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9A24-8D89-4AEE-88E6-B527B5D02A63}" type="datetimeFigureOut">
              <a:rPr lang="en-GB" smtClean="0"/>
              <a:t>14/03/2015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BE8E-E247-43A7-812F-3179A1669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59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9A24-8D89-4AEE-88E6-B527B5D02A63}" type="datetimeFigureOut">
              <a:rPr lang="en-GB" smtClean="0"/>
              <a:t>14/03/2015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BE8E-E247-43A7-812F-3179A1669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564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9A24-8D89-4AEE-88E6-B527B5D02A63}" type="datetimeFigureOut">
              <a:rPr lang="en-GB" smtClean="0"/>
              <a:t>14/03/2015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BE8E-E247-43A7-812F-3179A1669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17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9A24-8D89-4AEE-88E6-B527B5D02A63}" type="datetimeFigureOut">
              <a:rPr lang="en-GB" smtClean="0"/>
              <a:t>14/03/2015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BE8E-E247-43A7-812F-3179A1669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717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9A24-8D89-4AEE-88E6-B527B5D02A63}" type="datetimeFigureOut">
              <a:rPr lang="en-GB" smtClean="0"/>
              <a:t>14/03/2015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BE8E-E247-43A7-812F-3179A1669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75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9A24-8D89-4AEE-88E6-B527B5D02A63}" type="datetimeFigureOut">
              <a:rPr lang="en-GB" smtClean="0"/>
              <a:t>14/03/2015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BE8E-E247-43A7-812F-3179A1669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256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9A24-8D89-4AEE-88E6-B527B5D02A63}" type="datetimeFigureOut">
              <a:rPr lang="en-GB" smtClean="0"/>
              <a:t>14/03/2015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BE8E-E247-43A7-812F-3179A1669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8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9A24-8D89-4AEE-88E6-B527B5D02A63}" type="datetimeFigureOut">
              <a:rPr lang="en-GB" smtClean="0"/>
              <a:t>14/03/2015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BE8E-E247-43A7-812F-3179A1669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62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9A24-8D89-4AEE-88E6-B527B5D02A63}" type="datetimeFigureOut">
              <a:rPr lang="en-GB" smtClean="0"/>
              <a:t>14/03/2015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BE8E-E247-43A7-812F-3179A1669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641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9A24-8D89-4AEE-88E6-B527B5D02A63}" type="datetimeFigureOut">
              <a:rPr lang="en-GB" smtClean="0"/>
              <a:t>14/03/2015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BE8E-E247-43A7-812F-3179A1669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01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9A24-8D89-4AEE-88E6-B527B5D02A63}" type="datetimeFigureOut">
              <a:rPr lang="en-GB" smtClean="0"/>
              <a:t>14/03/2015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BE8E-E247-43A7-812F-3179A1669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226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D9A24-8D89-4AEE-88E6-B527B5D02A63}" type="datetimeFigureOut">
              <a:rPr lang="en-GB" smtClean="0"/>
              <a:t>14/03/2015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ABE8E-E247-43A7-812F-3179A1669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44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DISEASES OF THE ENDOCRINE SYSTEM</a:t>
            </a:r>
            <a:br>
              <a:rPr lang="en-GB" dirty="0" smtClean="0"/>
            </a:br>
            <a:r>
              <a:rPr lang="en-GB" dirty="0" smtClean="0"/>
              <a:t>SUPRARENAL GLAND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HEYAM AWAD</a:t>
            </a:r>
          </a:p>
          <a:p>
            <a:r>
              <a:rPr lang="en-GB" dirty="0" smtClean="0"/>
              <a:t>FRCPATH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24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MORPHOLGY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EXOGENOUS.. ATROPHY OF ADRENALS</a:t>
            </a:r>
          </a:p>
          <a:p>
            <a:r>
              <a:rPr lang="en-GB" dirty="0" smtClean="0"/>
              <a:t>ENDOGENOUS EXTRA- ADRENAL CAUSES… BILATERAL CORTICAL HYPERPLASIA</a:t>
            </a:r>
          </a:p>
          <a:p>
            <a:r>
              <a:rPr lang="en-GB" dirty="0" smtClean="0"/>
              <a:t>ADRENAL CAUSES… CHANGES DEPEND ON THE CAUSE……. HYPERPLASIA, ADENOMA, CARCINOMA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092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HYPERTENTION</a:t>
            </a:r>
          </a:p>
          <a:p>
            <a:r>
              <a:rPr lang="en-GB" dirty="0" smtClean="0"/>
              <a:t>WEIGHT LOSS AT THE BEGINNING</a:t>
            </a:r>
          </a:p>
          <a:p>
            <a:r>
              <a:rPr lang="en-GB" dirty="0" smtClean="0"/>
              <a:t>LIPID </a:t>
            </a:r>
            <a:r>
              <a:rPr lang="en-GB" dirty="0" smtClean="0"/>
              <a:t>DISTRIBUTION </a:t>
            </a:r>
            <a:r>
              <a:rPr lang="en-GB" dirty="0" smtClean="0"/>
              <a:t>CHANGES CAUSING .. TRUNCAL OBESITY, MOON FACE, BUFFALO HUMP</a:t>
            </a:r>
          </a:p>
          <a:p>
            <a:r>
              <a:rPr lang="en-GB" dirty="0" smtClean="0"/>
              <a:t>DECREASED </a:t>
            </a:r>
            <a:r>
              <a:rPr lang="en-GB" dirty="0" smtClean="0"/>
              <a:t>MUSCLE MASS AND WEAKNESS</a:t>
            </a:r>
          </a:p>
          <a:p>
            <a:r>
              <a:rPr lang="en-GB" dirty="0" smtClean="0"/>
              <a:t>HYPERGLYCEMIA</a:t>
            </a:r>
          </a:p>
          <a:p>
            <a:r>
              <a:rPr lang="en-GB" dirty="0" smtClean="0"/>
              <a:t>GLUCOSUIA</a:t>
            </a:r>
          </a:p>
          <a:p>
            <a:r>
              <a:rPr lang="en-GB" dirty="0" smtClean="0"/>
              <a:t>POLYDYPSIA</a:t>
            </a:r>
          </a:p>
          <a:p>
            <a:r>
              <a:rPr lang="en-GB" dirty="0" smtClean="0"/>
              <a:t>LOSS OF COLLAGEN AND BONE RESORPTION</a:t>
            </a:r>
          </a:p>
          <a:p>
            <a:r>
              <a:rPr lang="en-GB" dirty="0" smtClean="0"/>
              <a:t>OSTEOPOROSIS</a:t>
            </a:r>
          </a:p>
          <a:p>
            <a:r>
              <a:rPr lang="en-GB" dirty="0" smtClean="0"/>
              <a:t>INFECTIONS… LOW IMMUNITY</a:t>
            </a:r>
          </a:p>
          <a:p>
            <a:r>
              <a:rPr lang="en-GB" dirty="0" smtClean="0"/>
              <a:t>MENTAL </a:t>
            </a:r>
            <a:r>
              <a:rPr lang="en-GB" dirty="0" smtClean="0"/>
              <a:t>DISTURBANCES</a:t>
            </a:r>
            <a:endParaRPr lang="en-GB" dirty="0" smtClean="0"/>
          </a:p>
          <a:p>
            <a:r>
              <a:rPr lang="en-GB" dirty="0" smtClean="0"/>
              <a:t>HIRSUTISM AND MENSTRUAL </a:t>
            </a:r>
            <a:r>
              <a:rPr lang="en-GB" dirty="0" smtClean="0"/>
              <a:t>ABNORMALITIES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75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HYPERALDOSTERONISM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SODIUM RETENTION AND POTASSIUM EXCRETION CAUSING HYPERTENTION AND HYPOKALEMIA</a:t>
            </a:r>
          </a:p>
          <a:p>
            <a:r>
              <a:rPr lang="en-GB" dirty="0" smtClean="0"/>
              <a:t>PRIMARY AND SECONDARY CAUSES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95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PRIMARY 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HYPERPLASIA</a:t>
            </a:r>
          </a:p>
          <a:p>
            <a:r>
              <a:rPr lang="en-GB" dirty="0" smtClean="0"/>
              <a:t>ADENOMA…MOST COMMON CAUSE = CONN SYNDROME</a:t>
            </a:r>
          </a:p>
          <a:p>
            <a:r>
              <a:rPr lang="en-GB" dirty="0" smtClean="0"/>
              <a:t>CARCINOMA</a:t>
            </a:r>
          </a:p>
          <a:p>
            <a:endParaRPr lang="en-GB" dirty="0"/>
          </a:p>
          <a:p>
            <a:r>
              <a:rPr lang="en-GB" dirty="0" smtClean="0"/>
              <a:t>REDUCED PLASMA RENIN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96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SECONDARY 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DECREASED RENAL PERFUSION</a:t>
            </a:r>
          </a:p>
          <a:p>
            <a:r>
              <a:rPr lang="en-GB" dirty="0" smtClean="0"/>
              <a:t>ARTERIAL HYPOVOLEMOA AND EDEMA</a:t>
            </a:r>
          </a:p>
          <a:p>
            <a:r>
              <a:rPr lang="en-GB" dirty="0" smtClean="0"/>
              <a:t>PREGNANCY</a:t>
            </a:r>
          </a:p>
          <a:p>
            <a:endParaRPr lang="en-GB" dirty="0"/>
          </a:p>
          <a:p>
            <a:r>
              <a:rPr lang="en-GB" dirty="0" smtClean="0"/>
              <a:t>INCREASED RENIN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13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FEATURS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HYPERENTION</a:t>
            </a:r>
          </a:p>
          <a:p>
            <a:r>
              <a:rPr lang="en-GB" dirty="0" smtClean="0"/>
              <a:t>HYPOKALEMIA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01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ADRENOGENITLA SYNDROMES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CONGENITAL ADRENOCORTICAL </a:t>
            </a:r>
            <a:r>
              <a:rPr lang="en-GB" dirty="0" smtClean="0"/>
              <a:t>HYPERPLASIA… AUTOSOMAL RECESSIVE</a:t>
            </a:r>
          </a:p>
          <a:p>
            <a:r>
              <a:rPr lang="en-GB" dirty="0" smtClean="0"/>
              <a:t>ADRENOCORTICAL </a:t>
            </a:r>
            <a:r>
              <a:rPr lang="en-GB" dirty="0" smtClean="0"/>
              <a:t>NEOPLASMS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65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ADRENAL INSUFFICIENCY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PRIMARY … ACUTE AND CHRONIC</a:t>
            </a:r>
          </a:p>
          <a:p>
            <a:r>
              <a:rPr lang="en-GB" dirty="0" smtClean="0"/>
              <a:t>SECONDARY… DECREASED ACTH.. HYPOPITUITARISM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41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ACUTE ADRENOCORTICAL INSUFFICIENCY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SUDDEN </a:t>
            </a:r>
            <a:r>
              <a:rPr lang="en-GB" dirty="0" smtClean="0"/>
              <a:t>WITHDRWAL OF </a:t>
            </a:r>
            <a:r>
              <a:rPr lang="en-GB" dirty="0" smtClean="0"/>
              <a:t>LONG TERM CORTICOSTEROID THERAPY</a:t>
            </a:r>
          </a:p>
          <a:p>
            <a:r>
              <a:rPr lang="en-GB" dirty="0" smtClean="0"/>
              <a:t>STRESS IN PATIENTS WITH UNDERLYING CHRONIC ADRENAL INSUFFICIENCY</a:t>
            </a:r>
          </a:p>
          <a:p>
            <a:r>
              <a:rPr lang="en-GB" dirty="0" smtClean="0"/>
              <a:t>MASSIVE ADRENAL HEMORRHAGE …. DUE TO ANTICOAGULANT THERAPY, DIC, SEPSIS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561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CHRONIC ADRENAL INSUFFICIENCY</a:t>
            </a:r>
            <a:br>
              <a:rPr lang="en-GB" dirty="0" smtClean="0"/>
            </a:br>
            <a:r>
              <a:rPr lang="en-GB" dirty="0" smtClean="0"/>
              <a:t>ADDISON DISEASE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PROGRESSIVE DESTRUCTION OF ADRENAL CORTEX</a:t>
            </a:r>
          </a:p>
          <a:p>
            <a:r>
              <a:rPr lang="en-GB" dirty="0" smtClean="0"/>
              <a:t>90% OF THE CORTEX COMPROMISED TO HAVE SYMPTOMS</a:t>
            </a:r>
          </a:p>
          <a:p>
            <a:r>
              <a:rPr lang="en-GB" dirty="0" smtClean="0"/>
              <a:t>75_ 90% CAUSED BY AUTOIMMUNE ADRENALITIS</a:t>
            </a:r>
          </a:p>
          <a:p>
            <a:r>
              <a:rPr lang="en-GB" dirty="0" smtClean="0"/>
              <a:t>50% ASSOCIATED WITH OTHER AUTOIMMUNE LIKE DM, HASHIMOTO..</a:t>
            </a:r>
          </a:p>
        </p:txBody>
      </p:sp>
    </p:spTree>
    <p:extLst>
      <p:ext uri="{BB962C8B-B14F-4D97-AF65-F5344CB8AC3E}">
        <p14:creationId xmlns:p14="http://schemas.microsoft.com/office/powerpoint/2010/main" val="376753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SUPRARENAL GLAND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ADRENAL GLAND…. CORTEX, AND MEDULLA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59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CAUSES OF ADDISON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INFECTIONS : TB, AIDS, FUNGAL</a:t>
            </a:r>
          </a:p>
          <a:p>
            <a:r>
              <a:rPr lang="en-GB" dirty="0" smtClean="0"/>
              <a:t>METASTASIS USUALLY FROM LUNGS AND BREAST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504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MANIFESTATIONS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PROGRESSIVE WEAKNESS</a:t>
            </a:r>
          </a:p>
          <a:p>
            <a:r>
              <a:rPr lang="en-GB" dirty="0" smtClean="0"/>
              <a:t>GI DISTURBANCES</a:t>
            </a:r>
          </a:p>
          <a:p>
            <a:r>
              <a:rPr lang="en-GB" dirty="0" smtClean="0"/>
              <a:t>HYPERPIGMENTATION IF PRIMARY CAUSES DUE TO HIGH ACTH</a:t>
            </a:r>
          </a:p>
          <a:p>
            <a:r>
              <a:rPr lang="en-GB" dirty="0" smtClean="0"/>
              <a:t>HYPOTENTION</a:t>
            </a:r>
          </a:p>
          <a:p>
            <a:r>
              <a:rPr lang="en-GB" dirty="0" smtClean="0"/>
              <a:t>HYPOGLYCEMIA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260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ADRENAL MEDULLA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DERIVED FROM THE NEURAL CREST</a:t>
            </a:r>
          </a:p>
          <a:p>
            <a:r>
              <a:rPr lang="en-GB" dirty="0" smtClean="0"/>
              <a:t>CHROMAFFIN CELLS</a:t>
            </a:r>
          </a:p>
          <a:p>
            <a:r>
              <a:rPr lang="en-GB" dirty="0" smtClean="0"/>
              <a:t>MOST COMMON </a:t>
            </a:r>
            <a:r>
              <a:rPr lang="en-GB" dirty="0" smtClean="0"/>
              <a:t>DISEASES </a:t>
            </a:r>
            <a:r>
              <a:rPr lang="en-GB" dirty="0" smtClean="0"/>
              <a:t>ARE NEOPLASMS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52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PHEOCHROMOCYTPMA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ORIGINATE </a:t>
            </a:r>
            <a:r>
              <a:rPr lang="en-GB" dirty="0" smtClean="0"/>
              <a:t>FROM CHROMAFFIN CELLS</a:t>
            </a:r>
          </a:p>
          <a:p>
            <a:r>
              <a:rPr lang="en-GB" dirty="0" smtClean="0"/>
              <a:t>CORRECTABLE FORM OF HYPERTENTION</a:t>
            </a:r>
          </a:p>
          <a:p>
            <a:r>
              <a:rPr lang="en-GB" dirty="0" smtClean="0"/>
              <a:t>SECRTEVCATECHOLAMINES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81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10% RULE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FAMILIAL</a:t>
            </a:r>
          </a:p>
          <a:p>
            <a:r>
              <a:rPr lang="en-GB" dirty="0" smtClean="0"/>
              <a:t>BILATERAL</a:t>
            </a:r>
          </a:p>
          <a:p>
            <a:r>
              <a:rPr lang="en-GB" dirty="0" smtClean="0"/>
              <a:t>MALIGNANT</a:t>
            </a:r>
          </a:p>
          <a:p>
            <a:r>
              <a:rPr lang="en-GB" dirty="0" smtClean="0"/>
              <a:t>EXTRAADRENAL… PARAGANGLIOMAS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061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HYPERTENTION</a:t>
            </a:r>
          </a:p>
          <a:p>
            <a:r>
              <a:rPr lang="en-GB" dirty="0" smtClean="0"/>
              <a:t>PALPITATION</a:t>
            </a:r>
          </a:p>
          <a:p>
            <a:r>
              <a:rPr lang="en-GB" dirty="0" smtClean="0"/>
              <a:t>SWEATING</a:t>
            </a:r>
          </a:p>
          <a:p>
            <a:r>
              <a:rPr lang="en-GB" dirty="0" smtClean="0"/>
              <a:t>TREMOR</a:t>
            </a:r>
          </a:p>
          <a:p>
            <a:r>
              <a:rPr lang="en-GB" dirty="0" smtClean="0"/>
              <a:t>HEART FAILURE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439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20888"/>
            <a:ext cx="2181225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391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ADRENAL CORTEX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SYNTHASIZESVTHREE HORMONE :</a:t>
            </a:r>
          </a:p>
          <a:p>
            <a:r>
              <a:rPr lang="en-GB" dirty="0" smtClean="0"/>
              <a:t>1. glucocorticoids , </a:t>
            </a:r>
            <a:r>
              <a:rPr lang="en-GB" dirty="0" err="1" smtClean="0"/>
              <a:t>e.g</a:t>
            </a:r>
            <a:r>
              <a:rPr lang="en-GB" dirty="0" smtClean="0"/>
              <a:t>: cortisol</a:t>
            </a:r>
          </a:p>
          <a:p>
            <a:r>
              <a:rPr lang="en-GB" dirty="0" smtClean="0"/>
              <a:t>2. mineralocorticoids,  aldosterone</a:t>
            </a:r>
          </a:p>
          <a:p>
            <a:r>
              <a:rPr lang="en-GB" dirty="0" smtClean="0"/>
              <a:t>3. adrenocortical androgens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89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HYPERADRENALISM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CUSHING SYNDROME</a:t>
            </a:r>
          </a:p>
          <a:p>
            <a:r>
              <a:rPr lang="en-GB" dirty="0" smtClean="0"/>
              <a:t>HYPERALDOSTERONISM</a:t>
            </a:r>
          </a:p>
          <a:p>
            <a:r>
              <a:rPr lang="en-GB" dirty="0" smtClean="0"/>
              <a:t>VIRILISING </a:t>
            </a:r>
            <a:r>
              <a:rPr lang="en-GB" dirty="0"/>
              <a:t>S</a:t>
            </a:r>
            <a:r>
              <a:rPr lang="en-GB" dirty="0" smtClean="0"/>
              <a:t>YNDROMES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34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CUSHING SYNDROME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CUSHING CAN RESULT FROM EXOGENOUS OR ENDOGENOUS CAUSES</a:t>
            </a:r>
          </a:p>
          <a:p>
            <a:r>
              <a:rPr lang="en-GB" dirty="0" smtClean="0"/>
              <a:t>EXOGENOUS  ARE </a:t>
            </a:r>
            <a:r>
              <a:rPr lang="en-GB" dirty="0" smtClean="0"/>
              <a:t>THE MOST COMMON</a:t>
            </a:r>
          </a:p>
          <a:p>
            <a:r>
              <a:rPr lang="en-GB" dirty="0" smtClean="0"/>
              <a:t>ENDOGENOUS DUE TO…HYPOTHALAMIC_PITUITARY DISEASE,</a:t>
            </a:r>
          </a:p>
          <a:p>
            <a:pPr marL="0" indent="0">
              <a:buNone/>
            </a:pPr>
            <a:r>
              <a:rPr lang="en-GB" dirty="0" smtClean="0"/>
              <a:t>ADRENOCORTICAL DISEASE OR ECTOPIC ACTH </a:t>
            </a:r>
            <a:r>
              <a:rPr lang="en-GB" dirty="0" smtClean="0"/>
              <a:t>AS </a:t>
            </a:r>
            <a:r>
              <a:rPr lang="en-GB" dirty="0" smtClean="0"/>
              <a:t>A PARANEOPLASTIC SYNDROME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42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HYPOTHALAMIC_ PITUITARY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COMMON ENDOGENOUS CAUSE</a:t>
            </a:r>
          </a:p>
          <a:p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TO 4</a:t>
            </a:r>
            <a:r>
              <a:rPr lang="en-GB" baseline="30000" dirty="0" smtClean="0"/>
              <a:t>TH</a:t>
            </a:r>
            <a:r>
              <a:rPr lang="en-GB" dirty="0" smtClean="0"/>
              <a:t> DECADES, FEMALES MORE THAN MALES</a:t>
            </a:r>
          </a:p>
          <a:p>
            <a:r>
              <a:rPr lang="en-GB" dirty="0" smtClean="0"/>
              <a:t>DUE TO PITUITARY ADENOMA OR HYPERPLASIA, OR HYPOTHALAMIC OVERPRODUCTION OF </a:t>
            </a:r>
            <a:r>
              <a:rPr lang="en-GB" dirty="0" smtClean="0"/>
              <a:t>CRH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39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ADRENOCORTICAL 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ACTH </a:t>
            </a:r>
            <a:r>
              <a:rPr lang="en-GB" dirty="0" smtClean="0"/>
              <a:t>INDEPENDENT</a:t>
            </a:r>
          </a:p>
          <a:p>
            <a:r>
              <a:rPr lang="en-GB" dirty="0" smtClean="0"/>
              <a:t>HYPERPLASIA, ADENOMA OR CARCINOMA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361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CUSHING CAUSED BY ECTOPIC ACTH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SMALL CELL CARCINOMA OF THE LUNG</a:t>
            </a:r>
          </a:p>
          <a:p>
            <a:r>
              <a:rPr lang="en-GB" dirty="0" smtClean="0"/>
              <a:t>CARCINOID, ISLET CELL TUMOUR OF PANCREAS, MEDULLARY CARCINOMA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02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412</Words>
  <Application>Microsoft Office PowerPoint</Application>
  <PresentationFormat>On-screen Show (4:3)</PresentationFormat>
  <Paragraphs>107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DISEASES OF THE ENDOCRINE SYSTEM SUPRARENAL GLAND</vt:lpstr>
      <vt:lpstr>SUPRARENAL GLAND</vt:lpstr>
      <vt:lpstr>PowerPoint Presentation</vt:lpstr>
      <vt:lpstr>ADRENAL CORTEX</vt:lpstr>
      <vt:lpstr>HYPERADRENALISM</vt:lpstr>
      <vt:lpstr>CUSHING SYNDROME</vt:lpstr>
      <vt:lpstr>HYPOTHALAMIC_ PITUITARY</vt:lpstr>
      <vt:lpstr>ADRENOCORTICAL CAUSES</vt:lpstr>
      <vt:lpstr>CUSHING CAUSED BY ECTOPIC ACTH</vt:lpstr>
      <vt:lpstr>MORPHOLGY</vt:lpstr>
      <vt:lpstr>CLINICAL FEATURES</vt:lpstr>
      <vt:lpstr>HYPERALDOSTERONISM</vt:lpstr>
      <vt:lpstr>PRIMARY CAUSES</vt:lpstr>
      <vt:lpstr>SECONDARY CAUSES</vt:lpstr>
      <vt:lpstr>CLINICAL FEATURS</vt:lpstr>
      <vt:lpstr>ADRENOGENITLA SYNDROMES</vt:lpstr>
      <vt:lpstr>ADRENAL INSUFFICIENCY</vt:lpstr>
      <vt:lpstr>ACUTE ADRENOCORTICAL INSUFFICIENCY</vt:lpstr>
      <vt:lpstr>CHRONIC ADRENAL INSUFFICIENCY ADDISON DISEASE</vt:lpstr>
      <vt:lpstr>OTHER CAUSES OF ADDISON</vt:lpstr>
      <vt:lpstr>CLINICAL MANIFESTATIONS</vt:lpstr>
      <vt:lpstr>ADRENAL MEDULLA</vt:lpstr>
      <vt:lpstr>PHEOCHROMOCYTPMA</vt:lpstr>
      <vt:lpstr>10% RULE</vt:lpstr>
      <vt:lpstr>CLINICAL PICTURE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DISEASES OF THE ENDOCRINE SYSTEM SUPRARENAL GLAND</dc:title>
  <dc:creator>Windows User</dc:creator>
  <cp:lastModifiedBy>AbdElaziz Al-Shawa</cp:lastModifiedBy>
  <cp:revision>14</cp:revision>
  <dcterms:created xsi:type="dcterms:W3CDTF">2015-03-09T19:43:23Z</dcterms:created>
  <dcterms:modified xsi:type="dcterms:W3CDTF">2015-03-14T21:25:30Z</dcterms:modified>
</cp:coreProperties>
</file>