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tiff" ContentType="image/tif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7"/>
  </p:notesMasterIdLst>
  <p:sldIdLst>
    <p:sldId id="256" r:id="rId2"/>
    <p:sldId id="303" r:id="rId3"/>
    <p:sldId id="276" r:id="rId4"/>
    <p:sldId id="281" r:id="rId5"/>
    <p:sldId id="305" r:id="rId6"/>
    <p:sldId id="306" r:id="rId7"/>
    <p:sldId id="295" r:id="rId8"/>
    <p:sldId id="296" r:id="rId9"/>
    <p:sldId id="297" r:id="rId10"/>
    <p:sldId id="298" r:id="rId11"/>
    <p:sldId id="299" r:id="rId12"/>
    <p:sldId id="309" r:id="rId13"/>
    <p:sldId id="304" r:id="rId14"/>
    <p:sldId id="314" r:id="rId15"/>
    <p:sldId id="300" r:id="rId16"/>
    <p:sldId id="301" r:id="rId17"/>
    <p:sldId id="311" r:id="rId18"/>
    <p:sldId id="308" r:id="rId19"/>
    <p:sldId id="310" r:id="rId20"/>
    <p:sldId id="279" r:id="rId21"/>
    <p:sldId id="283" r:id="rId22"/>
    <p:sldId id="289" r:id="rId23"/>
    <p:sldId id="290" r:id="rId24"/>
    <p:sldId id="312" r:id="rId25"/>
    <p:sldId id="291"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368" autoAdjust="0"/>
    <p:restoredTop sz="94660"/>
  </p:normalViewPr>
  <p:slideViewPr>
    <p:cSldViewPr>
      <p:cViewPr>
        <p:scale>
          <a:sx n="66" d="100"/>
          <a:sy n="66" d="100"/>
        </p:scale>
        <p:origin x="-1428" y="-6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9188F9-0EEA-4201-91E2-C115E94858DF}" type="datetimeFigureOut">
              <a:rPr lang="en-US" smtClean="0"/>
              <a:pPr/>
              <a:t>11/30/2014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C62BA10-5903-49A9-AB61-EA061933152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C62BA10-5903-49A9-AB61-EA061933152C}" type="slidenum">
              <a:rPr lang="en-US" smtClean="0"/>
              <a:pPr/>
              <a:t>20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0" name="Date Placeholder 9"/>
          <p:cNvSpPr>
            <a:spLocks noGrp="1"/>
          </p:cNvSpPr>
          <p:nvPr>
            <p:ph type="dt" sz="half" idx="10"/>
          </p:nvPr>
        </p:nvSpPr>
        <p:spPr>
          <a:xfrm>
            <a:off x="5562600" y="6509004"/>
            <a:ext cx="3002280" cy="274320"/>
          </a:xfrm>
        </p:spPr>
        <p:txBody>
          <a:bodyPr vert="horz" rtlCol="0"/>
          <a:lstStyle>
            <a:extLst/>
          </a:lstStyle>
          <a:p>
            <a:fld id="{1648A40C-3FDD-417D-BD24-831F38EC48AE}" type="datetimeFigureOut">
              <a:rPr lang="en-US" smtClean="0"/>
              <a:pPr/>
              <a:t>11/30/2014</a:t>
            </a:fld>
            <a:endParaRPr lang="en-US"/>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9B1BB98D-7B38-45FD-9945-A5EF42F4912B}" type="slidenum">
              <a:rPr lang="en-US" smtClean="0"/>
              <a:pPr/>
              <a:t>‹#›</a:t>
            </a:fld>
            <a:endParaRPr lang="en-US"/>
          </a:p>
        </p:txBody>
      </p:sp>
      <p:sp>
        <p:nvSpPr>
          <p:cNvPr id="12" name="Footer Placeholder 11"/>
          <p:cNvSpPr>
            <a:spLocks noGrp="1"/>
          </p:cNvSpPr>
          <p:nvPr>
            <p:ph type="ftr" sz="quarter" idx="12"/>
          </p:nvPr>
        </p:nvSpPr>
        <p:spPr>
          <a:xfrm>
            <a:off x="1600200" y="6509004"/>
            <a:ext cx="3907464" cy="274320"/>
          </a:xfrm>
        </p:spPr>
        <p:txBody>
          <a:bodyPr vert="horz" rtlCol="0"/>
          <a:lstStyle>
            <a:extLst/>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648A40C-3FDD-417D-BD24-831F38EC48AE}" type="datetimeFigureOut">
              <a:rPr lang="en-US" smtClean="0"/>
              <a:pPr/>
              <a:t>11/30/2014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B1BB98D-7B38-45FD-9945-A5EF42F491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648A40C-3FDD-417D-BD24-831F38EC48AE}" type="datetimeFigureOut">
              <a:rPr lang="en-US" smtClean="0"/>
              <a:pPr/>
              <a:t>11/30/2014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B1BB98D-7B38-45FD-9945-A5EF42F491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648A40C-3FDD-417D-BD24-831F38EC48AE}" type="datetimeFigureOut">
              <a:rPr lang="en-US" smtClean="0"/>
              <a:pPr/>
              <a:t>11/30/2014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B1BB98D-7B38-45FD-9945-A5EF42F491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extLst/>
          </a:lstStyle>
          <a:p>
            <a:fld id="{1648A40C-3FDD-417D-BD24-831F38EC48AE}" type="datetimeFigureOut">
              <a:rPr lang="en-US" smtClean="0"/>
              <a:pPr/>
              <a:t>11/30/2014</a:t>
            </a:fld>
            <a:endParaRPr lang="en-US"/>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9B1BB98D-7B38-45FD-9945-A5EF42F4912B}" type="slidenum">
              <a:rPr lang="en-US" smtClean="0"/>
              <a:pPr/>
              <a:t>‹#›</a:t>
            </a:fld>
            <a:endParaRPr lang="en-US"/>
          </a:p>
        </p:txBody>
      </p:sp>
      <p:sp>
        <p:nvSpPr>
          <p:cNvPr id="10" name="Footer Placeholder 9"/>
          <p:cNvSpPr>
            <a:spLocks noGrp="1"/>
          </p:cNvSpPr>
          <p:nvPr>
            <p:ph type="ftr" sz="quarter" idx="12"/>
          </p:nvPr>
        </p:nvSpPr>
        <p:spPr>
          <a:xfrm>
            <a:off x="1600200" y="6513670"/>
            <a:ext cx="3907464" cy="274320"/>
          </a:xfrm>
        </p:spPr>
        <p:txBody>
          <a:bodyPr vert="horz" rtlCol="0"/>
          <a:lstStyle>
            <a:extLst/>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648A40C-3FDD-417D-BD24-831F38EC48AE}" type="datetimeFigureOut">
              <a:rPr lang="en-US" smtClean="0"/>
              <a:pPr/>
              <a:t>11/30/2014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a:xfrm>
            <a:off x="8641080" y="6514568"/>
            <a:ext cx="464288" cy="274320"/>
          </a:xfrm>
        </p:spPr>
        <p:txBody>
          <a:bodyPr/>
          <a:lstStyle>
            <a:extLst/>
          </a:lstStyle>
          <a:p>
            <a:fld id="{9B1BB98D-7B38-45FD-9945-A5EF42F4912B}" type="slidenum">
              <a:rPr lang="en-US" smtClean="0"/>
              <a:pPr/>
              <a:t>‹#›</a:t>
            </a:fld>
            <a:endParaRPr lang="en-US"/>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Title 1"/>
          <p:cNvSpPr>
            <a:spLocks noGrp="1"/>
          </p:cNvSpPr>
          <p:nvPr>
            <p:ph type="title"/>
          </p:nvPr>
        </p:nvSpPr>
        <p:spPr>
          <a:xfrm>
            <a:off x="457200" y="251948"/>
            <a:ext cx="8229600"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648A40C-3FDD-417D-BD24-831F38EC48AE}" type="datetimeFigureOut">
              <a:rPr lang="en-US" smtClean="0"/>
              <a:pPr/>
              <a:t>11/30/2014</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a:xfrm>
            <a:off x="8641080" y="6514568"/>
            <a:ext cx="464288" cy="274320"/>
          </a:xfrm>
        </p:spPr>
        <p:txBody>
          <a:bodyPr/>
          <a:lstStyle>
            <a:extLst/>
          </a:lstStyle>
          <a:p>
            <a:fld id="{9B1BB98D-7B38-45FD-9945-A5EF42F491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648A40C-3FDD-417D-BD24-831F38EC48AE}" type="datetimeFigureOut">
              <a:rPr lang="en-US" smtClean="0"/>
              <a:pPr/>
              <a:t>11/30/2014</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9B1BB98D-7B38-45FD-9945-A5EF42F4912B}" type="slidenum">
              <a:rPr lang="en-US" smtClean="0"/>
              <a:pPr/>
              <a:t>‹#›</a:t>
            </a:fld>
            <a:endParaRPr lang="en-US"/>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648A40C-3FDD-417D-BD24-831F38EC48AE}" type="datetimeFigureOut">
              <a:rPr lang="en-US" smtClean="0"/>
              <a:pPr/>
              <a:t>11/30/2014</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9B1BB98D-7B38-45FD-9945-A5EF42F491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extLst/>
          </a:lstStyle>
          <a:p>
            <a:fld id="{1648A40C-3FDD-417D-BD24-831F38EC48AE}" type="datetimeFigureOut">
              <a:rPr lang="en-US" smtClean="0"/>
              <a:pPr/>
              <a:t>11/30/2014</a:t>
            </a:fld>
            <a:endParaRPr lang="en-US"/>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9B1BB98D-7B38-45FD-9945-A5EF42F4912B}" type="slidenum">
              <a:rPr lang="en-US" smtClean="0"/>
              <a:pPr/>
              <a:t>‹#›</a:t>
            </a:fld>
            <a:endParaRPr lang="en-US"/>
          </a:p>
        </p:txBody>
      </p:sp>
      <p:sp>
        <p:nvSpPr>
          <p:cNvPr id="11" name="Footer Placeholder 10"/>
          <p:cNvSpPr>
            <a:spLocks noGrp="1"/>
          </p:cNvSpPr>
          <p:nvPr>
            <p:ph type="ftr" sz="quarter" idx="12"/>
          </p:nvPr>
        </p:nvSpPr>
        <p:spPr>
          <a:xfrm>
            <a:off x="1600200" y="6513670"/>
            <a:ext cx="3907464" cy="274320"/>
          </a:xfrm>
        </p:spPr>
        <p:txBody>
          <a:bodyPr vert="horz" rtlCol="0"/>
          <a:lstStyle>
            <a:extLst/>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6509004"/>
            <a:ext cx="3002280" cy="274320"/>
          </a:xfrm>
        </p:spPr>
        <p:txBody>
          <a:bodyPr vert="horz" rtlCol="0"/>
          <a:lstStyle>
            <a:extLst/>
          </a:lstStyle>
          <a:p>
            <a:fld id="{1648A40C-3FDD-417D-BD24-831F38EC48AE}" type="datetimeFigureOut">
              <a:rPr lang="en-US" smtClean="0"/>
              <a:pPr/>
              <a:t>11/30/2014</a:t>
            </a:fld>
            <a:endParaRPr lang="en-US"/>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9B1BB98D-7B38-45FD-9945-A5EF42F4912B}" type="slidenum">
              <a:rPr lang="en-US" smtClean="0"/>
              <a:pPr/>
              <a:t>‹#›</a:t>
            </a:fld>
            <a:endParaRPr lang="en-US"/>
          </a:p>
        </p:txBody>
      </p:sp>
      <p:sp>
        <p:nvSpPr>
          <p:cNvPr id="10" name="Footer Placeholder 9"/>
          <p:cNvSpPr>
            <a:spLocks noGrp="1"/>
          </p:cNvSpPr>
          <p:nvPr>
            <p:ph type="ftr" sz="quarter" idx="12"/>
          </p:nvPr>
        </p:nvSpPr>
        <p:spPr>
          <a:xfrm>
            <a:off x="1600200" y="6509004"/>
            <a:ext cx="3907464" cy="274320"/>
          </a:xfrm>
        </p:spPr>
        <p:txBody>
          <a:bodyPr vert="horz" rtlCol="0"/>
          <a:lstStyle>
            <a:extLst/>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en-US"/>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1648A40C-3FDD-417D-BD24-831F38EC48AE}" type="datetimeFigureOut">
              <a:rPr lang="en-US" smtClean="0"/>
              <a:pPr/>
              <a:t>11/30/2014</a:t>
            </a:fld>
            <a:endParaRPr lang="en-US"/>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9B1BB98D-7B38-45FD-9945-A5EF42F4912B}" type="slidenum">
              <a:rPr lang="en-US" smtClean="0"/>
              <a:pPr/>
              <a:t>‹#›</a:t>
            </a:fld>
            <a:endParaRPr lang="en-US"/>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tiff"/></Relationships>
</file>

<file path=ppt/slides/_rels/slide17.xml.rels><?xml version="1.0" encoding="UTF-8" standalone="yes"?>
<Relationships xmlns="http://schemas.openxmlformats.org/package/2006/relationships"><Relationship Id="rId2" Type="http://schemas.openxmlformats.org/officeDocument/2006/relationships/image" Target="../media/image15.tif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tif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Setting posterior teeth</a:t>
            </a:r>
            <a:endParaRPr lang="en-US" dirty="0"/>
          </a:p>
        </p:txBody>
      </p:sp>
      <p:sp>
        <p:nvSpPr>
          <p:cNvPr id="3" name="Subtitle 2"/>
          <p:cNvSpPr>
            <a:spLocks noGrp="1"/>
          </p:cNvSpPr>
          <p:nvPr>
            <p:ph type="subTitle" idx="1"/>
          </p:nvPr>
        </p:nvSpPr>
        <p:spPr>
          <a:xfrm>
            <a:off x="2133600" y="4114800"/>
            <a:ext cx="6560234" cy="1752600"/>
          </a:xfrm>
        </p:spPr>
        <p:txBody>
          <a:bodyPr/>
          <a:lstStyle/>
          <a:p>
            <a:r>
              <a:rPr lang="en-US" dirty="0" smtClean="0"/>
              <a:t>Dr. </a:t>
            </a:r>
            <a:r>
              <a:rPr lang="en-US" dirty="0" err="1" smtClean="0"/>
              <a:t>Nesreen</a:t>
            </a:r>
            <a:r>
              <a:rPr lang="en-US" dirty="0" smtClean="0"/>
              <a:t> </a:t>
            </a:r>
            <a:r>
              <a:rPr lang="en-US" dirty="0" err="1" smtClean="0"/>
              <a:t>Salim</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Anteroposterior</a:t>
            </a:r>
            <a:r>
              <a:rPr lang="en-US" dirty="0" smtClean="0"/>
              <a:t> curvature</a:t>
            </a:r>
            <a:endParaRPr lang="en-US" dirty="0"/>
          </a:p>
        </p:txBody>
      </p:sp>
      <p:sp>
        <p:nvSpPr>
          <p:cNvPr id="4" name="Rectangle 3"/>
          <p:cNvSpPr/>
          <p:nvPr/>
        </p:nvSpPr>
        <p:spPr>
          <a:xfrm>
            <a:off x="838200" y="1676400"/>
            <a:ext cx="7543800" cy="3046988"/>
          </a:xfrm>
          <a:prstGeom prst="rect">
            <a:avLst/>
          </a:prstGeom>
        </p:spPr>
        <p:txBody>
          <a:bodyPr wrap="square">
            <a:spAutoFit/>
          </a:bodyPr>
          <a:lstStyle/>
          <a:p>
            <a:r>
              <a:rPr lang="en-US" sz="2400" dirty="0" smtClean="0"/>
              <a:t>Anatomic  </a:t>
            </a:r>
            <a:r>
              <a:rPr lang="en-US" sz="2400" dirty="0" err="1" smtClean="0"/>
              <a:t>carvature</a:t>
            </a:r>
            <a:r>
              <a:rPr lang="en-US" sz="2400" dirty="0" smtClean="0"/>
              <a:t> of the occlusal alignment of teeth beginning at the tip of the </a:t>
            </a:r>
            <a:r>
              <a:rPr lang="en-US" sz="2400" dirty="0" smtClean="0">
                <a:solidFill>
                  <a:srgbClr val="FF0000"/>
                </a:solidFill>
              </a:rPr>
              <a:t>lower canine </a:t>
            </a:r>
            <a:r>
              <a:rPr lang="en-US" sz="2400" dirty="0" smtClean="0"/>
              <a:t>and following the </a:t>
            </a:r>
            <a:r>
              <a:rPr lang="en-US" sz="2400" dirty="0" smtClean="0">
                <a:solidFill>
                  <a:srgbClr val="FF0000"/>
                </a:solidFill>
              </a:rPr>
              <a:t>buccal cusps of the PM and M</a:t>
            </a:r>
            <a:r>
              <a:rPr lang="en-US" sz="2400" dirty="0" smtClean="0"/>
              <a:t>, continuing to the anterior border of the </a:t>
            </a:r>
            <a:r>
              <a:rPr lang="en-US" sz="2400" dirty="0" err="1" smtClean="0">
                <a:solidFill>
                  <a:srgbClr val="FF0000"/>
                </a:solidFill>
              </a:rPr>
              <a:t>ramus</a:t>
            </a:r>
            <a:r>
              <a:rPr lang="en-US" sz="2400" dirty="0" smtClean="0"/>
              <a:t> (imaginary curve). It is imaginary curve joining the buccal cusps of the mandibular posterior teeth starting from the canine passing through the head of the </a:t>
            </a:r>
            <a:r>
              <a:rPr lang="en-US" sz="2400" dirty="0" err="1" smtClean="0"/>
              <a:t>condyle</a:t>
            </a:r>
            <a:r>
              <a:rPr lang="en-US" sz="2400" dirty="0" smtClean="0"/>
              <a:t>.</a:t>
            </a:r>
            <a:endParaRPr lang="en-US" sz="2400" dirty="0"/>
          </a:p>
        </p:txBody>
      </p:sp>
      <p:sp>
        <p:nvSpPr>
          <p:cNvPr id="5" name="Rectangle 4"/>
          <p:cNvSpPr/>
          <p:nvPr/>
        </p:nvSpPr>
        <p:spPr>
          <a:xfrm>
            <a:off x="685800" y="4791670"/>
            <a:ext cx="8458200" cy="1200329"/>
          </a:xfrm>
          <a:prstGeom prst="rect">
            <a:avLst/>
          </a:prstGeom>
        </p:spPr>
        <p:txBody>
          <a:bodyPr wrap="square">
            <a:spAutoFit/>
          </a:bodyPr>
          <a:lstStyle/>
          <a:p>
            <a:r>
              <a:rPr lang="en-US" sz="2400" dirty="0" smtClean="0">
                <a:solidFill>
                  <a:srgbClr val="FF0000"/>
                </a:solidFill>
              </a:rPr>
              <a:t>Significance:</a:t>
            </a:r>
            <a:r>
              <a:rPr lang="en-US" sz="2400" dirty="0" smtClean="0"/>
              <a:t> In protrusion the posterior teeth arranged incorporating  this curve will remain in contact without </a:t>
            </a:r>
            <a:r>
              <a:rPr lang="en-US" sz="2400" dirty="0" err="1" smtClean="0"/>
              <a:t>disocclusion</a:t>
            </a:r>
            <a:endParaRPr lang="en-US" sz="2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srcRect/>
          <a:stretch>
            <a:fillRect/>
          </a:stretch>
        </p:blipFill>
        <p:spPr bwMode="auto">
          <a:xfrm>
            <a:off x="2209800" y="4572000"/>
            <a:ext cx="4476750" cy="2114550"/>
          </a:xfrm>
          <a:prstGeom prst="rect">
            <a:avLst/>
          </a:prstGeom>
          <a:noFill/>
          <a:ln w="9525">
            <a:noFill/>
            <a:miter lim="800000"/>
            <a:headEnd/>
            <a:tailEnd/>
          </a:ln>
          <a:effectLst/>
        </p:spPr>
      </p:pic>
      <p:sp>
        <p:nvSpPr>
          <p:cNvPr id="4" name="TextBox 3"/>
          <p:cNvSpPr txBox="1"/>
          <p:nvPr/>
        </p:nvSpPr>
        <p:spPr>
          <a:xfrm>
            <a:off x="990600" y="1371600"/>
            <a:ext cx="7467600" cy="3139321"/>
          </a:xfrm>
          <a:prstGeom prst="rect">
            <a:avLst/>
          </a:prstGeom>
          <a:noFill/>
        </p:spPr>
        <p:txBody>
          <a:bodyPr wrap="square" rtlCol="0">
            <a:spAutoFit/>
          </a:bodyPr>
          <a:lstStyle/>
          <a:p>
            <a:r>
              <a:rPr lang="en-US" dirty="0" smtClean="0"/>
              <a:t>This curve runs across </a:t>
            </a:r>
            <a:r>
              <a:rPr lang="en-US" dirty="0" smtClean="0">
                <a:solidFill>
                  <a:srgbClr val="FF0000"/>
                </a:solidFill>
              </a:rPr>
              <a:t>the palatal and buccal </a:t>
            </a:r>
            <a:r>
              <a:rPr lang="en-US" dirty="0" smtClean="0"/>
              <a:t>cusps of the maxillary molars. During lateral movement the </a:t>
            </a:r>
            <a:r>
              <a:rPr lang="en-US" dirty="0" smtClean="0">
                <a:solidFill>
                  <a:srgbClr val="FF0000"/>
                </a:solidFill>
              </a:rPr>
              <a:t>mandibular lingual cusps </a:t>
            </a:r>
            <a:r>
              <a:rPr lang="en-US" dirty="0" smtClean="0"/>
              <a:t>on the </a:t>
            </a:r>
            <a:r>
              <a:rPr lang="en-US" dirty="0" smtClean="0">
                <a:solidFill>
                  <a:srgbClr val="92D050"/>
                </a:solidFill>
              </a:rPr>
              <a:t>working side </a:t>
            </a:r>
            <a:r>
              <a:rPr lang="en-US" dirty="0" smtClean="0"/>
              <a:t>should slide along the </a:t>
            </a:r>
            <a:r>
              <a:rPr lang="en-US" dirty="0" smtClean="0">
                <a:solidFill>
                  <a:srgbClr val="FF0000"/>
                </a:solidFill>
              </a:rPr>
              <a:t>inner inclines  of the maxillary buccal cusp</a:t>
            </a:r>
            <a:r>
              <a:rPr lang="en-US" dirty="0" smtClean="0"/>
              <a:t>. In the </a:t>
            </a:r>
            <a:r>
              <a:rPr lang="en-US" dirty="0" smtClean="0">
                <a:solidFill>
                  <a:srgbClr val="92D050"/>
                </a:solidFill>
              </a:rPr>
              <a:t>balancing side </a:t>
            </a:r>
            <a:r>
              <a:rPr lang="en-US" dirty="0" smtClean="0"/>
              <a:t>the </a:t>
            </a:r>
            <a:r>
              <a:rPr lang="en-US" dirty="0" smtClean="0">
                <a:solidFill>
                  <a:srgbClr val="FF0000"/>
                </a:solidFill>
              </a:rPr>
              <a:t>mandibular buccal cusps </a:t>
            </a:r>
            <a:r>
              <a:rPr lang="en-US" dirty="0" smtClean="0"/>
              <a:t>should contact the </a:t>
            </a:r>
            <a:r>
              <a:rPr lang="en-US" dirty="0" smtClean="0">
                <a:solidFill>
                  <a:srgbClr val="FF0000"/>
                </a:solidFill>
              </a:rPr>
              <a:t>inner  inclines of the maxillary palatal cusp</a:t>
            </a:r>
            <a:r>
              <a:rPr lang="en-US" dirty="0" smtClean="0"/>
              <a:t>. This relationship forms a lateral balance.</a:t>
            </a:r>
          </a:p>
          <a:p>
            <a:endParaRPr lang="en-US" dirty="0" smtClean="0"/>
          </a:p>
          <a:p>
            <a:r>
              <a:rPr lang="en-US" dirty="0" smtClean="0"/>
              <a:t>It is determined by the inclination of the posterior teeth and their vertical relationship to the occlusal plane  so that the occlusal surface results in a curvature that is in harmony with the movement of the mandible as guided posteriorly by the </a:t>
            </a:r>
            <a:r>
              <a:rPr lang="en-US" dirty="0" err="1" smtClean="0"/>
              <a:t>condylar</a:t>
            </a:r>
            <a:r>
              <a:rPr lang="en-US" dirty="0" smtClean="0"/>
              <a:t> path.</a:t>
            </a:r>
            <a:endParaRPr lang="en-US" dirty="0"/>
          </a:p>
        </p:txBody>
      </p:sp>
      <p:sp>
        <p:nvSpPr>
          <p:cNvPr id="6" name="Title 1"/>
          <p:cNvSpPr>
            <a:spLocks noGrp="1"/>
          </p:cNvSpPr>
          <p:nvPr>
            <p:ph type="title"/>
          </p:nvPr>
        </p:nvSpPr>
        <p:spPr>
          <a:xfrm>
            <a:off x="457200" y="253536"/>
            <a:ext cx="8229600" cy="1143000"/>
          </a:xfrm>
        </p:spPr>
        <p:txBody>
          <a:bodyPr/>
          <a:lstStyle/>
          <a:p>
            <a:r>
              <a:rPr lang="en-US" dirty="0" err="1" smtClean="0"/>
              <a:t>Mediolateral</a:t>
            </a:r>
            <a:r>
              <a:rPr lang="en-US" dirty="0" smtClean="0"/>
              <a:t> curvature</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pic3.tif"/>
          <p:cNvPicPr>
            <a:picLocks noGrp="1" noChangeAspect="1"/>
          </p:cNvPicPr>
          <p:nvPr>
            <p:ph idx="1"/>
          </p:nvPr>
        </p:nvPicPr>
        <p:blipFill>
          <a:blip r:embed="rId2"/>
          <a:stretch>
            <a:fillRect/>
          </a:stretch>
        </p:blipFill>
        <p:spPr>
          <a:xfrm>
            <a:off x="1863842" y="1646238"/>
            <a:ext cx="5416315" cy="4525962"/>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6" descr="DSC03793"/>
          <p:cNvPicPr>
            <a:picLocks noGrp="1" noChangeAspect="1" noChangeArrowheads="1"/>
          </p:cNvPicPr>
          <p:nvPr>
            <p:ph idx="1"/>
          </p:nvPr>
        </p:nvPicPr>
        <p:blipFill>
          <a:blip r:embed="rId2"/>
          <a:srcRect l="7175" t="16042" r="6068" b="12500"/>
          <a:stretch>
            <a:fillRect/>
          </a:stretch>
        </p:blipFill>
        <p:spPr bwMode="auto">
          <a:xfrm>
            <a:off x="826786" y="1722438"/>
            <a:ext cx="7326614" cy="45259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2000"/>
                                        <p:tgtEl>
                                          <p:spTgt spid="5"/>
                                        </p:tgtEl>
                                      </p:cBhvr>
                                    </p:animEffect>
                                    <p:set>
                                      <p:cBhvr>
                                        <p:cTn id="13" dur="1" fill="hold">
                                          <p:stCondLst>
                                            <p:cond delay="1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Content Placeholder 3"/>
          <p:cNvGrpSpPr>
            <a:grpSpLocks noGrp="1"/>
          </p:cNvGrpSpPr>
          <p:nvPr>
            <p:ph idx="1"/>
          </p:nvPr>
        </p:nvGrpSpPr>
        <p:grpSpPr>
          <a:xfrm>
            <a:off x="304800" y="381000"/>
            <a:ext cx="9601200" cy="5745163"/>
            <a:chOff x="-237184" y="-1847402"/>
            <a:chExt cx="14942605" cy="8705402"/>
          </a:xfrm>
        </p:grpSpPr>
        <p:sp>
          <p:nvSpPr>
            <p:cNvPr id="5" name="Rectangle 2"/>
            <p:cNvSpPr>
              <a:spLocks noChangeArrowheads="1"/>
            </p:cNvSpPr>
            <p:nvPr/>
          </p:nvSpPr>
          <p:spPr bwMode="auto">
            <a:xfrm>
              <a:off x="-118592" y="0"/>
              <a:ext cx="12807950" cy="6858000"/>
            </a:xfrm>
            <a:prstGeom prst="rect">
              <a:avLst/>
            </a:prstGeom>
            <a:gradFill rotWithShape="0">
              <a:gsLst>
                <a:gs pos="0">
                  <a:srgbClr val="0000FF"/>
                </a:gs>
                <a:gs pos="50000">
                  <a:srgbClr val="0000FF">
                    <a:gamma/>
                    <a:shade val="46275"/>
                    <a:invGamma/>
                  </a:srgbClr>
                </a:gs>
                <a:gs pos="100000">
                  <a:srgbClr val="0000FF"/>
                </a:gs>
              </a:gsLst>
              <a:lin ang="18900000" scaled="1"/>
            </a:gradFill>
            <a:ln w="9525">
              <a:solidFill>
                <a:schemeClr val="tx1"/>
              </a:solidFill>
              <a:miter lim="800000"/>
              <a:headEnd/>
              <a:tailEnd/>
            </a:ln>
            <a:effectLst/>
          </p:spPr>
          <p:txBody>
            <a:bodyPr wrap="none" anchor="ctr"/>
            <a:lstStyle/>
            <a:p>
              <a:pPr algn="ctr"/>
              <a:endParaRPr lang="en-US"/>
            </a:p>
          </p:txBody>
        </p:sp>
        <p:sp>
          <p:nvSpPr>
            <p:cNvPr id="6" name="Text Box 3"/>
            <p:cNvSpPr txBox="1">
              <a:spLocks noChangeArrowheads="1"/>
            </p:cNvSpPr>
            <p:nvPr/>
          </p:nvSpPr>
          <p:spPr bwMode="auto">
            <a:xfrm>
              <a:off x="6504397" y="2771103"/>
              <a:ext cx="8201024" cy="579438"/>
            </a:xfrm>
            <a:prstGeom prst="rect">
              <a:avLst/>
            </a:prstGeom>
            <a:noFill/>
            <a:ln w="9525">
              <a:noFill/>
              <a:miter lim="800000"/>
              <a:headEnd/>
              <a:tailEnd/>
            </a:ln>
            <a:effectLst/>
          </p:spPr>
          <p:txBody>
            <a:bodyPr>
              <a:spAutoFit/>
            </a:bodyPr>
            <a:lstStyle/>
            <a:p>
              <a:r>
                <a:rPr lang="en-US" altLang="ja-JP" sz="3200" dirty="0">
                  <a:solidFill>
                    <a:srgbClr val="FFFF00"/>
                  </a:solidFill>
                  <a:latin typeface="Palatino Linotype" pitchFamily="18" charset="0"/>
                </a:rPr>
                <a:t>Compensating curves</a:t>
              </a:r>
            </a:p>
          </p:txBody>
        </p:sp>
        <p:sp>
          <p:nvSpPr>
            <p:cNvPr id="7" name="Text Box 4"/>
            <p:cNvSpPr txBox="1">
              <a:spLocks noChangeArrowheads="1"/>
            </p:cNvSpPr>
            <p:nvPr/>
          </p:nvSpPr>
          <p:spPr bwMode="auto">
            <a:xfrm>
              <a:off x="6504397" y="1962865"/>
              <a:ext cx="8201024" cy="579438"/>
            </a:xfrm>
            <a:prstGeom prst="rect">
              <a:avLst/>
            </a:prstGeom>
            <a:noFill/>
            <a:ln w="9525">
              <a:noFill/>
              <a:miter lim="800000"/>
              <a:headEnd/>
              <a:tailEnd/>
            </a:ln>
            <a:effectLst/>
          </p:spPr>
          <p:txBody>
            <a:bodyPr>
              <a:spAutoFit/>
            </a:bodyPr>
            <a:lstStyle/>
            <a:p>
              <a:r>
                <a:rPr lang="en-US" altLang="ja-JP" sz="3200" dirty="0">
                  <a:solidFill>
                    <a:srgbClr val="FFFF00"/>
                  </a:solidFill>
                  <a:latin typeface="Palatino Linotype" pitchFamily="18" charset="0"/>
                </a:rPr>
                <a:t>Cusp angle</a:t>
              </a:r>
            </a:p>
          </p:txBody>
        </p:sp>
        <p:sp>
          <p:nvSpPr>
            <p:cNvPr id="8" name="Text Box 5"/>
            <p:cNvSpPr txBox="1">
              <a:spLocks noChangeArrowheads="1"/>
            </p:cNvSpPr>
            <p:nvPr/>
          </p:nvSpPr>
          <p:spPr bwMode="auto">
            <a:xfrm>
              <a:off x="1778882" y="923701"/>
              <a:ext cx="9631363" cy="579438"/>
            </a:xfrm>
            <a:prstGeom prst="rect">
              <a:avLst/>
            </a:prstGeom>
            <a:noFill/>
            <a:ln w="9525">
              <a:noFill/>
              <a:miter lim="800000"/>
              <a:headEnd/>
              <a:tailEnd/>
            </a:ln>
            <a:effectLst/>
          </p:spPr>
          <p:txBody>
            <a:bodyPr>
              <a:spAutoFit/>
            </a:bodyPr>
            <a:lstStyle/>
            <a:p>
              <a:r>
                <a:rPr lang="en-US" altLang="ja-JP" sz="3200" dirty="0">
                  <a:solidFill>
                    <a:srgbClr val="FFFF00"/>
                  </a:solidFill>
                  <a:latin typeface="Palatino Linotype" pitchFamily="18" charset="0"/>
                </a:rPr>
                <a:t>Orientation of the occlusal plane</a:t>
              </a:r>
            </a:p>
          </p:txBody>
        </p:sp>
        <p:sp>
          <p:nvSpPr>
            <p:cNvPr id="9" name="Text Box 6"/>
            <p:cNvSpPr txBox="1">
              <a:spLocks noChangeArrowheads="1"/>
            </p:cNvSpPr>
            <p:nvPr/>
          </p:nvSpPr>
          <p:spPr bwMode="auto">
            <a:xfrm>
              <a:off x="241301" y="2771103"/>
              <a:ext cx="8201024" cy="579438"/>
            </a:xfrm>
            <a:prstGeom prst="rect">
              <a:avLst/>
            </a:prstGeom>
            <a:noFill/>
            <a:ln w="9525">
              <a:noFill/>
              <a:miter lim="800000"/>
              <a:headEnd/>
              <a:tailEnd/>
            </a:ln>
            <a:effectLst/>
          </p:spPr>
          <p:txBody>
            <a:bodyPr>
              <a:spAutoFit/>
            </a:bodyPr>
            <a:lstStyle/>
            <a:p>
              <a:r>
                <a:rPr lang="en-US" altLang="ja-JP" sz="3200" dirty="0">
                  <a:solidFill>
                    <a:srgbClr val="FFFF00"/>
                  </a:solidFill>
                  <a:latin typeface="Palatino Linotype" pitchFamily="18" charset="0"/>
                </a:rPr>
                <a:t>Incisal guidance</a:t>
              </a:r>
            </a:p>
          </p:txBody>
        </p:sp>
        <p:sp>
          <p:nvSpPr>
            <p:cNvPr id="10" name="Text Box 7"/>
            <p:cNvSpPr txBox="1">
              <a:spLocks noChangeArrowheads="1"/>
            </p:cNvSpPr>
            <p:nvPr/>
          </p:nvSpPr>
          <p:spPr bwMode="auto">
            <a:xfrm>
              <a:off x="0" y="1847402"/>
              <a:ext cx="8201026" cy="579438"/>
            </a:xfrm>
            <a:prstGeom prst="rect">
              <a:avLst/>
            </a:prstGeom>
            <a:noFill/>
            <a:ln w="9525">
              <a:noFill/>
              <a:miter lim="800000"/>
              <a:headEnd/>
              <a:tailEnd/>
            </a:ln>
            <a:effectLst/>
          </p:spPr>
          <p:txBody>
            <a:bodyPr>
              <a:spAutoFit/>
            </a:bodyPr>
            <a:lstStyle/>
            <a:p>
              <a:r>
                <a:rPr lang="en-US" altLang="ja-JP" sz="3200" dirty="0">
                  <a:solidFill>
                    <a:srgbClr val="FFFF00"/>
                  </a:solidFill>
                  <a:latin typeface="Palatino Linotype" pitchFamily="18" charset="0"/>
                </a:rPr>
                <a:t> Condylar guidance</a:t>
              </a:r>
            </a:p>
          </p:txBody>
        </p:sp>
        <p:sp>
          <p:nvSpPr>
            <p:cNvPr id="11" name="Line 8"/>
            <p:cNvSpPr>
              <a:spLocks noChangeShapeType="1"/>
            </p:cNvSpPr>
            <p:nvPr/>
          </p:nvSpPr>
          <p:spPr bwMode="auto">
            <a:xfrm>
              <a:off x="836613" y="3654424"/>
              <a:ext cx="11734153" cy="69276"/>
            </a:xfrm>
            <a:prstGeom prst="line">
              <a:avLst/>
            </a:prstGeom>
            <a:noFill/>
            <a:ln w="76200">
              <a:solidFill>
                <a:srgbClr val="FF3300"/>
              </a:solidFill>
              <a:round/>
              <a:headEnd/>
              <a:tailEnd/>
            </a:ln>
            <a:effectLst/>
          </p:spPr>
          <p:txBody>
            <a:bodyPr/>
            <a:lstStyle/>
            <a:p>
              <a:endParaRPr lang="en-US"/>
            </a:p>
          </p:txBody>
        </p:sp>
        <p:sp>
          <p:nvSpPr>
            <p:cNvPr id="12" name="AutoShape 9"/>
            <p:cNvSpPr>
              <a:spLocks noChangeArrowheads="1"/>
            </p:cNvSpPr>
            <p:nvPr/>
          </p:nvSpPr>
          <p:spPr bwMode="auto">
            <a:xfrm>
              <a:off x="6215415" y="3743324"/>
              <a:ext cx="900113" cy="1503363"/>
            </a:xfrm>
            <a:prstGeom prst="triangle">
              <a:avLst>
                <a:gd name="adj" fmla="val 50000"/>
              </a:avLst>
            </a:prstGeom>
            <a:solidFill>
              <a:schemeClr val="accent1"/>
            </a:solidFill>
            <a:ln w="9525">
              <a:solidFill>
                <a:srgbClr val="FF3300"/>
              </a:solidFill>
              <a:miter lim="800000"/>
              <a:headEnd/>
              <a:tailEnd/>
            </a:ln>
            <a:effectLst/>
          </p:spPr>
          <p:txBody>
            <a:bodyPr wrap="none" anchor="ctr"/>
            <a:lstStyle/>
            <a:p>
              <a:endParaRPr lang="en-US"/>
            </a:p>
          </p:txBody>
        </p:sp>
        <p:sp>
          <p:nvSpPr>
            <p:cNvPr id="13" name="Text Box 10"/>
            <p:cNvSpPr txBox="1">
              <a:spLocks noChangeArrowheads="1"/>
            </p:cNvSpPr>
            <p:nvPr/>
          </p:nvSpPr>
          <p:spPr bwMode="auto">
            <a:xfrm>
              <a:off x="-237184" y="-1847402"/>
              <a:ext cx="13638095" cy="1072630"/>
            </a:xfrm>
            <a:prstGeom prst="rect">
              <a:avLst/>
            </a:prstGeom>
            <a:noFill/>
            <a:ln w="9525">
              <a:noFill/>
              <a:miter lim="800000"/>
              <a:headEnd/>
              <a:tailEnd/>
            </a:ln>
            <a:effectLst/>
          </p:spPr>
          <p:txBody>
            <a:bodyPr wrap="square">
              <a:spAutoFit/>
            </a:bodyPr>
            <a:lstStyle/>
            <a:p>
              <a:r>
                <a:rPr lang="en-US" altLang="ja-JP" sz="4000" b="1" dirty="0">
                  <a:latin typeface="Palatino Linotype" pitchFamily="18" charset="0"/>
                </a:rPr>
                <a:t>The equation for balanced occlusion</a:t>
              </a:r>
            </a:p>
          </p:txBody>
        </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8435" name="Picture 3"/>
          <p:cNvPicPr>
            <a:picLocks noGrp="1" noChangeAspect="1" noChangeArrowheads="1"/>
          </p:cNvPicPr>
          <p:nvPr>
            <p:ph idx="1"/>
          </p:nvPr>
        </p:nvPicPr>
        <p:blipFill>
          <a:blip r:embed="rId2"/>
          <a:stretch>
            <a:fillRect/>
          </a:stretch>
        </p:blipFill>
        <p:spPr bwMode="auto">
          <a:xfrm>
            <a:off x="1432983" y="1600200"/>
            <a:ext cx="6278033" cy="4708525"/>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4" descr="DSC03813"/>
          <p:cNvPicPr>
            <a:picLocks noGrp="1" noChangeAspect="1" noChangeArrowheads="1"/>
          </p:cNvPicPr>
          <p:nvPr>
            <p:ph idx="1"/>
          </p:nvPr>
        </p:nvPicPr>
        <p:blipFill>
          <a:blip r:embed="rId2"/>
          <a:srcRect l="12500" t="12500" r="12500" b="12500"/>
          <a:stretch>
            <a:fillRect/>
          </a:stretch>
        </p:blipFill>
        <p:spPr bwMode="auto">
          <a:xfrm>
            <a:off x="1676400" y="152400"/>
            <a:ext cx="5257800" cy="3276600"/>
          </a:xfrm>
          <a:prstGeom prst="rect">
            <a:avLst/>
          </a:prstGeom>
          <a:noFill/>
        </p:spPr>
      </p:pic>
      <p:pic>
        <p:nvPicPr>
          <p:cNvPr id="6" name="Content Placeholder 3" descr="Pic5.tif"/>
          <p:cNvPicPr>
            <a:picLocks noChangeAspect="1"/>
          </p:cNvPicPr>
          <p:nvPr/>
        </p:nvPicPr>
        <p:blipFill>
          <a:blip r:embed="rId3"/>
          <a:stretch>
            <a:fillRect/>
          </a:stretch>
        </p:blipFill>
        <p:spPr>
          <a:xfrm>
            <a:off x="0" y="3429000"/>
            <a:ext cx="4419600" cy="3429000"/>
          </a:xfrm>
          <a:prstGeom prst="rect">
            <a:avLst/>
          </a:prstGeom>
        </p:spPr>
      </p:pic>
      <p:pic>
        <p:nvPicPr>
          <p:cNvPr id="7" name="Content Placeholder 3" descr="pic4.tif"/>
          <p:cNvPicPr>
            <a:picLocks noChangeAspect="1"/>
          </p:cNvPicPr>
          <p:nvPr/>
        </p:nvPicPr>
        <p:blipFill>
          <a:blip r:embed="rId4"/>
          <a:srcRect l="1613"/>
          <a:stretch>
            <a:fillRect/>
          </a:stretch>
        </p:blipFill>
        <p:spPr>
          <a:xfrm>
            <a:off x="4495800" y="3430680"/>
            <a:ext cx="4648200" cy="342732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Picture2.tif"/>
          <p:cNvPicPr>
            <a:picLocks noGrp="1" noChangeAspect="1"/>
          </p:cNvPicPr>
          <p:nvPr>
            <p:ph idx="1"/>
          </p:nvPr>
        </p:nvPicPr>
        <p:blipFill>
          <a:blip r:embed="rId2"/>
          <a:stretch>
            <a:fillRect/>
          </a:stretch>
        </p:blipFill>
        <p:spPr>
          <a:xfrm>
            <a:off x="304800" y="533400"/>
            <a:ext cx="8610600" cy="6019800"/>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ic6.tif"/>
          <p:cNvPicPr>
            <a:picLocks noGrp="1" noChangeAspect="1"/>
          </p:cNvPicPr>
          <p:nvPr>
            <p:ph idx="1"/>
          </p:nvPr>
        </p:nvPicPr>
        <p:blipFill>
          <a:blip r:embed="rId2"/>
          <a:stretch>
            <a:fillRect/>
          </a:stretch>
        </p:blipFill>
        <p:spPr>
          <a:xfrm>
            <a:off x="743165" y="1143000"/>
            <a:ext cx="7657670" cy="5029200"/>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3.tif"/>
          <p:cNvPicPr>
            <a:picLocks noGrp="1" noChangeAspect="1"/>
          </p:cNvPicPr>
          <p:nvPr>
            <p:ph idx="1"/>
          </p:nvPr>
        </p:nvPicPr>
        <p:blipFill>
          <a:blip r:embed="rId2" cstate="print"/>
          <a:srcRect b="7547"/>
          <a:stretch>
            <a:fillRect/>
          </a:stretch>
        </p:blipFill>
        <p:spPr>
          <a:xfrm>
            <a:off x="457200" y="152400"/>
            <a:ext cx="3874786" cy="3352800"/>
          </a:xfrm>
        </p:spPr>
      </p:pic>
      <p:pic>
        <p:nvPicPr>
          <p:cNvPr id="5" name="Content Placeholder 3" descr="4.tif"/>
          <p:cNvPicPr>
            <a:picLocks noChangeAspect="1"/>
          </p:cNvPicPr>
          <p:nvPr/>
        </p:nvPicPr>
        <p:blipFill>
          <a:blip r:embed="rId3"/>
          <a:srcRect b="6295"/>
          <a:stretch>
            <a:fillRect/>
          </a:stretch>
        </p:blipFill>
        <p:spPr>
          <a:xfrm>
            <a:off x="4519975" y="152400"/>
            <a:ext cx="4471625" cy="3352800"/>
          </a:xfrm>
          <a:prstGeom prst="rect">
            <a:avLst/>
          </a:prstGeom>
        </p:spPr>
      </p:pic>
      <p:pic>
        <p:nvPicPr>
          <p:cNvPr id="6" name="Content Placeholder 3" descr="1.png"/>
          <p:cNvPicPr>
            <a:picLocks noChangeAspect="1"/>
          </p:cNvPicPr>
          <p:nvPr/>
        </p:nvPicPr>
        <p:blipFill>
          <a:blip r:embed="rId4"/>
          <a:srcRect b="6748"/>
          <a:stretch>
            <a:fillRect/>
          </a:stretch>
        </p:blipFill>
        <p:spPr>
          <a:xfrm>
            <a:off x="2514600" y="3546475"/>
            <a:ext cx="4286250" cy="315912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fontScale="90000"/>
          </a:bodyPr>
          <a:lstStyle/>
          <a:p>
            <a:r>
              <a:rPr lang="en-US" dirty="0" smtClean="0"/>
              <a:t>Factors affecting occlusal balance (Hanau’s </a:t>
            </a:r>
            <a:r>
              <a:rPr lang="en-US" dirty="0" err="1" smtClean="0"/>
              <a:t>Quint</a:t>
            </a:r>
            <a:r>
              <a:rPr lang="en-US" dirty="0" smtClean="0"/>
              <a:t>)</a:t>
            </a:r>
            <a:endParaRPr lang="en-US" dirty="0"/>
          </a:p>
        </p:txBody>
      </p:sp>
      <p:sp>
        <p:nvSpPr>
          <p:cNvPr id="3" name="Content Placeholder 2"/>
          <p:cNvSpPr>
            <a:spLocks noGrp="1"/>
          </p:cNvSpPr>
          <p:nvPr>
            <p:ph idx="1"/>
          </p:nvPr>
        </p:nvSpPr>
        <p:spPr>
          <a:xfrm>
            <a:off x="457200" y="1874837"/>
            <a:ext cx="8229600" cy="4525963"/>
          </a:xfrm>
        </p:spPr>
        <p:txBody>
          <a:bodyPr/>
          <a:lstStyle/>
          <a:p>
            <a:r>
              <a:rPr lang="en-US" dirty="0" smtClean="0"/>
              <a:t>Condylar guidance</a:t>
            </a:r>
          </a:p>
          <a:p>
            <a:r>
              <a:rPr lang="en-US" dirty="0" smtClean="0"/>
              <a:t>Incisal guidance </a:t>
            </a:r>
          </a:p>
          <a:p>
            <a:r>
              <a:rPr lang="en-US" dirty="0" smtClean="0"/>
              <a:t>Plane of occlusion</a:t>
            </a:r>
          </a:p>
          <a:p>
            <a:r>
              <a:rPr lang="en-US" dirty="0" smtClean="0"/>
              <a:t>Compensating curve</a:t>
            </a:r>
          </a:p>
          <a:p>
            <a:r>
              <a:rPr lang="en-US" dirty="0" smtClean="0"/>
              <a:t>Angulation of the teeth/ Cuspal height.</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lnSpcReduction="10000"/>
          </a:bodyPr>
          <a:lstStyle/>
          <a:p>
            <a:r>
              <a:rPr lang="en-US" dirty="0" smtClean="0"/>
              <a:t>If the incisal guidance is steep, it requires steep cusps, a steep compensating curve to keep occlusal balance.</a:t>
            </a:r>
          </a:p>
          <a:p>
            <a:r>
              <a:rPr lang="en-US" dirty="0" smtClean="0"/>
              <a:t> A steep inclined plane, is detrimental to the stability hence the incisal guidance should be flat as aesthetics and phonetics will permit.</a:t>
            </a:r>
          </a:p>
          <a:p>
            <a:r>
              <a:rPr lang="en-US" dirty="0" smtClean="0"/>
              <a:t>A steep </a:t>
            </a:r>
            <a:r>
              <a:rPr lang="en-US" dirty="0" err="1" smtClean="0"/>
              <a:t>condylar</a:t>
            </a:r>
            <a:r>
              <a:rPr lang="en-US" dirty="0" smtClean="0"/>
              <a:t> path requires a steep compensating curve for occlusal balance.</a:t>
            </a:r>
          </a:p>
          <a:p>
            <a:endParaRPr lang="en-US" dirty="0" smtClean="0"/>
          </a:p>
          <a:p>
            <a:endParaRPr lang="en-US" dirty="0"/>
          </a:p>
        </p:txBody>
      </p:sp>
      <p:sp>
        <p:nvSpPr>
          <p:cNvPr id="5" name="Content Placeholder 4"/>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152400" y="1646237"/>
            <a:ext cx="9067800" cy="4526280"/>
          </a:xfrm>
        </p:spPr>
        <p:txBody>
          <a:bodyPr>
            <a:normAutofit fontScale="55000" lnSpcReduction="20000"/>
          </a:bodyPr>
          <a:lstStyle/>
          <a:p>
            <a:r>
              <a:rPr lang="en-US" altLang="ja-JP" i="1" dirty="0" smtClean="0">
                <a:latin typeface="Palatino Linotype" pitchFamily="18" charset="0"/>
              </a:rPr>
              <a:t>Horizontal overlap of</a:t>
            </a:r>
            <a:r>
              <a:rPr lang="en-US" altLang="ja-JP" dirty="0" smtClean="0">
                <a:latin typeface="Palatino Linotype" pitchFamily="18" charset="0"/>
              </a:rPr>
              <a:t>                    Increased              Posterior cusps must be shorter</a:t>
            </a:r>
          </a:p>
          <a:p>
            <a:pPr>
              <a:buNone/>
            </a:pPr>
            <a:r>
              <a:rPr lang="en-US" altLang="ja-JP" i="1" dirty="0" smtClean="0">
                <a:latin typeface="Palatino Linotype" pitchFamily="18" charset="0"/>
              </a:rPr>
              <a:t>     Anterior teeth</a:t>
            </a:r>
            <a:r>
              <a:rPr lang="en-US" altLang="ja-JP" dirty="0" smtClean="0">
                <a:latin typeface="Palatino Linotype" pitchFamily="18" charset="0"/>
              </a:rPr>
              <a:t>                               Reduced               Posterior cusps may be taller</a:t>
            </a:r>
          </a:p>
          <a:p>
            <a:endParaRPr lang="en-US" altLang="ja-JP" dirty="0" smtClean="0">
              <a:latin typeface="Palatino Linotype" pitchFamily="18" charset="0"/>
            </a:endParaRPr>
          </a:p>
          <a:p>
            <a:r>
              <a:rPr lang="en-US" altLang="ja-JP" i="1" dirty="0" smtClean="0">
                <a:latin typeface="Palatino Linotype" pitchFamily="18" charset="0"/>
              </a:rPr>
              <a:t>Vertical overlap of</a:t>
            </a:r>
            <a:r>
              <a:rPr lang="en-US" altLang="ja-JP" dirty="0" smtClean="0">
                <a:latin typeface="Palatino Linotype" pitchFamily="18" charset="0"/>
              </a:rPr>
              <a:t>                      </a:t>
            </a:r>
            <a:r>
              <a:rPr lang="ja-JP" altLang="en-US" smtClean="0">
                <a:latin typeface="Palatino Linotype" pitchFamily="18" charset="0"/>
              </a:rPr>
              <a:t>   </a:t>
            </a:r>
            <a:r>
              <a:rPr lang="en-US" altLang="ja-JP" dirty="0" smtClean="0">
                <a:latin typeface="Palatino Linotype" pitchFamily="18" charset="0"/>
              </a:rPr>
              <a:t>Increased              Posterior cusps may be taller</a:t>
            </a:r>
          </a:p>
          <a:p>
            <a:pPr>
              <a:buNone/>
            </a:pPr>
            <a:r>
              <a:rPr lang="en-US" altLang="ja-JP" i="1" dirty="0" smtClean="0">
                <a:latin typeface="Palatino Linotype" pitchFamily="18" charset="0"/>
              </a:rPr>
              <a:t>     Anterior teeth</a:t>
            </a:r>
            <a:r>
              <a:rPr lang="en-US" altLang="ja-JP" dirty="0" smtClean="0">
                <a:latin typeface="Palatino Linotype" pitchFamily="18" charset="0"/>
              </a:rPr>
              <a:t>                              </a:t>
            </a:r>
            <a:r>
              <a:rPr lang="ja-JP" altLang="en-US" smtClean="0">
                <a:latin typeface="Palatino Linotype" pitchFamily="18" charset="0"/>
              </a:rPr>
              <a:t> </a:t>
            </a:r>
            <a:r>
              <a:rPr lang="en-US" altLang="ja-JP" dirty="0" smtClean="0">
                <a:latin typeface="Palatino Linotype" pitchFamily="18" charset="0"/>
              </a:rPr>
              <a:t>Reduced               Posterior cusps must be shorter</a:t>
            </a:r>
          </a:p>
          <a:p>
            <a:endParaRPr lang="en-US" altLang="ja-JP" dirty="0" smtClean="0">
              <a:latin typeface="Palatino Linotype" pitchFamily="18" charset="0"/>
            </a:endParaRPr>
          </a:p>
          <a:p>
            <a:pPr>
              <a:buNone/>
            </a:pPr>
            <a:r>
              <a:rPr lang="en-US" altLang="ja-JP" dirty="0" smtClean="0">
                <a:latin typeface="Palatino Linotype" pitchFamily="18" charset="0"/>
              </a:rPr>
              <a:t>OTHERS</a:t>
            </a:r>
          </a:p>
          <a:p>
            <a:endParaRPr lang="en-US" altLang="ja-JP" dirty="0" smtClean="0">
              <a:latin typeface="Palatino Linotype" pitchFamily="18" charset="0"/>
            </a:endParaRPr>
          </a:p>
          <a:p>
            <a:r>
              <a:rPr lang="en-US" altLang="ja-JP" i="1" dirty="0" smtClean="0">
                <a:latin typeface="Palatino Linotype" pitchFamily="18" charset="0"/>
              </a:rPr>
              <a:t>Occlusal plane                      - </a:t>
            </a:r>
            <a:r>
              <a:rPr lang="en-US" altLang="ja-JP" dirty="0" smtClean="0">
                <a:latin typeface="Palatino Linotype" pitchFamily="18" charset="0"/>
              </a:rPr>
              <a:t>More parallel to          Posterior cusps must be shorter</a:t>
            </a:r>
          </a:p>
          <a:p>
            <a:pPr>
              <a:buNone/>
            </a:pPr>
            <a:r>
              <a:rPr lang="en-US" altLang="ja-JP" dirty="0" smtClean="0">
                <a:latin typeface="Palatino Linotype" pitchFamily="18" charset="0"/>
              </a:rPr>
              <a:t>                                                     </a:t>
            </a:r>
            <a:r>
              <a:rPr lang="en-US" altLang="ja-JP" dirty="0" err="1" smtClean="0">
                <a:latin typeface="Palatino Linotype" pitchFamily="18" charset="0"/>
              </a:rPr>
              <a:t>condylar</a:t>
            </a:r>
            <a:r>
              <a:rPr lang="en-US" altLang="ja-JP" dirty="0" smtClean="0">
                <a:latin typeface="Palatino Linotype" pitchFamily="18" charset="0"/>
              </a:rPr>
              <a:t> guidance</a:t>
            </a:r>
          </a:p>
          <a:p>
            <a:pPr>
              <a:buNone/>
            </a:pPr>
            <a:r>
              <a:rPr lang="en-US" altLang="ja-JP" dirty="0" smtClean="0">
                <a:latin typeface="Palatino Linotype" pitchFamily="18" charset="0"/>
              </a:rPr>
              <a:t>                                                   - Less parallel to     </a:t>
            </a:r>
            <a:r>
              <a:rPr lang="ja-JP" altLang="en-US" smtClean="0">
                <a:latin typeface="Palatino Linotype" pitchFamily="18" charset="0"/>
              </a:rPr>
              <a:t>　  </a:t>
            </a:r>
            <a:r>
              <a:rPr lang="en-US" altLang="ja-JP" dirty="0" smtClean="0">
                <a:latin typeface="Palatino Linotype" pitchFamily="18" charset="0"/>
              </a:rPr>
              <a:t>Posterior cusps may be taller      </a:t>
            </a:r>
          </a:p>
          <a:p>
            <a:pPr>
              <a:buNone/>
            </a:pPr>
            <a:r>
              <a:rPr lang="en-US" altLang="ja-JP" dirty="0" smtClean="0">
                <a:latin typeface="Palatino Linotype" pitchFamily="18" charset="0"/>
              </a:rPr>
              <a:t>                                                     </a:t>
            </a:r>
            <a:r>
              <a:rPr lang="en-US" altLang="ja-JP" dirty="0" err="1" smtClean="0">
                <a:latin typeface="Palatino Linotype" pitchFamily="18" charset="0"/>
              </a:rPr>
              <a:t>condylar</a:t>
            </a:r>
            <a:r>
              <a:rPr lang="en-US" altLang="ja-JP" dirty="0" smtClean="0">
                <a:latin typeface="Palatino Linotype" pitchFamily="18" charset="0"/>
              </a:rPr>
              <a:t> guidance</a:t>
            </a:r>
          </a:p>
          <a:p>
            <a:endParaRPr lang="en-US" altLang="ja-JP" dirty="0" smtClean="0">
              <a:latin typeface="Palatino Linotype" pitchFamily="18" charset="0"/>
            </a:endParaRPr>
          </a:p>
          <a:p>
            <a:r>
              <a:rPr lang="en-US" altLang="ja-JP" dirty="0" smtClean="0">
                <a:latin typeface="Palatino Linotype" pitchFamily="18" charset="0"/>
              </a:rPr>
              <a:t>Curve of </a:t>
            </a:r>
            <a:r>
              <a:rPr lang="en-US" altLang="ja-JP" dirty="0" err="1" smtClean="0">
                <a:latin typeface="Palatino Linotype" pitchFamily="18" charset="0"/>
              </a:rPr>
              <a:t>Spee</a:t>
            </a:r>
            <a:r>
              <a:rPr lang="en-US" altLang="ja-JP" dirty="0" smtClean="0">
                <a:latin typeface="Palatino Linotype" pitchFamily="18" charset="0"/>
              </a:rPr>
              <a:t>                       More convex        </a:t>
            </a:r>
            <a:r>
              <a:rPr lang="ja-JP" altLang="en-US" smtClean="0">
                <a:latin typeface="Palatino Linotype" pitchFamily="18" charset="0"/>
              </a:rPr>
              <a:t>　　</a:t>
            </a:r>
            <a:r>
              <a:rPr lang="en-US" altLang="ja-JP" dirty="0" smtClean="0">
                <a:latin typeface="Palatino Linotype" pitchFamily="18" charset="0"/>
              </a:rPr>
              <a:t>The most posterior cusps </a:t>
            </a:r>
          </a:p>
          <a:p>
            <a:pPr>
              <a:buNone/>
            </a:pPr>
            <a:r>
              <a:rPr lang="en-US" altLang="ja-JP" dirty="0" smtClean="0">
                <a:latin typeface="Palatino Linotype" pitchFamily="18" charset="0"/>
              </a:rPr>
              <a:t>                                                                                           </a:t>
            </a:r>
            <a:r>
              <a:rPr lang="ja-JP" altLang="en-US" smtClean="0">
                <a:latin typeface="Palatino Linotype" pitchFamily="18" charset="0"/>
              </a:rPr>
              <a:t>　　　</a:t>
            </a:r>
            <a:r>
              <a:rPr lang="en-US" altLang="ja-JP" dirty="0" smtClean="0">
                <a:latin typeface="Palatino Linotype" pitchFamily="18" charset="0"/>
              </a:rPr>
              <a:t>must be shorter  </a:t>
            </a:r>
          </a:p>
          <a:p>
            <a:pPr>
              <a:buNone/>
            </a:pPr>
            <a:r>
              <a:rPr lang="en-US" altLang="ja-JP" dirty="0" smtClean="0">
                <a:latin typeface="Palatino Linotype" pitchFamily="18" charset="0"/>
              </a:rPr>
              <a:t>                                                     Less convex         </a:t>
            </a:r>
            <a:r>
              <a:rPr lang="ja-JP" altLang="en-US" smtClean="0">
                <a:latin typeface="Palatino Linotype" pitchFamily="18" charset="0"/>
              </a:rPr>
              <a:t>　　 </a:t>
            </a:r>
            <a:r>
              <a:rPr lang="en-US" altLang="ja-JP" dirty="0" smtClean="0">
                <a:latin typeface="Palatino Linotype" pitchFamily="18" charset="0"/>
              </a:rPr>
              <a:t>The most posterior cusps</a:t>
            </a:r>
          </a:p>
          <a:p>
            <a:pPr>
              <a:buNone/>
            </a:pPr>
            <a:r>
              <a:rPr lang="en-US" altLang="ja-JP" dirty="0" smtClean="0">
                <a:latin typeface="Palatino Linotype" pitchFamily="18" charset="0"/>
              </a:rPr>
              <a:t>                                                                                           </a:t>
            </a:r>
            <a:r>
              <a:rPr lang="ja-JP" altLang="en-US" smtClean="0">
                <a:latin typeface="Palatino Linotype" pitchFamily="18" charset="0"/>
              </a:rPr>
              <a:t>　　　 </a:t>
            </a:r>
            <a:r>
              <a:rPr lang="en-US" altLang="ja-JP" dirty="0" smtClean="0">
                <a:latin typeface="Palatino Linotype" pitchFamily="18" charset="0"/>
              </a:rPr>
              <a:t>may be taller </a:t>
            </a:r>
          </a:p>
          <a:p>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0178" name="Picture 2"/>
          <p:cNvPicPr>
            <a:picLocks noGrp="1" noChangeAspect="1" noChangeArrowheads="1"/>
          </p:cNvPicPr>
          <p:nvPr>
            <p:ph idx="1"/>
          </p:nvPr>
        </p:nvPicPr>
        <p:blipFill>
          <a:blip r:embed="rId2"/>
          <a:srcRect/>
          <a:stretch>
            <a:fillRect/>
          </a:stretch>
        </p:blipFill>
        <p:spPr bwMode="auto">
          <a:xfrm>
            <a:off x="990600" y="1371600"/>
            <a:ext cx="7391400" cy="4724399"/>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latin typeface="Palatino Linotype" pitchFamily="18" charset="0"/>
              </a:rPr>
              <a:t>A gap occurring in the natural dentition or between the opposing posterior flat occlusal rims when the mandible is protruded (posterior open bite). It can lead to instability in full dentures unless compensating curves are incorporated into the dentures.</a:t>
            </a:r>
            <a:endParaRPr lang="en-US" dirty="0">
              <a:latin typeface="Palatino Linotype"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an 10.jpg"/>
          <p:cNvPicPr>
            <a:picLocks noGrp="1" noChangeAspect="1"/>
          </p:cNvPicPr>
          <p:nvPr>
            <p:ph idx="1"/>
          </p:nvPr>
        </p:nvPicPr>
        <p:blipFill>
          <a:blip r:embed="rId2"/>
          <a:stretch>
            <a:fillRect/>
          </a:stretch>
        </p:blipFill>
        <p:spPr>
          <a:xfrm>
            <a:off x="914400" y="1524000"/>
            <a:ext cx="7010400" cy="4343400"/>
          </a:xfr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Christensen’s phenomena</a:t>
            </a:r>
            <a:endParaRPr lang="en-US" dirty="0"/>
          </a:p>
        </p:txBody>
      </p:sp>
      <p:pic>
        <p:nvPicPr>
          <p:cNvPr id="52226" name="Picture 2"/>
          <p:cNvPicPr>
            <a:picLocks noChangeAspect="1" noChangeArrowheads="1"/>
          </p:cNvPicPr>
          <p:nvPr/>
        </p:nvPicPr>
        <p:blipFill>
          <a:blip r:embed="rId2"/>
          <a:srcRect/>
          <a:stretch>
            <a:fillRect/>
          </a:stretch>
        </p:blipFill>
        <p:spPr bwMode="auto">
          <a:xfrm>
            <a:off x="1905000" y="1447800"/>
            <a:ext cx="5410200" cy="4572000"/>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Plane of occlusion</a:t>
            </a:r>
            <a:endParaRPr lang="en-US" dirty="0"/>
          </a:p>
        </p:txBody>
      </p:sp>
      <p:pic>
        <p:nvPicPr>
          <p:cNvPr id="8194" name="Picture 2"/>
          <p:cNvPicPr>
            <a:picLocks noGrp="1" noChangeAspect="1" noChangeArrowheads="1"/>
          </p:cNvPicPr>
          <p:nvPr>
            <p:ph idx="1"/>
          </p:nvPr>
        </p:nvPicPr>
        <p:blipFill>
          <a:blip r:embed="rId2"/>
          <a:srcRect/>
          <a:stretch>
            <a:fillRect/>
          </a:stretch>
        </p:blipFill>
        <p:spPr bwMode="auto">
          <a:xfrm>
            <a:off x="533400" y="1676400"/>
            <a:ext cx="8229600" cy="3581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Cusp angle</a:t>
            </a:r>
            <a:endParaRPr lang="en-US" dirty="0"/>
          </a:p>
        </p:txBody>
      </p:sp>
      <p:pic>
        <p:nvPicPr>
          <p:cNvPr id="4" name="Picture 2"/>
          <p:cNvPicPr>
            <a:picLocks noGrp="1" noChangeAspect="1" noChangeArrowheads="1"/>
          </p:cNvPicPr>
          <p:nvPr>
            <p:ph idx="1"/>
          </p:nvPr>
        </p:nvPicPr>
        <p:blipFill>
          <a:blip r:embed="rId2"/>
          <a:srcRect/>
          <a:stretch>
            <a:fillRect/>
          </a:stretch>
        </p:blipFill>
        <p:spPr bwMode="auto">
          <a:xfrm>
            <a:off x="457200" y="1524000"/>
            <a:ext cx="8077200" cy="2133600"/>
          </a:xfrm>
          <a:prstGeom prst="rect">
            <a:avLst/>
          </a:prstGeom>
          <a:noFill/>
          <a:ln w="9525">
            <a:noFill/>
            <a:miter lim="800000"/>
            <a:headEnd/>
            <a:tailEnd/>
          </a:ln>
          <a:effectLst/>
        </p:spPr>
      </p:pic>
      <p:pic>
        <p:nvPicPr>
          <p:cNvPr id="5" name="Picture 4" descr="Scan10-12-08 0809"/>
          <p:cNvPicPr>
            <a:picLocks noChangeAspect="1" noChangeArrowheads="1"/>
          </p:cNvPicPr>
          <p:nvPr/>
        </p:nvPicPr>
        <p:blipFill>
          <a:blip r:embed="rId3"/>
          <a:srcRect/>
          <a:stretch>
            <a:fillRect/>
          </a:stretch>
        </p:blipFill>
        <p:spPr bwMode="auto">
          <a:xfrm>
            <a:off x="1828800" y="3733800"/>
            <a:ext cx="5181600" cy="28956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2">
                    <a:lumMod val="20000"/>
                    <a:lumOff val="80000"/>
                  </a:schemeClr>
                </a:solidFill>
                <a:latin typeface="Palatino Linotype" pitchFamily="18" charset="0"/>
              </a:rPr>
              <a:t>Protrusion</a:t>
            </a:r>
            <a:endParaRPr lang="en-US" dirty="0">
              <a:solidFill>
                <a:schemeClr val="bg2">
                  <a:lumMod val="20000"/>
                  <a:lumOff val="80000"/>
                </a:schemeClr>
              </a:solidFill>
              <a:latin typeface="Palatino Linotype" pitchFamily="18" charset="0"/>
            </a:endParaRPr>
          </a:p>
        </p:txBody>
      </p:sp>
      <p:sp>
        <p:nvSpPr>
          <p:cNvPr id="3" name="Content Placeholder 2"/>
          <p:cNvSpPr>
            <a:spLocks noGrp="1"/>
          </p:cNvSpPr>
          <p:nvPr>
            <p:ph idx="1"/>
          </p:nvPr>
        </p:nvSpPr>
        <p:spPr/>
        <p:txBody>
          <a:bodyPr>
            <a:normAutofit fontScale="92500" lnSpcReduction="20000"/>
          </a:bodyPr>
          <a:lstStyle/>
          <a:p>
            <a:r>
              <a:rPr lang="en-US" dirty="0" smtClean="0">
                <a:latin typeface="Palatino Linotype" pitchFamily="18" charset="0"/>
              </a:rPr>
              <a:t>During protrusion, the </a:t>
            </a:r>
            <a:r>
              <a:rPr lang="en-US" dirty="0" err="1" smtClean="0">
                <a:latin typeface="Palatino Linotype" pitchFamily="18" charset="0"/>
              </a:rPr>
              <a:t>incisal</a:t>
            </a:r>
            <a:r>
              <a:rPr lang="en-US" dirty="0" smtClean="0">
                <a:latin typeface="Palatino Linotype" pitchFamily="18" charset="0"/>
              </a:rPr>
              <a:t> guidance allows the </a:t>
            </a:r>
            <a:r>
              <a:rPr lang="en-US" dirty="0" err="1" smtClean="0">
                <a:latin typeface="Palatino Linotype" pitchFamily="18" charset="0"/>
              </a:rPr>
              <a:t>incisal</a:t>
            </a:r>
            <a:r>
              <a:rPr lang="en-US" dirty="0" smtClean="0">
                <a:latin typeface="Palatino Linotype" pitchFamily="18" charset="0"/>
              </a:rPr>
              <a:t> edges of the mandibular and maxillary incisor teeth to touch</a:t>
            </a:r>
            <a:r>
              <a:rPr lang="en-US" dirty="0" smtClean="0">
                <a:solidFill>
                  <a:schemeClr val="accent1"/>
                </a:solidFill>
                <a:latin typeface="Palatino Linotype" pitchFamily="18" charset="0"/>
              </a:rPr>
              <a:t>; </a:t>
            </a:r>
            <a:r>
              <a:rPr lang="en-US" u="sng" dirty="0" smtClean="0">
                <a:solidFill>
                  <a:schemeClr val="accent1"/>
                </a:solidFill>
                <a:latin typeface="Palatino Linotype" pitchFamily="18" charset="0"/>
              </a:rPr>
              <a:t>posterior teeth should remain in contact</a:t>
            </a:r>
            <a:r>
              <a:rPr lang="en-US" dirty="0" smtClean="0">
                <a:latin typeface="Palatino Linotype" pitchFamily="18" charset="0"/>
              </a:rPr>
              <a:t>. If no contact on posterior teeth, lower incisor teeth need to be lowered to provide balanced articulation. At CO no contact between U &amp; L anterior teeth. </a:t>
            </a:r>
          </a:p>
          <a:p>
            <a:pPr algn="just"/>
            <a:r>
              <a:rPr lang="en-US" b="1" u="sng" dirty="0" smtClean="0">
                <a:solidFill>
                  <a:srgbClr val="FF0000"/>
                </a:solidFill>
                <a:latin typeface="Palatino Linotype" pitchFamily="18" charset="0"/>
              </a:rPr>
              <a:t>Incisal guidance </a:t>
            </a:r>
            <a:r>
              <a:rPr lang="en-US" dirty="0" smtClean="0">
                <a:latin typeface="Palatino Linotype" pitchFamily="18" charset="0"/>
              </a:rPr>
              <a:t>is the path on the lingual surface of the maxillary anterior teeth along which the mandibular anterior teeth glide</a:t>
            </a:r>
            <a:endParaRPr lang="en-US" dirty="0">
              <a:latin typeface="Palatino Linotype"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4" descr="DSC03375"/>
          <p:cNvPicPr>
            <a:picLocks noGrp="1" noChangeAspect="1" noChangeArrowheads="1"/>
          </p:cNvPicPr>
          <p:nvPr>
            <p:ph idx="1"/>
          </p:nvPr>
        </p:nvPicPr>
        <p:blipFill>
          <a:blip r:embed="rId2"/>
          <a:srcRect l="21941" t="12500" r="17148" b="12500"/>
          <a:stretch>
            <a:fillRect/>
          </a:stretch>
        </p:blipFill>
        <p:spPr bwMode="auto">
          <a:xfrm>
            <a:off x="2197703" y="1554163"/>
            <a:ext cx="4900993" cy="4525962"/>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Compensating curves</a:t>
            </a:r>
            <a:endParaRPr lang="en-US" dirty="0"/>
          </a:p>
        </p:txBody>
      </p:sp>
      <p:sp>
        <p:nvSpPr>
          <p:cNvPr id="3" name="Content Placeholder 2"/>
          <p:cNvSpPr>
            <a:spLocks noGrp="1"/>
          </p:cNvSpPr>
          <p:nvPr>
            <p:ph idx="1"/>
          </p:nvPr>
        </p:nvSpPr>
        <p:spPr/>
        <p:txBody>
          <a:bodyPr/>
          <a:lstStyle/>
          <a:p>
            <a:r>
              <a:rPr lang="en-US" dirty="0" smtClean="0"/>
              <a:t>The </a:t>
            </a:r>
            <a:r>
              <a:rPr lang="en-US" dirty="0" err="1" smtClean="0"/>
              <a:t>anteroposterior</a:t>
            </a:r>
            <a:r>
              <a:rPr lang="en-US" dirty="0" smtClean="0"/>
              <a:t> and lateral curvatures in the alignment of the  occluding surfaces and the incisal edges of artificial teeth which are used to develop balanced occlusion.</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Compensating curves</a:t>
            </a:r>
            <a:endParaRPr lang="en-US" dirty="0"/>
          </a:p>
        </p:txBody>
      </p:sp>
      <p:sp>
        <p:nvSpPr>
          <p:cNvPr id="3" name="Content Placeholder 2"/>
          <p:cNvSpPr>
            <a:spLocks noGrp="1"/>
          </p:cNvSpPr>
          <p:nvPr>
            <p:ph idx="1"/>
          </p:nvPr>
        </p:nvSpPr>
        <p:spPr/>
        <p:txBody>
          <a:bodyPr/>
          <a:lstStyle/>
          <a:p>
            <a:r>
              <a:rPr lang="en-US" dirty="0" smtClean="0"/>
              <a:t>To achieve balance there should be </a:t>
            </a:r>
            <a:r>
              <a:rPr lang="en-US" dirty="0" err="1" smtClean="0"/>
              <a:t>anteroposterior</a:t>
            </a:r>
            <a:r>
              <a:rPr lang="en-US" dirty="0" smtClean="0"/>
              <a:t> curve for the posterior teeth (curve of </a:t>
            </a:r>
            <a:r>
              <a:rPr lang="en-US" dirty="0" err="1" smtClean="0"/>
              <a:t>Spee</a:t>
            </a:r>
            <a:r>
              <a:rPr lang="en-US" dirty="0" smtClean="0"/>
              <a:t>) and </a:t>
            </a:r>
            <a:r>
              <a:rPr lang="en-US" dirty="0" err="1" smtClean="0"/>
              <a:t>mediolateral</a:t>
            </a:r>
            <a:r>
              <a:rPr lang="en-US" dirty="0" smtClean="0"/>
              <a:t> curve (curve of Monson)</a:t>
            </a:r>
            <a:endParaRPr lang="en-US" dirty="0"/>
          </a:p>
        </p:txBody>
      </p:sp>
      <p:pic>
        <p:nvPicPr>
          <p:cNvPr id="12292" name="Picture 4"/>
          <p:cNvPicPr>
            <a:picLocks noChangeAspect="1" noChangeArrowheads="1"/>
          </p:cNvPicPr>
          <p:nvPr/>
        </p:nvPicPr>
        <p:blipFill>
          <a:blip r:embed="rId2"/>
          <a:srcRect/>
          <a:stretch>
            <a:fillRect/>
          </a:stretch>
        </p:blipFill>
        <p:spPr bwMode="auto">
          <a:xfrm>
            <a:off x="2590800" y="4114800"/>
            <a:ext cx="3381375" cy="1866900"/>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3314" name="Picture 2"/>
          <p:cNvPicPr>
            <a:picLocks noGrp="1" noChangeAspect="1" noChangeArrowheads="1"/>
          </p:cNvPicPr>
          <p:nvPr>
            <p:ph idx="1"/>
          </p:nvPr>
        </p:nvPicPr>
        <p:blipFill>
          <a:blip r:embed="rId2"/>
          <a:srcRect/>
          <a:stretch>
            <a:fillRect/>
          </a:stretch>
        </p:blipFill>
        <p:spPr bwMode="auto">
          <a:xfrm>
            <a:off x="381000" y="1828800"/>
            <a:ext cx="8534400" cy="3367881"/>
          </a:xfrm>
          <a:prstGeom prst="rect">
            <a:avLst/>
          </a:prstGeom>
          <a:noFill/>
          <a:ln w="9525">
            <a:noFill/>
            <a:miter lim="800000"/>
            <a:headEnd/>
            <a:tailEnd/>
          </a:ln>
          <a:effec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716</TotalTime>
  <Words>544</Words>
  <Application>Microsoft Office PowerPoint</Application>
  <PresentationFormat>On-screen Show (4:3)</PresentationFormat>
  <Paragraphs>53</Paragraphs>
  <Slides>25</Slides>
  <Notes>1</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Foundry</vt:lpstr>
      <vt:lpstr>Setting posterior teeth</vt:lpstr>
      <vt:lpstr>Factors affecting occlusal balance (Hanau’s Quint)</vt:lpstr>
      <vt:lpstr>Plane of occlusion</vt:lpstr>
      <vt:lpstr>Cusp angle</vt:lpstr>
      <vt:lpstr>Protrusion</vt:lpstr>
      <vt:lpstr>Slide 6</vt:lpstr>
      <vt:lpstr>Compensating curves</vt:lpstr>
      <vt:lpstr>Compensating curves</vt:lpstr>
      <vt:lpstr>Slide 9</vt:lpstr>
      <vt:lpstr>Anteroposterior curvature</vt:lpstr>
      <vt:lpstr>Mediolateral curvature</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Christensen’s phenomena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92</cp:revision>
  <dcterms:created xsi:type="dcterms:W3CDTF">2013-11-30T08:39:39Z</dcterms:created>
  <dcterms:modified xsi:type="dcterms:W3CDTF">2014-11-30T21:02:37Z</dcterms:modified>
</cp:coreProperties>
</file>