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8" r:id="rId1"/>
  </p:sldMasterIdLst>
  <p:notesMasterIdLst>
    <p:notesMasterId r:id="rId28"/>
  </p:notesMasterIdLst>
  <p:handoutMasterIdLst>
    <p:handoutMasterId r:id="rId29"/>
  </p:handoutMasterIdLst>
  <p:sldIdLst>
    <p:sldId id="256" r:id="rId2"/>
    <p:sldId id="257" r:id="rId3"/>
    <p:sldId id="277" r:id="rId4"/>
    <p:sldId id="279" r:id="rId5"/>
    <p:sldId id="281" r:id="rId6"/>
    <p:sldId id="272" r:id="rId7"/>
    <p:sldId id="275" r:id="rId8"/>
    <p:sldId id="287" r:id="rId9"/>
    <p:sldId id="288" r:id="rId10"/>
    <p:sldId id="289" r:id="rId11"/>
    <p:sldId id="291" r:id="rId12"/>
    <p:sldId id="292" r:id="rId13"/>
    <p:sldId id="294" r:id="rId14"/>
    <p:sldId id="310" r:id="rId15"/>
    <p:sldId id="311" r:id="rId16"/>
    <p:sldId id="295" r:id="rId17"/>
    <p:sldId id="297" r:id="rId18"/>
    <p:sldId id="298" r:id="rId19"/>
    <p:sldId id="300" r:id="rId20"/>
    <p:sldId id="301" r:id="rId21"/>
    <p:sldId id="260" r:id="rId22"/>
    <p:sldId id="306" r:id="rId23"/>
    <p:sldId id="307" r:id="rId24"/>
    <p:sldId id="274" r:id="rId25"/>
    <p:sldId id="308" r:id="rId26"/>
    <p:sldId id="309" r:id="rId27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615" autoAdjust="0"/>
    <p:restoredTop sz="55947" autoAdjust="0"/>
  </p:normalViewPr>
  <p:slideViewPr>
    <p:cSldViewPr>
      <p:cViewPr varScale="1">
        <p:scale>
          <a:sx n="39" d="100"/>
          <a:sy n="39" d="100"/>
        </p:scale>
        <p:origin x="-205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39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6780"/>
    </p:cViewPr>
  </p:sorterViewPr>
  <p:notesViewPr>
    <p:cSldViewPr>
      <p:cViewPr varScale="1">
        <p:scale>
          <a:sx n="80" d="100"/>
          <a:sy n="80" d="100"/>
        </p:scale>
        <p:origin x="-2034" y="-78"/>
      </p:cViewPr>
      <p:guideLst>
        <p:guide orient="horz" pos="3024"/>
        <p:guide pos="230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r>
              <a:rPr lang="en-US"/>
              <a:t>N26 Blood Administration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74D33650-250C-4AB2-BE92-C1903C645B0A}" type="datetime1">
              <a:rPr lang="en-US"/>
              <a:pPr>
                <a:defRPr/>
              </a:pPr>
              <a:t>3/1/2016</a:t>
            </a:fld>
            <a:endParaRPr lang="en-US"/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r>
              <a:rPr lang="en-US"/>
              <a:t>Cabrillo College ADN/C. Madsen RN, MSN</a:t>
            </a:r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D4D3F240-70FE-4632-A3FE-5E74E7313A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r>
              <a:rPr lang="en-US"/>
              <a:t>N26 Blood Administration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E61F477B-DAFE-46DC-BFC9-9CAAF6CF020B}" type="datetime1">
              <a:rPr lang="en-US"/>
              <a:pPr>
                <a:defRPr/>
              </a:pPr>
              <a:t>3/1/2016</a:t>
            </a:fld>
            <a:endParaRPr lang="en-US"/>
          </a:p>
        </p:txBody>
      </p:sp>
      <p:sp>
        <p:nvSpPr>
          <p:cNvPr id="440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r>
              <a:rPr lang="en-US"/>
              <a:t>Cabrillo College ADN/C. Madsen RN, MSN</a:t>
            </a:r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8D5B02E5-835C-4D35-9ECA-6F4BB622F1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N26 Blood Administration</a:t>
            </a:r>
          </a:p>
        </p:txBody>
      </p:sp>
      <p:sp>
        <p:nvSpPr>
          <p:cNvPr id="45059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Cabrillo College ADN/C. Madsen RN, MSN</a:t>
            </a:r>
          </a:p>
        </p:txBody>
      </p:sp>
      <p:sp>
        <p:nvSpPr>
          <p:cNvPr id="4506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300DD90-41CD-4920-8F93-02BF212A9B79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4506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41300" indent="-241300">
              <a:buFontTx/>
              <a:buAutoNum type="arabicPeriod"/>
            </a:pPr>
            <a:r>
              <a:rPr lang="en-US" dirty="0" smtClean="0"/>
              <a:t>Total blood volume in adults: approx. 5 liters</a:t>
            </a:r>
          </a:p>
          <a:p>
            <a:pPr marL="241300" indent="-241300">
              <a:buFontTx/>
              <a:buAutoNum type="arabicPeriod"/>
            </a:pPr>
            <a:r>
              <a:rPr lang="en-US" dirty="0" smtClean="0"/>
              <a:t>Proteins: albumin, globulins, and clotting factor (chiefly fibrinogen)</a:t>
            </a:r>
          </a:p>
        </p:txBody>
      </p:sp>
      <p:sp>
        <p:nvSpPr>
          <p:cNvPr id="45063" name="Date Placeholder 6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B00C7191-299E-4DC6-B57D-2D5A766FBB2E}" type="datetime1">
              <a:rPr lang="en-US" smtClean="0"/>
              <a:pPr/>
              <a:t>3/1/2016</a:t>
            </a:fld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2812BD1-A87C-4818-B7B4-E67934BE99F2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buFontTx/>
              <a:buChar char="•"/>
            </a:pPr>
            <a:r>
              <a:rPr lang="en-US" smtClean="0"/>
              <a:t>Bag will be weighed in lab and amount put on slip</a:t>
            </a:r>
          </a:p>
          <a:p>
            <a:pPr eaLnBrk="1" hangingPunct="1">
              <a:buFontTx/>
              <a:buChar char="•"/>
            </a:pPr>
            <a:r>
              <a:rPr lang="en-US" altLang="en-US" smtClean="0"/>
              <a:t>Catheter size: 22- to 14-gauge with 20- to 18-gauge appropriate for general populations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22E68E9-414C-486F-8E1D-233FB6DC5FAE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4BCDC27-67C2-4F33-AD92-7DA80B497196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buFont typeface="Arial" pitchFamily="34" charset="0"/>
              <a:buChar char="•"/>
            </a:pPr>
            <a:r>
              <a:rPr lang="en-US" altLang="en-US" dirty="0" smtClean="0"/>
              <a:t>Use Y set w/filter or special platelet component syringe</a:t>
            </a:r>
          </a:p>
          <a:p>
            <a:pPr eaLnBrk="1" hangingPunct="1">
              <a:buFont typeface="Arial" pitchFamily="34" charset="0"/>
              <a:buChar char="•"/>
            </a:pPr>
            <a:endParaRPr lang="en-US" altLang="en-US" dirty="0" smtClean="0"/>
          </a:p>
          <a:p>
            <a:r>
              <a:rPr lang="en-US" altLang="en-US" dirty="0" smtClean="0"/>
              <a:t>Usually administer 6 </a:t>
            </a:r>
            <a:r>
              <a:rPr lang="en-US" altLang="en-US" dirty="0" smtClean="0">
                <a:cs typeface="Arial" charset="0"/>
              </a:rPr>
              <a:t>– </a:t>
            </a:r>
            <a:r>
              <a:rPr lang="en-US" altLang="en-US" dirty="0" smtClean="0"/>
              <a:t>8 units at one time</a:t>
            </a:r>
          </a:p>
          <a:p>
            <a:pPr lvl="1"/>
            <a:r>
              <a:rPr lang="en-US" altLang="en-US" dirty="0" smtClean="0"/>
              <a:t>Random donor or single-donor </a:t>
            </a:r>
            <a:r>
              <a:rPr lang="en-US" altLang="en-US" dirty="0" err="1" smtClean="0"/>
              <a:t>apheresis</a:t>
            </a:r>
            <a:endParaRPr lang="en-US" altLang="en-US" dirty="0" smtClean="0"/>
          </a:p>
          <a:p>
            <a:pPr lvl="1"/>
            <a:r>
              <a:rPr lang="en-US" altLang="en-US" dirty="0" smtClean="0"/>
              <a:t>1 </a:t>
            </a:r>
            <a:r>
              <a:rPr lang="en-US" altLang="en-US" dirty="0" err="1" smtClean="0"/>
              <a:t>pheresis</a:t>
            </a:r>
            <a:r>
              <a:rPr lang="en-US" altLang="en-US" dirty="0" smtClean="0"/>
              <a:t> unit = 6-8 random donor platelet units</a:t>
            </a:r>
          </a:p>
          <a:p>
            <a:pPr eaLnBrk="1" hangingPunct="1">
              <a:buFont typeface="Arial" pitchFamily="34" charset="0"/>
              <a:buChar char="•"/>
            </a:pPr>
            <a:endParaRPr lang="en-US" altLang="en-US" dirty="0" smtClean="0"/>
          </a:p>
          <a:p>
            <a:pPr eaLnBrk="1" hangingPunct="1">
              <a:buFont typeface="Arial" pitchFamily="34" charset="0"/>
              <a:buChar char="•"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7163861-4BD8-4A9C-89E1-6E8287399B60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786DF94-F9AF-4A15-8DD6-B4F64EA042C7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B98873B-DAF7-4139-9A68-2AE42F457E1C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E7A9E23-7FB6-4E86-A16D-6011D5EB8D43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41300" indent="-241300">
              <a:buFontTx/>
              <a:buAutoNum type="arabicPeriod"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CAD7B89-5018-43B0-A8EB-1CB44BB30D9B}" type="slidenum">
              <a:rPr lang="en-US" smtClean="0"/>
              <a:pPr/>
              <a:t>19</a:t>
            </a:fld>
            <a:endParaRPr lang="en-US" smtClean="0"/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41300" indent="-241300">
              <a:buFontTx/>
              <a:buAutoNum type="arabicPeriod"/>
            </a:pPr>
            <a:endParaRPr lang="en-US" sz="1100" dirty="0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3C30389-0AF4-45FA-996D-8DCDA9D9E73A}" type="slidenum">
              <a:rPr lang="en-US" smtClean="0"/>
              <a:pPr/>
              <a:t>20</a:t>
            </a:fld>
            <a:endParaRPr lang="en-US" smtClean="0"/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373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/>
              <a:t>Table 11-8 summary of reactions</a:t>
            </a:r>
          </a:p>
          <a:p>
            <a:endParaRPr lang="en-US" smtClean="0"/>
          </a:p>
        </p:txBody>
      </p:sp>
      <p:sp>
        <p:nvSpPr>
          <p:cNvPr id="73732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N26 Blood Administration</a:t>
            </a:r>
          </a:p>
        </p:txBody>
      </p:sp>
      <p:sp>
        <p:nvSpPr>
          <p:cNvPr id="73733" name="Footer Placeholder 4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Cabrillo College ADN/C. Madsen RN, MSN</a:t>
            </a:r>
          </a:p>
        </p:txBody>
      </p:sp>
      <p:sp>
        <p:nvSpPr>
          <p:cNvPr id="73734" name="Slide Number Placeholder 5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95CA7FA-25D9-4DDB-856C-187A8DFBC7E3}" type="slidenum">
              <a:rPr lang="en-US" smtClean="0"/>
              <a:pPr/>
              <a:t>21</a:t>
            </a:fld>
            <a:endParaRPr lang="en-US" smtClean="0"/>
          </a:p>
        </p:txBody>
      </p:sp>
      <p:sp>
        <p:nvSpPr>
          <p:cNvPr id="73735" name="Date Placeholder 6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837DDC12-1D8C-47D4-8E8D-C966B6F427C3}" type="datetime1">
              <a:rPr lang="en-US" smtClean="0"/>
              <a:pPr/>
              <a:t>3/1/2016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N26 Blood Administration</a:t>
            </a:r>
          </a:p>
        </p:txBody>
      </p:sp>
      <p:sp>
        <p:nvSpPr>
          <p:cNvPr id="47107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Cabrillo College ADN/C. Madsen RN, MSN</a:t>
            </a:r>
          </a:p>
        </p:txBody>
      </p:sp>
      <p:sp>
        <p:nvSpPr>
          <p:cNvPr id="4710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0BCCE57-FA73-42B2-906C-E738388E8E4B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4710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1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/>
              <a:t>See “Summary of Common Blood Components” in Phillps (5</a:t>
            </a:r>
            <a:r>
              <a:rPr lang="en-US" baseline="30000" smtClean="0"/>
              <a:t>th</a:t>
            </a:r>
            <a:r>
              <a:rPr lang="en-US" smtClean="0"/>
              <a:t> ed), Table 11-5.</a:t>
            </a:r>
          </a:p>
          <a:p>
            <a:pPr>
              <a:buFontTx/>
              <a:buChar char="•"/>
            </a:pPr>
            <a:r>
              <a:rPr lang="en-US" smtClean="0"/>
              <a:t>Whole blood – </a:t>
            </a:r>
            <a:r>
              <a:rPr lang="en-US" i="1" smtClean="0"/>
              <a:t>volume (packed cells plus plasma) – </a:t>
            </a:r>
            <a:r>
              <a:rPr lang="en-US" i="1" u="sng" smtClean="0"/>
              <a:t>all </a:t>
            </a:r>
            <a:r>
              <a:rPr lang="en-US" i="1" smtClean="0"/>
              <a:t>cell components</a:t>
            </a:r>
          </a:p>
          <a:p>
            <a:pPr>
              <a:buFontTx/>
              <a:buChar char="•"/>
            </a:pPr>
            <a:r>
              <a:rPr lang="en-US" smtClean="0"/>
              <a:t>Packed RBC (PRBC): </a:t>
            </a:r>
            <a:r>
              <a:rPr lang="en-US" i="1" smtClean="0"/>
              <a:t>oxygen carrying hemoglobin</a:t>
            </a:r>
          </a:p>
          <a:p>
            <a:pPr>
              <a:buFontTx/>
              <a:buChar char="•"/>
            </a:pPr>
            <a:r>
              <a:rPr lang="en-US" smtClean="0"/>
              <a:t>Platelets: </a:t>
            </a:r>
            <a:r>
              <a:rPr lang="en-US" i="1" smtClean="0"/>
              <a:t>when actual # of platelets are down, and </a:t>
            </a:r>
            <a:r>
              <a:rPr lang="en-US" i="1" smtClean="0">
                <a:sym typeface="Wingdings 3" pitchFamily="18" charset="2"/>
              </a:rPr>
              <a:t> platelets are cause of bleeding.</a:t>
            </a:r>
            <a:endParaRPr lang="en-US" i="1" smtClean="0"/>
          </a:p>
          <a:p>
            <a:pPr>
              <a:buFontTx/>
              <a:buChar char="•"/>
            </a:pPr>
            <a:r>
              <a:rPr lang="en-US" smtClean="0"/>
              <a:t>Fresh Frozen Plasma (FFP): </a:t>
            </a:r>
            <a:r>
              <a:rPr lang="en-US" i="1" smtClean="0"/>
              <a:t>primarily clotting factors; to correct coagulation deficiencies</a:t>
            </a:r>
            <a:r>
              <a:rPr lang="en-US" smtClean="0"/>
              <a:t>.</a:t>
            </a:r>
          </a:p>
          <a:p>
            <a:pPr>
              <a:buFontTx/>
              <a:buChar char="•"/>
            </a:pPr>
            <a:r>
              <a:rPr lang="en-US" smtClean="0"/>
              <a:t>Granulocytes : </a:t>
            </a:r>
            <a:r>
              <a:rPr lang="en-US" i="1" smtClean="0"/>
              <a:t>to replace WBC in neutropenic patients</a:t>
            </a:r>
          </a:p>
          <a:p>
            <a:pPr>
              <a:buFontTx/>
              <a:buChar char="•"/>
            </a:pPr>
            <a:r>
              <a:rPr lang="en-US" smtClean="0"/>
              <a:t>Cryoprecipitate</a:t>
            </a:r>
          </a:p>
          <a:p>
            <a:pPr>
              <a:buFontTx/>
              <a:buChar char="•"/>
            </a:pPr>
            <a:r>
              <a:rPr lang="en-US" smtClean="0"/>
              <a:t>Factor VIII</a:t>
            </a:r>
          </a:p>
          <a:p>
            <a:pPr>
              <a:buFontTx/>
              <a:buChar char="•"/>
            </a:pPr>
            <a:r>
              <a:rPr lang="en-US" smtClean="0"/>
              <a:t>Albumin: </a:t>
            </a:r>
            <a:r>
              <a:rPr lang="en-US" i="1" smtClean="0"/>
              <a:t>plasma volume expander; can be used in hypovolemic shock; can be used w/Lasix to draw fluid from interstitial space into vascular space, then excrete.</a:t>
            </a:r>
          </a:p>
        </p:txBody>
      </p:sp>
      <p:sp>
        <p:nvSpPr>
          <p:cNvPr id="47111" name="Date Placeholder 6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1EB50847-64A3-4E67-A6AA-3B8FE7A9876A}" type="datetime1">
              <a:rPr lang="en-US" smtClean="0"/>
              <a:pPr/>
              <a:t>3/1/2016</a:t>
            </a:fld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D9DFFD9-BFAD-4EC3-B2E7-ECC527A532FA}" type="slidenum">
              <a:rPr lang="en-US" smtClean="0"/>
              <a:pPr/>
              <a:t>22</a:t>
            </a:fld>
            <a:endParaRPr lang="en-US" smtClean="0"/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57A0D2E-5800-4AD3-B6B6-7ED216C7405C}" type="slidenum">
              <a:rPr lang="en-US" smtClean="0"/>
              <a:pPr/>
              <a:t>23</a:t>
            </a:fld>
            <a:endParaRPr lang="en-US" smtClean="0"/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78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7782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N26 Blood Administration</a:t>
            </a:r>
          </a:p>
        </p:txBody>
      </p:sp>
      <p:sp>
        <p:nvSpPr>
          <p:cNvPr id="77829" name="Footer Placeholder 4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Cabrillo College ADN/C. Madsen RN, MSN</a:t>
            </a:r>
          </a:p>
        </p:txBody>
      </p:sp>
      <p:sp>
        <p:nvSpPr>
          <p:cNvPr id="77830" name="Slide Number Placeholder 5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F84364B-67D3-4334-915C-7893AE7CA490}" type="slidenum">
              <a:rPr lang="en-US" smtClean="0"/>
              <a:pPr/>
              <a:t>24</a:t>
            </a:fld>
            <a:endParaRPr lang="en-US" smtClean="0"/>
          </a:p>
        </p:txBody>
      </p:sp>
      <p:sp>
        <p:nvSpPr>
          <p:cNvPr id="77831" name="Date Placeholder 6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3B8ADEFD-F43D-4C6A-AB35-684E4A73CD7A}" type="datetime1">
              <a:rPr lang="en-US" smtClean="0"/>
              <a:pPr/>
              <a:t>3/1/2016</a:t>
            </a:fld>
            <a:endParaRPr 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7604194-6710-4ADD-AD17-D2105848DE27}" type="slidenum">
              <a:rPr lang="en-US" smtClean="0"/>
              <a:pPr/>
              <a:t>25</a:t>
            </a:fld>
            <a:endParaRPr lang="en-US" smtClean="0"/>
          </a:p>
        </p:txBody>
      </p:sp>
      <p:sp>
        <p:nvSpPr>
          <p:cNvPr id="78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9D1E17D-D36E-41CB-AB7D-8D3F3738C1B6}" type="slidenum">
              <a:rPr lang="en-US" smtClean="0"/>
              <a:pPr/>
              <a:t>26</a:t>
            </a:fld>
            <a:endParaRPr lang="en-US" smtClean="0"/>
          </a:p>
        </p:txBody>
      </p:sp>
      <p:sp>
        <p:nvSpPr>
          <p:cNvPr id="798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BB4614B-6391-40E9-BDBE-1AA8AFAA90D9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buFontTx/>
              <a:buAutoNum type="arabicPeriod"/>
            </a:pPr>
            <a:endParaRPr lang="en-US" dirty="0" smtClean="0"/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FD12A52-08A1-47BC-AB95-00FCA46101A0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A044E3D-BEA0-46BC-9408-6886B4047401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 smtClean="0"/>
              <a:t>We know that people have antibodies against the antigen they don’t have (ABO). MUST have type &amp; cross because</a:t>
            </a:r>
            <a:r>
              <a:rPr lang="en-US" baseline="0" dirty="0" smtClean="0"/>
              <a:t> there might be other antibodies someone has developed.</a:t>
            </a:r>
            <a:endParaRPr lang="en-US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N26 Blood Administration</a:t>
            </a:r>
          </a:p>
        </p:txBody>
      </p:sp>
      <p:sp>
        <p:nvSpPr>
          <p:cNvPr id="52227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Cabrillo College ADN/C. Madsen RN, MSN</a:t>
            </a:r>
          </a:p>
        </p:txBody>
      </p:sp>
      <p:sp>
        <p:nvSpPr>
          <p:cNvPr id="5222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76DE4B0-357E-4119-B010-659458AB3CA7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5222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3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buFontTx/>
              <a:buChar char="•"/>
            </a:pPr>
            <a:endParaRPr lang="en-US" dirty="0" smtClean="0"/>
          </a:p>
        </p:txBody>
      </p:sp>
      <p:sp>
        <p:nvSpPr>
          <p:cNvPr id="52231" name="Date Placeholder 6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A4061F6A-08E5-45B0-9742-16B5C4A7E0FE}" type="datetime1">
              <a:rPr lang="en-US" smtClean="0"/>
              <a:pPr/>
              <a:t>3/1/2016</a:t>
            </a:fld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buFontTx/>
              <a:buChar char="•"/>
            </a:pPr>
            <a:endParaRPr lang="en-US" dirty="0" smtClean="0"/>
          </a:p>
        </p:txBody>
      </p:sp>
      <p:sp>
        <p:nvSpPr>
          <p:cNvPr id="54276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N26 Blood Administration</a:t>
            </a:r>
          </a:p>
        </p:txBody>
      </p:sp>
      <p:sp>
        <p:nvSpPr>
          <p:cNvPr id="54277" name="Footer Placeholder 4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Cabrillo College ADN/C. Madsen RN, MSN</a:t>
            </a:r>
          </a:p>
        </p:txBody>
      </p:sp>
      <p:sp>
        <p:nvSpPr>
          <p:cNvPr id="54278" name="Slide Number Placeholder 5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112298C-1C46-4989-BF27-16C9CDC1405C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54279" name="Date Placeholder 6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DE27D611-D959-4A43-B9B5-65590A0C07E0}" type="datetime1">
              <a:rPr lang="en-US" smtClean="0"/>
              <a:pPr/>
              <a:t>3/1/2016</a:t>
            </a:fld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38FB828-8304-4A0F-A32B-7B5BA68AE081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11B9062-37EA-4F11-A658-6B8461A90E6C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4222D5-DDB2-4B88-AAA6-1AE41354AF5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DDA28A-BEC4-461F-B38F-E36F78A4F99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6BCEDB-AFE4-48F5-AA06-57E95A01EE4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>
            <a:normAutofit/>
          </a:bodyPr>
          <a:lstStyle/>
          <a:p>
            <a:pPr lvl="0"/>
            <a:endParaRPr lang="en-US" noProof="0" smtClean="0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D0C340-2314-40CD-AED8-3B793A13D0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D1561D-3867-4C4C-860F-45B3DA76A81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E159A3-0CC2-4D0B-96BA-C21F36A1ABA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1131B0-AD90-438A-8573-F4D25C6F2F8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40FE92-F176-4503-AFCC-A35EC05F089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96F26A-2C66-4C3B-BC5A-34125BE8B2D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BC7A06-DA53-4B75-BD8B-119CE95C7D4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B2D5E7-E965-440A-B6F3-771D3B6706F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A889E8-A69E-4785-9FB5-6322241EE68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2FD4B358-9E3F-4961-97A2-2D126A57279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9" r:id="rId1"/>
    <p:sldLayoutId id="2147483800" r:id="rId2"/>
    <p:sldLayoutId id="2147483801" r:id="rId3"/>
    <p:sldLayoutId id="2147483802" r:id="rId4"/>
    <p:sldLayoutId id="2147483803" r:id="rId5"/>
    <p:sldLayoutId id="2147483804" r:id="rId6"/>
    <p:sldLayoutId id="2147483805" r:id="rId7"/>
    <p:sldLayoutId id="2147483806" r:id="rId8"/>
    <p:sldLayoutId id="2147483807" r:id="rId9"/>
    <p:sldLayoutId id="2147483808" r:id="rId10"/>
    <p:sldLayoutId id="2147483809" r:id="rId11"/>
    <p:sldLayoutId id="2147483810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200000"/>
                  </a:schemeClr>
                </a:solidFill>
              </a:rPr>
              <a:t>Components of Blood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784350"/>
            <a:ext cx="7315200" cy="4572000"/>
          </a:xfrm>
        </p:spPr>
        <p:txBody>
          <a:bodyPr/>
          <a:lstStyle/>
          <a:p>
            <a:pPr eaLnBrk="1" hangingPunct="1"/>
            <a:r>
              <a:rPr lang="en-US" dirty="0" smtClean="0"/>
              <a:t>Formed elements-Cells </a:t>
            </a:r>
          </a:p>
          <a:p>
            <a:pPr lvl="1" eaLnBrk="1" hangingPunct="1"/>
            <a:r>
              <a:rPr lang="en-US" dirty="0" smtClean="0"/>
              <a:t>Erythrocytes (RBCs)</a:t>
            </a:r>
          </a:p>
          <a:p>
            <a:pPr lvl="1" eaLnBrk="1" hangingPunct="1"/>
            <a:r>
              <a:rPr lang="en-US" dirty="0" smtClean="0"/>
              <a:t>Leukocytes (WBCs)</a:t>
            </a:r>
          </a:p>
          <a:p>
            <a:pPr lvl="1" eaLnBrk="1" hangingPunct="1"/>
            <a:r>
              <a:rPr lang="en-US" dirty="0" err="1" smtClean="0"/>
              <a:t>Thrombocytes</a:t>
            </a:r>
            <a:r>
              <a:rPr lang="en-US" dirty="0" smtClean="0"/>
              <a:t> (platelets)</a:t>
            </a:r>
          </a:p>
          <a:p>
            <a:pPr eaLnBrk="1" hangingPunct="1"/>
            <a:r>
              <a:rPr lang="en-US" dirty="0" smtClean="0"/>
              <a:t>Plasma</a:t>
            </a:r>
          </a:p>
          <a:p>
            <a:pPr lvl="1" eaLnBrk="1" hangingPunct="1"/>
            <a:r>
              <a:rPr lang="en-US" dirty="0" smtClean="0"/>
              <a:t>90% water</a:t>
            </a:r>
          </a:p>
          <a:p>
            <a:pPr lvl="1" eaLnBrk="1" hangingPunct="1"/>
            <a:r>
              <a:rPr lang="en-US" dirty="0" smtClean="0"/>
              <a:t>10% solutes</a:t>
            </a:r>
          </a:p>
          <a:p>
            <a:pPr lvl="1" eaLnBrk="1" hangingPunct="1"/>
            <a:r>
              <a:rPr lang="en-US" dirty="0" smtClean="0"/>
              <a:t>Proteins, clotting factors</a:t>
            </a:r>
          </a:p>
        </p:txBody>
      </p:sp>
      <p:sp>
        <p:nvSpPr>
          <p:cNvPr id="8197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FF03298A-6474-4D66-AC8E-748654936AFF}" type="slidenum">
              <a:rPr lang="en-US" smtClean="0"/>
              <a:pPr/>
              <a:t>1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 sz="3200" dirty="0" smtClean="0"/>
              <a:t>Blood Components </a:t>
            </a:r>
            <a:r>
              <a:rPr lang="en-US" sz="2400" dirty="0" smtClean="0"/>
              <a:t>(Packed Red Cells)</a:t>
            </a:r>
            <a:endParaRPr lang="en-US" altLang="en-US" sz="3200" dirty="0" smtClean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295400"/>
            <a:ext cx="7772400" cy="4495800"/>
          </a:xfrm>
        </p:spPr>
        <p:txBody>
          <a:bodyPr>
            <a:normAutofit lnSpcReduction="10000"/>
          </a:bodyPr>
          <a:lstStyle/>
          <a:p>
            <a:r>
              <a:rPr lang="en-US" altLang="en-US" sz="3200" smtClean="0"/>
              <a:t>must be ABO compatible</a:t>
            </a:r>
          </a:p>
          <a:p>
            <a:r>
              <a:rPr lang="en-US" altLang="en-US" sz="3200" smtClean="0"/>
              <a:t>Volume </a:t>
            </a:r>
            <a:r>
              <a:rPr lang="en-US" altLang="en-US" sz="3200" smtClean="0">
                <a:cs typeface="Arial" charset="0"/>
              </a:rPr>
              <a:t>—</a:t>
            </a:r>
            <a:r>
              <a:rPr lang="en-US" altLang="en-US" sz="3200" smtClean="0"/>
              <a:t> 250 – 300 mL (approx.) </a:t>
            </a:r>
          </a:p>
          <a:p>
            <a:r>
              <a:rPr lang="en-US" altLang="en-US" sz="3200" smtClean="0"/>
              <a:t>Use for chronic </a:t>
            </a:r>
            <a:r>
              <a:rPr lang="en-US" altLang="en-US" sz="3200" u="sng" smtClean="0"/>
              <a:t>symptomatic</a:t>
            </a:r>
            <a:r>
              <a:rPr lang="en-US" altLang="en-US" sz="3200" b="1" u="sng" smtClean="0"/>
              <a:t> </a:t>
            </a:r>
            <a:r>
              <a:rPr lang="en-US" altLang="en-US" sz="3200" smtClean="0"/>
              <a:t>anemia</a:t>
            </a:r>
          </a:p>
          <a:p>
            <a:r>
              <a:rPr lang="en-US" altLang="en-US" sz="3200" smtClean="0"/>
              <a:t>NOT used for volume expansion</a:t>
            </a:r>
          </a:p>
          <a:p>
            <a:r>
              <a:rPr lang="en-US" altLang="en-US" sz="3200" smtClean="0"/>
              <a:t>Raises Hgb 1 g/dL and Hct 3%</a:t>
            </a:r>
          </a:p>
          <a:p>
            <a:r>
              <a:rPr lang="en-US" altLang="en-US" sz="3200" smtClean="0"/>
              <a:t>Use only 0.9% sodium chloride as primer</a:t>
            </a:r>
          </a:p>
          <a:p>
            <a:r>
              <a:rPr lang="en-US" altLang="en-US" sz="3200" smtClean="0"/>
              <a:t>Use 170 micron filter</a:t>
            </a:r>
          </a:p>
          <a:p>
            <a:r>
              <a:rPr lang="en-US" altLang="en-US" sz="3200" smtClean="0"/>
              <a:t>Administer over4 hours (usually 2 hours)</a:t>
            </a:r>
          </a:p>
          <a:p>
            <a:pPr lvl="1"/>
            <a:endParaRPr lang="en-US" altLang="en-US" smtClean="0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1D5F1E76-4A76-40AB-B2BC-A3B786CB539B}" type="slidenum">
              <a:rPr lang="en-US" smtClean="0"/>
              <a:pPr/>
              <a:t>10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 sz="3200" smtClean="0"/>
              <a:t>Leukocyte Reduced RBCs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3200" smtClean="0"/>
              <a:t>Filter: leukocyte filter </a:t>
            </a:r>
          </a:p>
          <a:p>
            <a:r>
              <a:rPr lang="en-US" altLang="en-US" sz="3200" smtClean="0"/>
              <a:t>Need physician’s order</a:t>
            </a:r>
          </a:p>
          <a:p>
            <a:r>
              <a:rPr lang="en-US" altLang="en-US" sz="3200" smtClean="0"/>
              <a:t>Filter 99% of WBCs that cause febrile reactions</a:t>
            </a:r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9F79C8A1-F76A-4E4E-8ACB-687E3DFEF75B}" type="slidenum">
              <a:rPr lang="en-US" smtClean="0"/>
              <a:pPr/>
              <a:t>11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 sz="3200" dirty="0" smtClean="0"/>
              <a:t>Blood Components: platelets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524000"/>
            <a:ext cx="7645400" cy="4724400"/>
          </a:xfrm>
        </p:spPr>
        <p:txBody>
          <a:bodyPr>
            <a:normAutofit lnSpcReduction="10000"/>
          </a:bodyPr>
          <a:lstStyle/>
          <a:p>
            <a:r>
              <a:rPr lang="en-US" altLang="en-US" dirty="0" smtClean="0"/>
              <a:t>Use: control bleeding in platelet deficiency</a:t>
            </a:r>
          </a:p>
          <a:p>
            <a:r>
              <a:rPr lang="en-US" altLang="en-US" dirty="0" smtClean="0"/>
              <a:t>Use in thrombocytopenia</a:t>
            </a:r>
          </a:p>
          <a:p>
            <a:r>
              <a:rPr lang="en-US" altLang="en-US" dirty="0" smtClean="0"/>
              <a:t>Administration: 1 unit (30 </a:t>
            </a:r>
            <a:r>
              <a:rPr lang="en-US" altLang="en-US" dirty="0" smtClean="0">
                <a:cs typeface="Arial" charset="0"/>
              </a:rPr>
              <a:t>– </a:t>
            </a:r>
            <a:r>
              <a:rPr lang="en-US" altLang="en-US" dirty="0" smtClean="0"/>
              <a:t>50 mL) over 5 </a:t>
            </a:r>
            <a:r>
              <a:rPr lang="en-US" altLang="en-US" dirty="0" smtClean="0">
                <a:cs typeface="Arial" charset="0"/>
              </a:rPr>
              <a:t>– </a:t>
            </a:r>
            <a:r>
              <a:rPr lang="en-US" altLang="en-US" dirty="0" smtClean="0"/>
              <a:t>10 min.</a:t>
            </a:r>
          </a:p>
          <a:p>
            <a:r>
              <a:rPr lang="en-US" altLang="en-US" dirty="0" smtClean="0"/>
              <a:t>ABO compatibility not required but preferred.</a:t>
            </a:r>
          </a:p>
          <a:p>
            <a:r>
              <a:rPr lang="en-US" altLang="en-US" dirty="0" smtClean="0"/>
              <a:t>1 unit raises platelet count 5 </a:t>
            </a:r>
            <a:r>
              <a:rPr lang="en-US" altLang="en-US" dirty="0" smtClean="0">
                <a:cs typeface="Arial" charset="0"/>
              </a:rPr>
              <a:t>– </a:t>
            </a:r>
            <a:r>
              <a:rPr lang="en-US" altLang="en-US" dirty="0" smtClean="0"/>
              <a:t>10,000 </a:t>
            </a:r>
          </a:p>
          <a:p>
            <a:r>
              <a:rPr lang="en-US" altLang="en-US" dirty="0" smtClean="0"/>
              <a:t>Administer 6-8 units/time </a:t>
            </a:r>
          </a:p>
          <a:p>
            <a:pPr lvl="1"/>
            <a:r>
              <a:rPr lang="en-US" altLang="en-US" dirty="0" err="1" smtClean="0"/>
              <a:t>Apheresis</a:t>
            </a:r>
            <a:r>
              <a:rPr lang="en-US" altLang="en-US" dirty="0" smtClean="0"/>
              <a:t> = single donor</a:t>
            </a:r>
          </a:p>
          <a:p>
            <a:endParaRPr lang="en-US" altLang="en-US" dirty="0" smtClean="0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595A26A4-D1C7-419D-B21A-0A2D8290134F}" type="slidenum">
              <a:rPr lang="en-US" smtClean="0"/>
              <a:pPr/>
              <a:t>12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pPr>
              <a:defRPr/>
            </a:pPr>
            <a:r>
              <a:rPr lang="en-US" altLang="en-US" sz="3200" dirty="0" smtClean="0"/>
              <a:t>Plasma Derivatives: FFP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19200"/>
            <a:ext cx="8229600" cy="5257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 smtClean="0"/>
              <a:t>Plasma</a:t>
            </a:r>
          </a:p>
          <a:p>
            <a:pPr lvl="1">
              <a:lnSpc>
                <a:spcPct val="90000"/>
              </a:lnSpc>
            </a:pPr>
            <a:r>
              <a:rPr lang="en-US" altLang="en-US" sz="2800" smtClean="0"/>
              <a:t>Liquid portion of blood; does not contain RBCs</a:t>
            </a:r>
          </a:p>
          <a:p>
            <a:pPr>
              <a:lnSpc>
                <a:spcPct val="90000"/>
              </a:lnSpc>
            </a:pPr>
            <a:r>
              <a:rPr lang="en-US" altLang="en-US" sz="2800" smtClean="0"/>
              <a:t>Fresh frozen plasma</a:t>
            </a:r>
          </a:p>
          <a:p>
            <a:pPr lvl="1">
              <a:lnSpc>
                <a:spcPct val="90000"/>
              </a:lnSpc>
            </a:pPr>
            <a:r>
              <a:rPr lang="en-US" altLang="en-US" sz="2800" smtClean="0"/>
              <a:t>Prepared from whole blood separating and freezing plasma within 8 hours of collection</a:t>
            </a:r>
          </a:p>
          <a:p>
            <a:pPr lvl="1">
              <a:lnSpc>
                <a:spcPct val="90000"/>
              </a:lnSpc>
            </a:pPr>
            <a:r>
              <a:rPr lang="en-US" altLang="en-US" sz="2800" smtClean="0"/>
              <a:t>FFP may be stored up to 1 year</a:t>
            </a:r>
          </a:p>
          <a:p>
            <a:pPr lvl="1">
              <a:lnSpc>
                <a:spcPct val="90000"/>
              </a:lnSpc>
            </a:pPr>
            <a:r>
              <a:rPr lang="en-US" altLang="en-US" sz="2800" smtClean="0"/>
              <a:t>Does not provide platelets</a:t>
            </a:r>
          </a:p>
          <a:p>
            <a:pPr lvl="1">
              <a:lnSpc>
                <a:spcPct val="90000"/>
              </a:lnSpc>
            </a:pPr>
            <a:r>
              <a:rPr lang="en-US" altLang="en-US" sz="2800" smtClean="0"/>
              <a:t>Typical volume is 200 </a:t>
            </a:r>
            <a:r>
              <a:rPr lang="en-US" altLang="en-US" sz="2800" smtClean="0">
                <a:cs typeface="Arial" charset="0"/>
              </a:rPr>
              <a:t>– </a:t>
            </a:r>
            <a:r>
              <a:rPr lang="en-US" altLang="en-US" sz="2800" smtClean="0"/>
              <a:t>250 mL</a:t>
            </a:r>
          </a:p>
          <a:p>
            <a:pPr>
              <a:lnSpc>
                <a:spcPct val="90000"/>
              </a:lnSpc>
            </a:pPr>
            <a:r>
              <a:rPr lang="en-US" altLang="en-US" sz="2800" smtClean="0"/>
              <a:t>Use: procoagulant deficiencies, DIC, massive transfusions in trauma</a:t>
            </a:r>
          </a:p>
          <a:p>
            <a:pPr>
              <a:lnSpc>
                <a:spcPct val="90000"/>
              </a:lnSpc>
            </a:pPr>
            <a:endParaRPr lang="en-US" altLang="en-US" sz="2800" smtClean="0"/>
          </a:p>
          <a:p>
            <a:pPr lvl="1">
              <a:lnSpc>
                <a:spcPct val="90000"/>
              </a:lnSpc>
            </a:pPr>
            <a:endParaRPr lang="en-US" altLang="en-US" sz="2000" smtClean="0"/>
          </a:p>
          <a:p>
            <a:pPr lvl="1">
              <a:lnSpc>
                <a:spcPct val="90000"/>
              </a:lnSpc>
            </a:pPr>
            <a:endParaRPr lang="en-US" altLang="en-US" sz="2000" smtClean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3A1771EA-3582-4267-9CDD-BFA5B739EBCB}" type="slidenum">
              <a:rPr lang="en-US" smtClean="0"/>
              <a:pPr/>
              <a:t>13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-110" charset="-128"/>
              </a:rPr>
              <a:t>Cryoprecipitate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80000"/>
              </a:lnSpc>
            </a:pPr>
            <a:r>
              <a:rPr lang="en-US" dirty="0" smtClean="0">
                <a:ea typeface="ＭＳ Ｐゴシック" pitchFamily="-110" charset="-128"/>
              </a:rPr>
              <a:t>Concentrated form of fibrinogen and von </a:t>
            </a:r>
            <a:r>
              <a:rPr lang="en-US" dirty="0" err="1" smtClean="0">
                <a:ea typeface="ＭＳ Ｐゴシック" pitchFamily="-110" charset="-128"/>
              </a:rPr>
              <a:t>Willebrand</a:t>
            </a:r>
            <a:r>
              <a:rPr lang="en-US" dirty="0" smtClean="0">
                <a:ea typeface="ＭＳ Ｐゴシック" pitchFamily="-110" charset="-128"/>
              </a:rPr>
              <a:t>.</a:t>
            </a:r>
          </a:p>
          <a:p>
            <a:pPr>
              <a:lnSpc>
                <a:spcPct val="80000"/>
              </a:lnSpc>
            </a:pPr>
            <a:r>
              <a:rPr lang="en-US" dirty="0" smtClean="0">
                <a:ea typeface="ＭＳ Ｐゴシック" pitchFamily="-110" charset="-128"/>
              </a:rPr>
              <a:t>FFP is frozen x 24 hours and then thawed in the fridge.</a:t>
            </a:r>
          </a:p>
          <a:p>
            <a:pPr>
              <a:lnSpc>
                <a:spcPct val="80000"/>
              </a:lnSpc>
            </a:pPr>
            <a:r>
              <a:rPr lang="en-US" dirty="0" smtClean="0">
                <a:ea typeface="ＭＳ Ｐゴシック" pitchFamily="-110" charset="-128"/>
              </a:rPr>
              <a:t>When FFP is in its “slush” phase it is spun at 4°C.</a:t>
            </a:r>
          </a:p>
          <a:p>
            <a:pPr>
              <a:lnSpc>
                <a:spcPct val="80000"/>
              </a:lnSpc>
            </a:pPr>
            <a:r>
              <a:rPr lang="en-US" dirty="0" smtClean="0">
                <a:ea typeface="ＭＳ Ｐゴシック" pitchFamily="-110" charset="-128"/>
              </a:rPr>
              <a:t>Supernatant  plasma is removed leaving </a:t>
            </a:r>
            <a:r>
              <a:rPr lang="en-US" dirty="0" err="1" smtClean="0">
                <a:ea typeface="ＭＳ Ｐゴシック" pitchFamily="-110" charset="-128"/>
              </a:rPr>
              <a:t>cryo</a:t>
            </a:r>
            <a:r>
              <a:rPr lang="en-US" dirty="0" smtClean="0">
                <a:ea typeface="ＭＳ Ｐゴシック" pitchFamily="-110" charset="-128"/>
              </a:rPr>
              <a:t> in 5-15mL of plasma.</a:t>
            </a:r>
          </a:p>
          <a:p>
            <a:pPr>
              <a:lnSpc>
                <a:spcPct val="80000"/>
              </a:lnSpc>
            </a:pPr>
            <a:r>
              <a:rPr lang="en-US" dirty="0" err="1" smtClean="0">
                <a:ea typeface="ＭＳ Ｐゴシック" pitchFamily="-110" charset="-128"/>
              </a:rPr>
              <a:t>Cryo</a:t>
            </a:r>
            <a:r>
              <a:rPr lang="en-US" dirty="0" smtClean="0">
                <a:ea typeface="ＭＳ Ｐゴシック" pitchFamily="-110" charset="-128"/>
              </a:rPr>
              <a:t> is then frozen and stored at -18°C for up to 12 months.</a:t>
            </a:r>
          </a:p>
          <a:p>
            <a:pPr>
              <a:lnSpc>
                <a:spcPct val="80000"/>
              </a:lnSpc>
            </a:pPr>
            <a:endParaRPr lang="en-US" dirty="0" smtClean="0">
              <a:ea typeface="ＭＳ Ｐゴシック" pitchFamily="-110" charset="-128"/>
            </a:endParaRPr>
          </a:p>
          <a:p>
            <a:pPr>
              <a:lnSpc>
                <a:spcPct val="80000"/>
              </a:lnSpc>
            </a:pPr>
            <a:r>
              <a:rPr lang="en-US" dirty="0" err="1" smtClean="0">
                <a:ea typeface="ＭＳ Ｐゴシック" pitchFamily="-110" charset="-128"/>
              </a:rPr>
              <a:t>Cryo</a:t>
            </a:r>
            <a:r>
              <a:rPr lang="en-US" dirty="0" smtClean="0">
                <a:ea typeface="ＭＳ Ｐゴシック" pitchFamily="-110" charset="-128"/>
              </a:rPr>
              <a:t> and FFP are also pooled products.</a:t>
            </a:r>
          </a:p>
          <a:p>
            <a:pPr>
              <a:lnSpc>
                <a:spcPct val="80000"/>
              </a:lnSpc>
            </a:pPr>
            <a:r>
              <a:rPr lang="en-US" dirty="0" smtClean="0">
                <a:ea typeface="ＭＳ Ｐゴシック" pitchFamily="-110" charset="-128"/>
              </a:rPr>
              <a:t>Once thawed both are good for up to 24 hours in the fridge, 4 hours at room temperature.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D1561D-3867-4C4C-860F-45B3DA76A81E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Leukocyte Reduction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</a:pPr>
            <a:r>
              <a:rPr lang="en-US" sz="2500" dirty="0" smtClean="0">
                <a:solidFill>
                  <a:srgbClr val="FF0000"/>
                </a:solidFill>
                <a:ea typeface="ＭＳ Ｐゴシック" pitchFamily="-110" charset="-128"/>
              </a:rPr>
              <a:t>Why are transfused WBC bad?</a:t>
            </a:r>
          </a:p>
          <a:p>
            <a:pPr lvl="1">
              <a:lnSpc>
                <a:spcPct val="80000"/>
              </a:lnSpc>
            </a:pPr>
            <a:r>
              <a:rPr lang="en-US" sz="2200" dirty="0" smtClean="0">
                <a:ea typeface="ＭＳ Ｐゴシック" pitchFamily="-110" charset="-128"/>
              </a:rPr>
              <a:t>Immunologically-mediated effects.</a:t>
            </a:r>
          </a:p>
          <a:p>
            <a:pPr lvl="2">
              <a:lnSpc>
                <a:spcPct val="80000"/>
              </a:lnSpc>
            </a:pPr>
            <a:r>
              <a:rPr lang="en-US" sz="1900" dirty="0" smtClean="0">
                <a:ea typeface="ＭＳ Ｐゴシック" pitchFamily="-110" charset="-128"/>
              </a:rPr>
              <a:t>Consequence of </a:t>
            </a:r>
            <a:r>
              <a:rPr lang="en-US" sz="1900" dirty="0" err="1" smtClean="0">
                <a:ea typeface="ＭＳ Ｐゴシック" pitchFamily="-110" charset="-128"/>
              </a:rPr>
              <a:t>allosensitization</a:t>
            </a:r>
            <a:r>
              <a:rPr lang="en-US" sz="1900" dirty="0" smtClean="0">
                <a:ea typeface="ＭＳ Ｐゴシック" pitchFamily="-110" charset="-128"/>
              </a:rPr>
              <a:t> to HLA.</a:t>
            </a:r>
          </a:p>
          <a:p>
            <a:pPr lvl="3">
              <a:lnSpc>
                <a:spcPct val="80000"/>
              </a:lnSpc>
            </a:pPr>
            <a:r>
              <a:rPr lang="en-US" sz="1600" dirty="0" smtClean="0">
                <a:ea typeface="ＭＳ Ｐゴシック" pitchFamily="-110" charset="-128"/>
              </a:rPr>
              <a:t>Febrile </a:t>
            </a:r>
            <a:r>
              <a:rPr lang="en-US" sz="1600" dirty="0" err="1" smtClean="0">
                <a:ea typeface="ＭＳ Ｐゴシック" pitchFamily="-110" charset="-128"/>
              </a:rPr>
              <a:t>nonhemolytic</a:t>
            </a:r>
            <a:r>
              <a:rPr lang="en-US" sz="1600" dirty="0" smtClean="0">
                <a:ea typeface="ＭＳ Ｐゴシック" pitchFamily="-110" charset="-128"/>
              </a:rPr>
              <a:t> transfusion reactions.</a:t>
            </a:r>
          </a:p>
          <a:p>
            <a:pPr lvl="3">
              <a:lnSpc>
                <a:spcPct val="80000"/>
              </a:lnSpc>
            </a:pPr>
            <a:r>
              <a:rPr lang="en-US" sz="1600" dirty="0" smtClean="0">
                <a:ea typeface="ＭＳ Ｐゴシック" pitchFamily="-110" charset="-128"/>
              </a:rPr>
              <a:t>Platelet refractoriness.</a:t>
            </a:r>
          </a:p>
          <a:p>
            <a:pPr lvl="3">
              <a:lnSpc>
                <a:spcPct val="80000"/>
              </a:lnSpc>
            </a:pPr>
            <a:r>
              <a:rPr lang="en-US" sz="1600" dirty="0" smtClean="0">
                <a:ea typeface="ＭＳ Ｐゴシック" pitchFamily="-110" charset="-128"/>
              </a:rPr>
              <a:t>Transplant rejection.</a:t>
            </a:r>
          </a:p>
          <a:p>
            <a:pPr lvl="2">
              <a:lnSpc>
                <a:spcPct val="80000"/>
              </a:lnSpc>
            </a:pPr>
            <a:r>
              <a:rPr lang="en-US" sz="1900" dirty="0" smtClean="0">
                <a:ea typeface="ＭＳ Ｐゴシック" pitchFamily="-110" charset="-128"/>
              </a:rPr>
              <a:t>Graft-versus-host disease.</a:t>
            </a:r>
          </a:p>
          <a:p>
            <a:pPr lvl="2">
              <a:lnSpc>
                <a:spcPct val="80000"/>
              </a:lnSpc>
            </a:pPr>
            <a:r>
              <a:rPr lang="en-US" sz="1900" dirty="0" err="1" smtClean="0">
                <a:ea typeface="ＭＳ Ｐゴシック" pitchFamily="-110" charset="-128"/>
              </a:rPr>
              <a:t>Immunosuppression</a:t>
            </a:r>
            <a:r>
              <a:rPr lang="en-US" sz="1900" dirty="0" smtClean="0">
                <a:ea typeface="ＭＳ Ｐゴシック" pitchFamily="-110" charset="-128"/>
              </a:rPr>
              <a:t>, reactivation of viral disease.</a:t>
            </a:r>
          </a:p>
          <a:p>
            <a:pPr lvl="1">
              <a:lnSpc>
                <a:spcPct val="80000"/>
              </a:lnSpc>
            </a:pPr>
            <a:r>
              <a:rPr lang="en-US" sz="2200" dirty="0" smtClean="0">
                <a:ea typeface="ＭＳ Ｐゴシック" pitchFamily="-110" charset="-128"/>
              </a:rPr>
              <a:t>Infectious disease transmission.</a:t>
            </a:r>
          </a:p>
          <a:p>
            <a:pPr lvl="2">
              <a:lnSpc>
                <a:spcPct val="80000"/>
              </a:lnSpc>
            </a:pPr>
            <a:r>
              <a:rPr lang="en-US" sz="1900" dirty="0" smtClean="0">
                <a:ea typeface="ＭＳ Ｐゴシック" pitchFamily="-110" charset="-128"/>
              </a:rPr>
              <a:t>CMV</a:t>
            </a:r>
          </a:p>
          <a:p>
            <a:pPr lvl="2">
              <a:lnSpc>
                <a:spcPct val="80000"/>
              </a:lnSpc>
            </a:pPr>
            <a:r>
              <a:rPr lang="en-US" sz="1900" dirty="0" smtClean="0">
                <a:ea typeface="ＭＳ Ｐゴシック" pitchFamily="-110" charset="-128"/>
              </a:rPr>
              <a:t>EBV</a:t>
            </a:r>
          </a:p>
          <a:p>
            <a:pPr lvl="2">
              <a:lnSpc>
                <a:spcPct val="80000"/>
              </a:lnSpc>
            </a:pPr>
            <a:r>
              <a:rPr lang="en-US" sz="1900" dirty="0" smtClean="0">
                <a:ea typeface="ＭＳ Ｐゴシック" pitchFamily="-110" charset="-128"/>
              </a:rPr>
              <a:t>HTLV1</a:t>
            </a:r>
          </a:p>
          <a:p>
            <a:pPr lvl="2">
              <a:lnSpc>
                <a:spcPct val="80000"/>
              </a:lnSpc>
            </a:pPr>
            <a:r>
              <a:rPr lang="en-US" sz="1900" dirty="0" smtClean="0">
                <a:ea typeface="ＭＳ Ｐゴシック" pitchFamily="-110" charset="-128"/>
              </a:rPr>
              <a:t>Bacteria (in particular </a:t>
            </a:r>
            <a:r>
              <a:rPr lang="en-US" sz="1900" dirty="0" err="1" smtClean="0">
                <a:ea typeface="ＭＳ Ｐゴシック" pitchFamily="-110" charset="-128"/>
              </a:rPr>
              <a:t>Yersinia</a:t>
            </a:r>
            <a:r>
              <a:rPr lang="en-US" sz="1900" dirty="0" smtClean="0">
                <a:ea typeface="ＭＳ Ｐゴシック" pitchFamily="-110" charset="-128"/>
              </a:rPr>
              <a:t> and </a:t>
            </a:r>
            <a:r>
              <a:rPr lang="en-US" sz="1900" dirty="0" err="1" smtClean="0">
                <a:ea typeface="ＭＳ Ｐゴシック" pitchFamily="-110" charset="-128"/>
              </a:rPr>
              <a:t>enterocolitica</a:t>
            </a:r>
            <a:r>
              <a:rPr lang="en-US" sz="1900" dirty="0" smtClean="0">
                <a:ea typeface="ＭＳ Ｐゴシック" pitchFamily="-110" charset="-128"/>
              </a:rPr>
              <a:t>)</a:t>
            </a:r>
          </a:p>
          <a:p>
            <a:pPr lvl="1">
              <a:lnSpc>
                <a:spcPct val="80000"/>
              </a:lnSpc>
            </a:pPr>
            <a:r>
              <a:rPr lang="en-US" sz="2200" dirty="0" smtClean="0">
                <a:ea typeface="ＭＳ Ｐゴシック" pitchFamily="-110" charset="-128"/>
              </a:rPr>
              <a:t>Reperfusion injury.</a:t>
            </a:r>
          </a:p>
          <a:p>
            <a:pPr lvl="2">
              <a:lnSpc>
                <a:spcPct val="80000"/>
              </a:lnSpc>
            </a:pPr>
            <a:r>
              <a:rPr lang="en-US" sz="1900" dirty="0" smtClean="0">
                <a:ea typeface="ＭＳ Ｐゴシック" pitchFamily="-110" charset="-128"/>
              </a:rPr>
              <a:t>Relates to reperfusion of ischemic myocardium which is known to lead  to </a:t>
            </a:r>
            <a:r>
              <a:rPr lang="en-US" sz="1900" dirty="0" err="1" smtClean="0">
                <a:ea typeface="ＭＳ Ｐゴシック" pitchFamily="-110" charset="-128"/>
              </a:rPr>
              <a:t>ultrastructural</a:t>
            </a:r>
            <a:r>
              <a:rPr lang="en-US" sz="1900" dirty="0" smtClean="0">
                <a:ea typeface="ＭＳ Ｐゴシック" pitchFamily="-110" charset="-128"/>
              </a:rPr>
              <a:t> damage, WBC are thought to play a central role. </a:t>
            </a:r>
          </a:p>
          <a:p>
            <a:pPr lvl="2">
              <a:lnSpc>
                <a:spcPct val="80000"/>
              </a:lnSpc>
            </a:pPr>
            <a:r>
              <a:rPr lang="en-US" sz="1900" dirty="0" err="1" smtClean="0">
                <a:ea typeface="ＭＳ Ｐゴシック" pitchFamily="-110" charset="-128"/>
              </a:rPr>
              <a:t>Leukoreduction</a:t>
            </a:r>
            <a:r>
              <a:rPr lang="en-US" sz="1900" dirty="0" smtClean="0">
                <a:ea typeface="ＭＳ Ｐゴシック" pitchFamily="-110" charset="-128"/>
              </a:rPr>
              <a:t> may be an effective way of reducing  reperfusion injury after CABG.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D1561D-3867-4C4C-860F-45B3DA76A81E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3200" dirty="0" smtClean="0"/>
              <a:t>Plasma Derivatives: Albumin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784350"/>
            <a:ext cx="7772400" cy="3625850"/>
          </a:xfrm>
        </p:spPr>
        <p:txBody>
          <a:bodyPr/>
          <a:lstStyle/>
          <a:p>
            <a:r>
              <a:rPr lang="en-US" smtClean="0"/>
              <a:t>plasma protein that supplies 80% of plasma’s osmotic activity</a:t>
            </a:r>
          </a:p>
          <a:p>
            <a:r>
              <a:rPr lang="en-US" smtClean="0"/>
              <a:t>Does not transmit viral disease because of extended heating process</a:t>
            </a:r>
          </a:p>
          <a:p>
            <a:r>
              <a:rPr lang="en-US" smtClean="0"/>
              <a:t>Available as 5% or 25% solution</a:t>
            </a:r>
          </a:p>
          <a:p>
            <a:r>
              <a:rPr lang="en-US" smtClean="0"/>
              <a:t>Glass bottle: administration set w/air vent.</a:t>
            </a:r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B7196E30-8DFB-493D-A681-3648DACE1ADE}" type="slidenum">
              <a:rPr lang="en-US" smtClean="0"/>
              <a:pPr/>
              <a:t>16</a:t>
            </a:fld>
            <a:endParaRPr 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 sz="3200" dirty="0" smtClean="0"/>
              <a:t>Administration of Blood Components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>
          <a:xfrm>
            <a:off x="990600" y="1371600"/>
            <a:ext cx="7569200" cy="4648200"/>
          </a:xfrm>
        </p:spPr>
        <p:txBody>
          <a:bodyPr>
            <a:normAutofit lnSpcReduction="10000"/>
          </a:bodyPr>
          <a:lstStyle/>
          <a:p>
            <a:r>
              <a:rPr lang="en-US" altLang="en-US" sz="3600" smtClean="0"/>
              <a:t>Key points</a:t>
            </a:r>
          </a:p>
          <a:p>
            <a:pPr lvl="1"/>
            <a:r>
              <a:rPr lang="en-US" altLang="en-US" sz="3200" smtClean="0"/>
              <a:t>Assessment</a:t>
            </a:r>
          </a:p>
          <a:p>
            <a:pPr lvl="1"/>
            <a:r>
              <a:rPr lang="en-US" altLang="en-US" sz="3200" smtClean="0"/>
              <a:t>Preparing for transfusion</a:t>
            </a:r>
          </a:p>
          <a:p>
            <a:pPr lvl="1"/>
            <a:r>
              <a:rPr lang="en-US" altLang="en-US" sz="3200" smtClean="0"/>
              <a:t>Obtaining blood from lab</a:t>
            </a:r>
          </a:p>
          <a:p>
            <a:pPr lvl="1"/>
            <a:r>
              <a:rPr lang="en-US" altLang="en-US" sz="3200" smtClean="0"/>
              <a:t>Checking unit with another nurse</a:t>
            </a:r>
          </a:p>
          <a:p>
            <a:pPr lvl="1"/>
            <a:r>
              <a:rPr lang="en-US" altLang="en-US" sz="3200" smtClean="0"/>
              <a:t>Initiation of transfusion</a:t>
            </a:r>
          </a:p>
          <a:p>
            <a:pPr lvl="1"/>
            <a:r>
              <a:rPr lang="en-US" altLang="en-US" sz="3200" smtClean="0"/>
              <a:t>Monitoring</a:t>
            </a:r>
          </a:p>
          <a:p>
            <a:pPr lvl="1"/>
            <a:r>
              <a:rPr lang="en-US" altLang="en-US" sz="3200" smtClean="0"/>
              <a:t>Disposal</a:t>
            </a:r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ECE2EFD9-47B3-48FF-8D34-54FE3DB50D63}" type="slidenum">
              <a:rPr lang="en-US" smtClean="0"/>
              <a:pPr/>
              <a:t>17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 sz="3200" dirty="0" smtClean="0"/>
              <a:t>Assessment of Patient Prior to </a:t>
            </a:r>
            <a:br>
              <a:rPr lang="en-US" altLang="en-US" sz="3200" dirty="0" smtClean="0"/>
            </a:br>
            <a:r>
              <a:rPr lang="en-US" altLang="en-US" sz="3200" dirty="0" smtClean="0"/>
              <a:t>Initiation of Blood Transfusion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Check hospital P&amp;P</a:t>
            </a:r>
          </a:p>
          <a:p>
            <a:r>
              <a:rPr lang="en-US" altLang="en-US" smtClean="0"/>
              <a:t>Consent in chart</a:t>
            </a:r>
          </a:p>
          <a:p>
            <a:r>
              <a:rPr lang="en-US" altLang="en-US" smtClean="0"/>
              <a:t>Review any parameters set by physician</a:t>
            </a:r>
          </a:p>
          <a:p>
            <a:r>
              <a:rPr lang="en-US" altLang="en-US" smtClean="0"/>
              <a:t>Vital sign base line</a:t>
            </a:r>
          </a:p>
          <a:p>
            <a:r>
              <a:rPr lang="en-US" altLang="en-US" smtClean="0"/>
              <a:t>Assessment of lungs and kidneys</a:t>
            </a:r>
          </a:p>
          <a:p>
            <a:r>
              <a:rPr lang="en-US" altLang="en-US" smtClean="0"/>
              <a:t>Laboratory values</a:t>
            </a:r>
          </a:p>
          <a:p>
            <a:r>
              <a:rPr lang="en-US" altLang="en-US" smtClean="0"/>
              <a:t>Patient history of transfusions</a:t>
            </a:r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66841492-0ABF-4BEF-9503-566ADC8A1B58}" type="slidenum">
              <a:rPr lang="en-US" smtClean="0"/>
              <a:pPr/>
              <a:t>18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 sz="3200" dirty="0" smtClean="0"/>
              <a:t>Preparation for Transfusion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3200" smtClean="0"/>
              <a:t>Initiate IV with appropriate catheter; in most situations, 20- to 18-gauge</a:t>
            </a:r>
          </a:p>
          <a:p>
            <a:r>
              <a:rPr lang="en-US" altLang="en-US" sz="3200" smtClean="0"/>
              <a:t>If IV infusing, check patency and cannula size</a:t>
            </a:r>
          </a:p>
          <a:p>
            <a:pPr lvl="1"/>
            <a:r>
              <a:rPr lang="en-US" altLang="en-US" sz="3200" smtClean="0"/>
              <a:t>Saline lock: flush to check patency</a:t>
            </a:r>
          </a:p>
          <a:p>
            <a:r>
              <a:rPr lang="en-US" altLang="en-US" sz="3200" smtClean="0"/>
              <a:t>Start primer of 0.9% sodium chloride with Y administration set</a:t>
            </a:r>
          </a:p>
          <a:p>
            <a:r>
              <a:rPr lang="en-US" altLang="en-US" sz="3200" smtClean="0"/>
              <a:t>Y set has 170 micron filter</a:t>
            </a:r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8A1C6886-9919-4A93-91F4-A410A6FE7B92}" type="slidenum">
              <a:rPr lang="en-US" smtClean="0"/>
              <a:pPr/>
              <a:t>19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dirty="0" smtClean="0">
                <a:solidFill>
                  <a:schemeClr val="tx2">
                    <a:satMod val="200000"/>
                  </a:schemeClr>
                </a:solidFill>
              </a:rPr>
              <a:t/>
            </a:r>
            <a:br>
              <a:rPr lang="en-US" sz="3600" dirty="0" smtClean="0">
                <a:solidFill>
                  <a:schemeClr val="tx2">
                    <a:satMod val="200000"/>
                  </a:schemeClr>
                </a:solidFill>
              </a:rPr>
            </a:br>
            <a:endParaRPr lang="en-US" sz="3600" dirty="0" smtClean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533400" y="609600"/>
            <a:ext cx="4040188" cy="639763"/>
          </a:xfrm>
        </p:spPr>
        <p:txBody>
          <a:bodyPr/>
          <a:lstStyle/>
          <a:p>
            <a:pPr>
              <a:defRPr/>
            </a:pPr>
            <a:r>
              <a:rPr lang="en-US" sz="3200" dirty="0" smtClean="0">
                <a:solidFill>
                  <a:schemeClr val="tx2">
                    <a:satMod val="200000"/>
                  </a:schemeClr>
                </a:solidFill>
              </a:rPr>
              <a:t>What can we give?</a:t>
            </a:r>
            <a:endParaRPr lang="en-US" sz="3200" dirty="0"/>
          </a:p>
        </p:txBody>
      </p:sp>
      <p:sp>
        <p:nvSpPr>
          <p:cNvPr id="10245" name="Rectangle 3"/>
          <p:cNvSpPr>
            <a:spLocks noGrp="1" noChangeArrowheads="1"/>
          </p:cNvSpPr>
          <p:nvPr>
            <p:ph sz="half" idx="2"/>
          </p:nvPr>
        </p:nvSpPr>
        <p:spPr>
          <a:xfrm>
            <a:off x="457200" y="1447800"/>
            <a:ext cx="4040188" cy="4953000"/>
          </a:xfrm>
        </p:spPr>
        <p:txBody>
          <a:bodyPr/>
          <a:lstStyle/>
          <a:p>
            <a:pPr eaLnBrk="1" hangingPunct="1"/>
            <a:r>
              <a:rPr lang="en-US" sz="2800" smtClean="0"/>
              <a:t>Whole blood</a:t>
            </a:r>
          </a:p>
          <a:p>
            <a:pPr eaLnBrk="1" hangingPunct="1"/>
            <a:r>
              <a:rPr lang="en-US" sz="2800" smtClean="0"/>
              <a:t>Packed RBC (PRBC)</a:t>
            </a:r>
          </a:p>
          <a:p>
            <a:pPr eaLnBrk="1" hangingPunct="1"/>
            <a:r>
              <a:rPr lang="en-US" sz="2800" smtClean="0"/>
              <a:t>Platelets</a:t>
            </a:r>
          </a:p>
          <a:p>
            <a:pPr eaLnBrk="1" hangingPunct="1"/>
            <a:r>
              <a:rPr lang="en-US" sz="2800" smtClean="0"/>
              <a:t>Fresh Frozen Plasma (FFP)</a:t>
            </a:r>
          </a:p>
          <a:p>
            <a:pPr eaLnBrk="1" hangingPunct="1"/>
            <a:r>
              <a:rPr lang="en-US" sz="2800" smtClean="0"/>
              <a:t>Granulocytes </a:t>
            </a:r>
          </a:p>
          <a:p>
            <a:pPr eaLnBrk="1" hangingPunct="1"/>
            <a:r>
              <a:rPr lang="en-US" sz="2800" smtClean="0"/>
              <a:t>Cryoprecipitate</a:t>
            </a:r>
          </a:p>
          <a:p>
            <a:pPr eaLnBrk="1" hangingPunct="1"/>
            <a:r>
              <a:rPr lang="en-US" sz="2800" smtClean="0"/>
              <a:t>Factor VIII</a:t>
            </a:r>
          </a:p>
          <a:p>
            <a:pPr eaLnBrk="1" hangingPunct="1"/>
            <a:r>
              <a:rPr lang="en-US" sz="2800" smtClean="0"/>
              <a:t>Albumin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>
          <a:xfrm>
            <a:off x="4953000" y="762000"/>
            <a:ext cx="3736975" cy="792163"/>
          </a:xfrm>
        </p:spPr>
        <p:txBody>
          <a:bodyPr>
            <a:normAutofit fontScale="85000" lnSpcReduction="20000"/>
          </a:bodyPr>
          <a:lstStyle/>
          <a:p>
            <a:pPr>
              <a:defRPr/>
            </a:pPr>
            <a:r>
              <a:rPr lang="en-US" sz="3200" dirty="0" smtClean="0">
                <a:solidFill>
                  <a:schemeClr val="tx2">
                    <a:satMod val="200000"/>
                  </a:schemeClr>
                </a:solidFill>
              </a:rPr>
              <a:t>What are expected outcomes?</a:t>
            </a:r>
            <a:endParaRPr lang="en-US" sz="3200" dirty="0"/>
          </a:p>
        </p:txBody>
      </p:sp>
      <p:sp>
        <p:nvSpPr>
          <p:cNvPr id="10246" name="Content Placeholder 6"/>
          <p:cNvSpPr>
            <a:spLocks noGrp="1"/>
          </p:cNvSpPr>
          <p:nvPr>
            <p:ph sz="quarter" idx="4"/>
          </p:nvPr>
        </p:nvSpPr>
        <p:spPr>
          <a:xfrm>
            <a:off x="5105400" y="1905000"/>
            <a:ext cx="3581400" cy="4513263"/>
          </a:xfrm>
        </p:spPr>
        <p:txBody>
          <a:bodyPr/>
          <a:lstStyle/>
          <a:p>
            <a:endParaRPr lang="en-US" smtClean="0"/>
          </a:p>
        </p:txBody>
      </p:sp>
      <p:sp>
        <p:nvSpPr>
          <p:cNvPr id="10247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C2D59498-9C35-48FD-B94A-E6288FFE337C}" type="slidenum">
              <a:rPr lang="en-US" smtClean="0"/>
              <a:pPr/>
              <a:t>2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 sz="3200" dirty="0" smtClean="0"/>
              <a:t>Obtain Blood Component from Lab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Pick up only one unit from lab at a time!</a:t>
            </a:r>
          </a:p>
          <a:p>
            <a:r>
              <a:rPr lang="en-US" altLang="en-US" dirty="0" smtClean="0"/>
              <a:t>Clerical errors most common transfusion complication</a:t>
            </a:r>
          </a:p>
          <a:p>
            <a:r>
              <a:rPr lang="en-US" altLang="en-US" dirty="0" smtClean="0"/>
              <a:t>Sign for blood – checking </a:t>
            </a:r>
          </a:p>
          <a:p>
            <a:pPr lvl="1"/>
            <a:r>
              <a:rPr lang="en-US" altLang="en-US" sz="2800" dirty="0" smtClean="0"/>
              <a:t>Name, identification number of patient</a:t>
            </a:r>
          </a:p>
          <a:p>
            <a:pPr lvl="1"/>
            <a:r>
              <a:rPr lang="en-US" altLang="en-US" sz="2800" dirty="0" smtClean="0"/>
              <a:t>Transfusion donor number</a:t>
            </a:r>
          </a:p>
          <a:p>
            <a:pPr lvl="1"/>
            <a:r>
              <a:rPr lang="en-US" altLang="en-US" sz="2800" dirty="0" smtClean="0"/>
              <a:t>Expiration date of component</a:t>
            </a:r>
          </a:p>
          <a:p>
            <a:pPr lvl="1"/>
            <a:r>
              <a:rPr lang="en-US" altLang="en-US" sz="2800" dirty="0" smtClean="0"/>
              <a:t>ABO and </a:t>
            </a:r>
            <a:r>
              <a:rPr lang="en-US" altLang="en-US" sz="2800" dirty="0" err="1" smtClean="0"/>
              <a:t>Rh</a:t>
            </a:r>
            <a:r>
              <a:rPr lang="en-US" altLang="en-US" sz="2800" dirty="0" smtClean="0"/>
              <a:t> compatibility</a:t>
            </a:r>
          </a:p>
        </p:txBody>
      </p:sp>
      <p:sp>
        <p:nvSpPr>
          <p:cNvPr id="31749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28B1997D-3F6F-4866-BAE4-7E793860612D}" type="slidenum">
              <a:rPr lang="en-US" smtClean="0"/>
              <a:pPr/>
              <a:t>20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3600" dirty="0" smtClean="0"/>
              <a:t>Transfusion reactions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465138" y="1676400"/>
            <a:ext cx="3878262" cy="4619625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en-US" sz="3200" b="1" smtClean="0"/>
              <a:t>Immune</a:t>
            </a:r>
          </a:p>
          <a:p>
            <a:pPr eaLnBrk="1" hangingPunct="1"/>
            <a:r>
              <a:rPr lang="en-US" sz="3200" smtClean="0"/>
              <a:t>Acute hemolytic</a:t>
            </a:r>
          </a:p>
          <a:p>
            <a:pPr eaLnBrk="1" hangingPunct="1"/>
            <a:r>
              <a:rPr lang="en-US" sz="3200" smtClean="0"/>
              <a:t>Delayed hemolytic</a:t>
            </a:r>
          </a:p>
          <a:p>
            <a:pPr eaLnBrk="1" hangingPunct="1"/>
            <a:r>
              <a:rPr lang="en-US" sz="3200" smtClean="0"/>
              <a:t>Nonhemolytic febrile</a:t>
            </a:r>
          </a:p>
          <a:p>
            <a:pPr eaLnBrk="1" hangingPunct="1"/>
            <a:r>
              <a:rPr lang="en-US" sz="3200" smtClean="0"/>
              <a:t>Allergic</a:t>
            </a:r>
          </a:p>
        </p:txBody>
      </p:sp>
      <p:sp>
        <p:nvSpPr>
          <p:cNvPr id="36868" name="Content Placeholder 4"/>
          <p:cNvSpPr>
            <a:spLocks noGrp="1"/>
          </p:cNvSpPr>
          <p:nvPr>
            <p:ph sz="half" idx="2"/>
          </p:nvPr>
        </p:nvSpPr>
        <p:spPr>
          <a:xfrm>
            <a:off x="4114800" y="1371600"/>
            <a:ext cx="4579938" cy="5029200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en-US" b="1" smtClean="0"/>
              <a:t>Non-Immune</a:t>
            </a:r>
          </a:p>
          <a:p>
            <a:pPr eaLnBrk="1" hangingPunct="1"/>
            <a:r>
              <a:rPr lang="en-US" sz="3000" smtClean="0"/>
              <a:t>Circulatory overload</a:t>
            </a:r>
          </a:p>
          <a:p>
            <a:pPr eaLnBrk="1" hangingPunct="1"/>
            <a:r>
              <a:rPr lang="en-US" sz="3000" smtClean="0"/>
              <a:t>Hyperkalemia </a:t>
            </a:r>
          </a:p>
          <a:p>
            <a:pPr eaLnBrk="1" hangingPunct="1"/>
            <a:r>
              <a:rPr lang="en-US" sz="3000" smtClean="0"/>
              <a:t>Hypothermia</a:t>
            </a:r>
          </a:p>
          <a:p>
            <a:pPr eaLnBrk="1" hangingPunct="1"/>
            <a:r>
              <a:rPr lang="en-US" sz="3000" smtClean="0"/>
              <a:t>Citrate toxicity</a:t>
            </a:r>
          </a:p>
          <a:p>
            <a:pPr eaLnBrk="1" hangingPunct="1"/>
            <a:r>
              <a:rPr lang="en-US" sz="3000" smtClean="0"/>
              <a:t>Bacterial contamination</a:t>
            </a:r>
          </a:p>
          <a:p>
            <a:pPr eaLnBrk="1" hangingPunct="1"/>
            <a:r>
              <a:rPr lang="en-US" sz="3000" smtClean="0"/>
              <a:t>Coagulation imbalances</a:t>
            </a:r>
          </a:p>
          <a:p>
            <a:pPr eaLnBrk="1" hangingPunct="1"/>
            <a:r>
              <a:rPr lang="en-US" sz="3000" smtClean="0"/>
              <a:t>Transmission of infectious disease</a:t>
            </a:r>
          </a:p>
          <a:p>
            <a:endParaRPr lang="en-US" smtClean="0"/>
          </a:p>
        </p:txBody>
      </p:sp>
      <p:sp>
        <p:nvSpPr>
          <p:cNvPr id="36869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CC286633-EC69-4C47-9666-635F9690FE01}" type="slidenum">
              <a:rPr lang="en-US" smtClean="0"/>
              <a:pPr/>
              <a:t>21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 sz="3200" smtClean="0"/>
              <a:t>Transfusion Reactions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524000"/>
            <a:ext cx="7772400" cy="4832350"/>
          </a:xfrm>
        </p:spPr>
        <p:txBody>
          <a:bodyPr/>
          <a:lstStyle/>
          <a:p>
            <a:r>
              <a:rPr lang="en-US" altLang="en-US" sz="3600" smtClean="0"/>
              <a:t>Immediate</a:t>
            </a:r>
          </a:p>
          <a:p>
            <a:pPr lvl="1"/>
            <a:r>
              <a:rPr lang="en-US" altLang="en-US" sz="3200" smtClean="0"/>
              <a:t>Hemolytic transfusion reactions</a:t>
            </a:r>
          </a:p>
          <a:p>
            <a:pPr lvl="1"/>
            <a:r>
              <a:rPr lang="en-US" altLang="en-US" sz="3200" smtClean="0"/>
              <a:t>Non-hemolytic transfusion reactions</a:t>
            </a:r>
          </a:p>
          <a:p>
            <a:pPr lvl="2"/>
            <a:r>
              <a:rPr lang="en-US" altLang="en-US" sz="3200" smtClean="0"/>
              <a:t>Febrile</a:t>
            </a:r>
          </a:p>
          <a:p>
            <a:pPr lvl="2"/>
            <a:r>
              <a:rPr lang="en-US" altLang="en-US" sz="3200" smtClean="0"/>
              <a:t>Allergic</a:t>
            </a:r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50ED6D24-B003-44C9-ABCC-A7BAE7616630}" type="slidenum">
              <a:rPr lang="en-US" smtClean="0"/>
              <a:pPr/>
              <a:t>22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sz="3200" dirty="0" smtClean="0"/>
              <a:t>Hemolytic transfusion reactions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464344" y="1676399"/>
            <a:ext cx="4038600" cy="4620065"/>
          </a:xfrm>
        </p:spPr>
        <p:txBody>
          <a:bodyPr>
            <a:normAutofit lnSpcReduction="10000"/>
          </a:bodyPr>
          <a:lstStyle/>
          <a:p>
            <a:r>
              <a:rPr lang="en-US" altLang="en-US" sz="3200" dirty="0" smtClean="0"/>
              <a:t>Wrong blood to wrong patient</a:t>
            </a:r>
          </a:p>
          <a:p>
            <a:r>
              <a:rPr lang="en-US" altLang="en-US" sz="3200" dirty="0" smtClean="0"/>
              <a:t>Occurs within 5 </a:t>
            </a:r>
            <a:r>
              <a:rPr lang="en-US" altLang="en-US" sz="3200" dirty="0" smtClean="0">
                <a:cs typeface="Arial" charset="0"/>
              </a:rPr>
              <a:t>– </a:t>
            </a:r>
            <a:r>
              <a:rPr lang="en-US" altLang="en-US" sz="3200" dirty="0" smtClean="0"/>
              <a:t>15 min. of initiation of transfusion</a:t>
            </a:r>
          </a:p>
          <a:p>
            <a:r>
              <a:rPr lang="en-US" altLang="en-US" sz="3200" dirty="0" smtClean="0"/>
              <a:t>Death</a:t>
            </a:r>
          </a:p>
          <a:p>
            <a:r>
              <a:rPr lang="en-US" altLang="en-US" sz="3200" dirty="0" smtClean="0"/>
              <a:t>D</a:t>
            </a:r>
            <a:r>
              <a:rPr lang="en-US" altLang="en-US" sz="3600" dirty="0" smtClean="0"/>
              <a:t>IC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4038600" cy="4953000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u="sng" dirty="0" smtClean="0"/>
              <a:t>CMs</a:t>
            </a:r>
            <a:endParaRPr lang="en-US" dirty="0" smtClean="0"/>
          </a:p>
          <a:p>
            <a:r>
              <a:rPr lang="en-US" dirty="0" smtClean="0"/>
              <a:t>Fever (w/ or w/out chills</a:t>
            </a:r>
          </a:p>
          <a:p>
            <a:r>
              <a:rPr lang="en-US" dirty="0" smtClean="0"/>
              <a:t>Hypotension</a:t>
            </a:r>
          </a:p>
          <a:p>
            <a:r>
              <a:rPr lang="en-US" dirty="0" smtClean="0"/>
              <a:t>Pain: lumbar, flank, chest</a:t>
            </a:r>
          </a:p>
          <a:p>
            <a:r>
              <a:rPr lang="en-US" dirty="0" smtClean="0"/>
              <a:t>Tachycardia</a:t>
            </a:r>
          </a:p>
          <a:p>
            <a:r>
              <a:rPr lang="en-US" dirty="0" err="1" smtClean="0"/>
              <a:t>Tachypnea</a:t>
            </a:r>
            <a:endParaRPr lang="en-US" dirty="0" smtClean="0"/>
          </a:p>
          <a:p>
            <a:r>
              <a:rPr lang="en-US" dirty="0" err="1" smtClean="0"/>
              <a:t>Hemoglobinuria</a:t>
            </a:r>
            <a:endParaRPr lang="en-US" dirty="0" smtClean="0"/>
          </a:p>
          <a:p>
            <a:r>
              <a:rPr lang="en-US" dirty="0" smtClean="0"/>
              <a:t>See Table 11-8</a:t>
            </a:r>
          </a:p>
          <a:p>
            <a:pPr>
              <a:buNone/>
            </a:pPr>
            <a:endParaRPr lang="en-US" u="sng" dirty="0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949670EA-9AC6-48A0-A150-B10BD4617689}" type="slidenum">
              <a:rPr lang="en-US" smtClean="0"/>
              <a:pPr/>
              <a:t>23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9144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dirty="0" smtClean="0"/>
              <a:t>Suspected Hemolytic Reaction?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295400"/>
            <a:ext cx="7924800" cy="5257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3200" smtClean="0"/>
              <a:t>Stop transfusion</a:t>
            </a:r>
          </a:p>
          <a:p>
            <a:pPr eaLnBrk="1" hangingPunct="1">
              <a:lnSpc>
                <a:spcPct val="90000"/>
              </a:lnSpc>
            </a:pPr>
            <a:r>
              <a:rPr lang="en-US" sz="3200" smtClean="0"/>
              <a:t>Do NOT flush w/NS flush bag</a:t>
            </a:r>
          </a:p>
          <a:p>
            <a:pPr eaLnBrk="1" hangingPunct="1">
              <a:lnSpc>
                <a:spcPct val="90000"/>
              </a:lnSpc>
            </a:pPr>
            <a:r>
              <a:rPr lang="en-US" sz="3200" smtClean="0"/>
              <a:t>Disconnect blood tubing, then flush.</a:t>
            </a:r>
          </a:p>
          <a:p>
            <a:pPr eaLnBrk="1" hangingPunct="1">
              <a:lnSpc>
                <a:spcPct val="90000"/>
              </a:lnSpc>
            </a:pPr>
            <a:r>
              <a:rPr lang="en-US" sz="3200" smtClean="0"/>
              <a:t>Prepare to treat shock</a:t>
            </a:r>
          </a:p>
          <a:p>
            <a:pPr eaLnBrk="1" hangingPunct="1">
              <a:lnSpc>
                <a:spcPct val="90000"/>
              </a:lnSpc>
            </a:pPr>
            <a:r>
              <a:rPr lang="en-US" sz="3200" smtClean="0"/>
              <a:t>Follow hospital guidelines: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3000" smtClean="0"/>
              <a:t>Notify MD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3000" smtClean="0"/>
              <a:t>Save blood bag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3000" smtClean="0"/>
              <a:t>Call lab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3000" smtClean="0"/>
              <a:t>Blood sample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3000" smtClean="0"/>
              <a:t>Urine sample</a:t>
            </a:r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8D4F0A3D-AFBB-41EC-9956-9634E8186704}" type="slidenum">
              <a:rPr lang="en-US" smtClean="0"/>
              <a:pPr/>
              <a:t>24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sz="3200" dirty="0" smtClean="0"/>
              <a:t>Febrile reactions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524000"/>
            <a:ext cx="7772400" cy="4832350"/>
          </a:xfrm>
        </p:spPr>
        <p:txBody>
          <a:bodyPr/>
          <a:lstStyle/>
          <a:p>
            <a:r>
              <a:rPr lang="en-US" altLang="en-US" sz="3200" dirty="0" smtClean="0"/>
              <a:t>Cause: reaction to antibodies in blood in reaction to leukocytes</a:t>
            </a:r>
          </a:p>
          <a:p>
            <a:r>
              <a:rPr lang="en-US" altLang="en-US" sz="3200" dirty="0" smtClean="0"/>
              <a:t>Signs and symptoms : fever, chills, HA</a:t>
            </a:r>
          </a:p>
          <a:p>
            <a:r>
              <a:rPr lang="en-US" altLang="en-US" sz="3200" dirty="0" smtClean="0"/>
              <a:t>Treatment: stop blood, notify RN, notify physician  </a:t>
            </a:r>
          </a:p>
          <a:p>
            <a:r>
              <a:rPr lang="en-US" altLang="en-US" sz="3200" dirty="0" smtClean="0"/>
              <a:t>Treat with antipyretic medication</a:t>
            </a:r>
          </a:p>
          <a:p>
            <a:r>
              <a:rPr lang="en-US" altLang="en-US" sz="3200" dirty="0" smtClean="0"/>
              <a:t>U</a:t>
            </a:r>
            <a:r>
              <a:rPr lang="en-US" altLang="en-US" sz="3600" dirty="0" smtClean="0"/>
              <a:t>se leukocyte filter</a:t>
            </a:r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5F98F5E6-BA7C-41B5-9096-3ACD18E0BA21}" type="slidenum">
              <a:rPr lang="en-US" smtClean="0"/>
              <a:pPr/>
              <a:t>25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512763"/>
            <a:ext cx="7772400" cy="1011237"/>
          </a:xfrm>
        </p:spPr>
        <p:txBody>
          <a:bodyPr/>
          <a:lstStyle/>
          <a:p>
            <a:pPr algn="ctr"/>
            <a:r>
              <a:rPr lang="en-US" altLang="en-US" sz="3200" dirty="0" smtClean="0"/>
              <a:t>Allergic reactions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1600200"/>
            <a:ext cx="7924800" cy="4756150"/>
          </a:xfrm>
        </p:spPr>
        <p:txBody>
          <a:bodyPr/>
          <a:lstStyle/>
          <a:p>
            <a:r>
              <a:rPr lang="en-US" altLang="en-US" sz="3200" dirty="0" smtClean="0"/>
              <a:t>Cause: antibody formation against plasma proteins</a:t>
            </a:r>
          </a:p>
          <a:p>
            <a:r>
              <a:rPr lang="en-US" altLang="en-US" sz="3200" dirty="0" smtClean="0"/>
              <a:t>Signs and symptoms are varied : hives, itching, respiratory distress</a:t>
            </a:r>
          </a:p>
          <a:p>
            <a:r>
              <a:rPr lang="en-US" altLang="en-US" sz="3200" dirty="0" smtClean="0"/>
              <a:t>Treatment: stop blood, notify RN, notify physician</a:t>
            </a:r>
          </a:p>
          <a:p>
            <a:r>
              <a:rPr lang="en-US" altLang="en-US" sz="3200" dirty="0" smtClean="0"/>
              <a:t>Treatment: antihistamines</a:t>
            </a:r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A05C08F0-1216-4721-9099-7D123B266B87}" type="slidenum">
              <a:rPr lang="en-US" smtClean="0"/>
              <a:pPr/>
              <a:t>26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512763"/>
            <a:ext cx="7772400" cy="630237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altLang="en-US" sz="3200" dirty="0" smtClean="0"/>
              <a:t>Antigens</a:t>
            </a:r>
            <a:br>
              <a:rPr lang="en-US" altLang="en-US" sz="3200" dirty="0" smtClean="0"/>
            </a:br>
            <a:endParaRPr lang="en-US" altLang="en-US" sz="3200" dirty="0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219200"/>
            <a:ext cx="7772400" cy="5137150"/>
          </a:xfrm>
        </p:spPr>
        <p:txBody>
          <a:bodyPr/>
          <a:lstStyle/>
          <a:p>
            <a:r>
              <a:rPr lang="en-US" altLang="en-US" sz="3200" dirty="0" smtClean="0"/>
              <a:t>Definition: a substance capable of stimulating the production of an antibody and then reacting with that antibody in a specific way</a:t>
            </a:r>
          </a:p>
          <a:p>
            <a:r>
              <a:rPr lang="en-US" altLang="en-US" sz="3200" dirty="0" smtClean="0"/>
              <a:t>Inherited</a:t>
            </a:r>
          </a:p>
          <a:p>
            <a:r>
              <a:rPr lang="en-US" altLang="en-US" sz="3200" dirty="0" smtClean="0"/>
              <a:t>Found on red cells</a:t>
            </a:r>
          </a:p>
          <a:p>
            <a:r>
              <a:rPr lang="en-US" altLang="en-US" sz="3200" dirty="0" smtClean="0"/>
              <a:t>ABO</a:t>
            </a:r>
            <a:r>
              <a:rPr lang="en-US" altLang="en-US" sz="3600" dirty="0" smtClean="0"/>
              <a:t>, </a:t>
            </a:r>
            <a:r>
              <a:rPr lang="en-US" altLang="en-US" sz="3600" dirty="0" err="1" smtClean="0"/>
              <a:t>Rh</a:t>
            </a:r>
            <a:r>
              <a:rPr lang="en-US" altLang="en-US" sz="3600" dirty="0" smtClean="0"/>
              <a:t> (D antigen)</a:t>
            </a:r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3A267692-B7C1-4578-9A20-550FACC4F82F}" type="slidenum">
              <a:rPr lang="en-US" smtClean="0"/>
              <a:pPr/>
              <a:t>3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 sz="3200" dirty="0" smtClean="0"/>
              <a:t>Antibodies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447800"/>
            <a:ext cx="7772400" cy="4908550"/>
          </a:xfrm>
        </p:spPr>
        <p:txBody>
          <a:bodyPr/>
          <a:lstStyle/>
          <a:p>
            <a:r>
              <a:rPr lang="en-US" altLang="en-US" smtClean="0"/>
              <a:t>Definition: protein produced by the immune system that destroys or inactivates a particular antigen</a:t>
            </a:r>
          </a:p>
          <a:p>
            <a:r>
              <a:rPr lang="en-US" altLang="en-US" smtClean="0"/>
              <a:t>Produced as a result of antigenic reactions</a:t>
            </a:r>
          </a:p>
          <a:p>
            <a:r>
              <a:rPr lang="en-US" altLang="en-US" smtClean="0"/>
              <a:t>Found in plasma</a:t>
            </a:r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540CF0B1-7A92-4A1E-B94C-7B948610E46D}" type="slidenum">
              <a:rPr lang="en-US" smtClean="0"/>
              <a:pPr/>
              <a:t>4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 sz="3200" dirty="0" smtClean="0"/>
              <a:t>Agglutination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784350"/>
            <a:ext cx="7772400" cy="3930650"/>
          </a:xfrm>
        </p:spPr>
        <p:txBody>
          <a:bodyPr/>
          <a:lstStyle/>
          <a:p>
            <a:r>
              <a:rPr lang="en-US" altLang="en-US" smtClean="0"/>
              <a:t>Caused by reaction between antigens and antibodies</a:t>
            </a:r>
          </a:p>
          <a:p>
            <a:endParaRPr lang="en-US" altLang="en-US" smtClean="0"/>
          </a:p>
          <a:p>
            <a:pPr eaLnBrk="1" hangingPunct="1"/>
            <a:r>
              <a:rPr lang="en-US" smtClean="0"/>
              <a:t>Type &amp; screen</a:t>
            </a:r>
          </a:p>
          <a:p>
            <a:pPr eaLnBrk="1" hangingPunct="1"/>
            <a:r>
              <a:rPr lang="en-US" smtClean="0"/>
              <a:t>Type &amp; cross</a:t>
            </a:r>
          </a:p>
          <a:p>
            <a:endParaRPr lang="en-US" altLang="en-US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09ED85CD-8013-4C1A-A715-17DF9CFD99CB}" type="slidenum">
              <a:rPr lang="en-US" smtClean="0"/>
              <a:pPr/>
              <a:t>5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7620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>
                <a:solidFill>
                  <a:schemeClr val="tx2">
                    <a:satMod val="200000"/>
                  </a:schemeClr>
                </a:solidFill>
              </a:rPr>
              <a:t>Giving and Receiving</a:t>
            </a:r>
          </a:p>
        </p:txBody>
      </p:sp>
      <p:graphicFrame>
        <p:nvGraphicFramePr>
          <p:cNvPr id="48180" name="Group 52"/>
          <p:cNvGraphicFramePr>
            <a:graphicFrameLocks noGrp="1"/>
          </p:cNvGraphicFramePr>
          <p:nvPr>
            <p:ph type="tbl" idx="1"/>
          </p:nvPr>
        </p:nvGraphicFramePr>
        <p:xfrm>
          <a:off x="609600" y="1143000"/>
          <a:ext cx="7848600" cy="5342892"/>
        </p:xfrm>
        <a:graphic>
          <a:graphicData uri="http://schemas.openxmlformats.org/drawingml/2006/table">
            <a:tbl>
              <a:tblPr/>
              <a:tblGrid>
                <a:gridCol w="1570038"/>
                <a:gridCol w="1568450"/>
                <a:gridCol w="1571625"/>
                <a:gridCol w="1568450"/>
                <a:gridCol w="1570037"/>
              </a:tblGrid>
              <a:tr h="12255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Blood Group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Antigens on cell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Antibodies in serum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Can give blood to: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Can Receive blood from: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62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AB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A &amp; 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None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AB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AB, A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B, 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461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Anti-B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A &amp; AB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A &amp; 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62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Anti-A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B &amp; AB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B &amp; 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62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None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anti-A &amp; anti-B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AB, A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B,0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401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EFAD5F41-68A6-42FF-AC38-4841B598FF7A}" type="slidenum">
              <a:rPr lang="en-US" smtClean="0"/>
              <a:pPr/>
              <a:t>6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8382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dirty="0" smtClean="0">
                <a:solidFill>
                  <a:schemeClr val="tx2">
                    <a:satMod val="200000"/>
                  </a:schemeClr>
                </a:solidFill>
              </a:rPr>
              <a:t>Ways to Give &amp; Receive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524000"/>
            <a:ext cx="7772400" cy="4495800"/>
          </a:xfrm>
        </p:spPr>
        <p:txBody>
          <a:bodyPr/>
          <a:lstStyle/>
          <a:p>
            <a:pPr eaLnBrk="1" hangingPunct="1"/>
            <a:r>
              <a:rPr lang="en-US" sz="3200" smtClean="0"/>
              <a:t>Autologous</a:t>
            </a:r>
          </a:p>
          <a:p>
            <a:pPr eaLnBrk="1" hangingPunct="1"/>
            <a:r>
              <a:rPr lang="en-US" sz="3200" smtClean="0"/>
              <a:t>Intraoperative </a:t>
            </a:r>
          </a:p>
          <a:p>
            <a:pPr eaLnBrk="1" hangingPunct="1"/>
            <a:r>
              <a:rPr lang="en-US" sz="3200" smtClean="0"/>
              <a:t>Postoperative</a:t>
            </a:r>
          </a:p>
          <a:p>
            <a:pPr eaLnBrk="1" hangingPunct="1"/>
            <a:r>
              <a:rPr lang="en-US" sz="3200" smtClean="0"/>
              <a:t>Homologous </a:t>
            </a:r>
          </a:p>
          <a:p>
            <a:pPr lvl="1" eaLnBrk="1" hangingPunct="1"/>
            <a:r>
              <a:rPr lang="en-US" sz="3200" smtClean="0"/>
              <a:t>Volunteer</a:t>
            </a:r>
          </a:p>
          <a:p>
            <a:pPr lvl="1" eaLnBrk="1" hangingPunct="1"/>
            <a:r>
              <a:rPr lang="en-US" sz="3200" smtClean="0"/>
              <a:t>Designated donation</a:t>
            </a:r>
          </a:p>
          <a:p>
            <a:pPr lvl="1" eaLnBrk="1" hangingPunct="1"/>
            <a:endParaRPr lang="en-US" sz="3600" smtClean="0"/>
          </a:p>
          <a:p>
            <a:pPr eaLnBrk="1" hangingPunct="1"/>
            <a:endParaRPr lang="en-US" smtClean="0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DBD1D0EB-0BAE-447C-8F12-C6427F2ECFE1}" type="slidenum">
              <a:rPr lang="en-US" smtClean="0"/>
              <a:pPr/>
              <a:t>7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 sz="3200" dirty="0" smtClean="0"/>
              <a:t>Blood Components </a:t>
            </a:r>
            <a:r>
              <a:rPr lang="en-US" altLang="en-US" sz="2400" dirty="0" smtClean="0"/>
              <a:t>(Phillips, </a:t>
            </a:r>
            <a:r>
              <a:rPr lang="en-US" altLang="en-US" sz="2400" dirty="0" err="1" smtClean="0"/>
              <a:t>ch</a:t>
            </a:r>
            <a:r>
              <a:rPr lang="en-US" altLang="en-US" sz="2400" dirty="0" smtClean="0"/>
              <a:t>. 11)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1219200"/>
            <a:ext cx="7772400" cy="4800600"/>
          </a:xfrm>
        </p:spPr>
        <p:txBody>
          <a:bodyPr/>
          <a:lstStyle/>
          <a:p>
            <a:r>
              <a:rPr lang="en-US" altLang="en-US" sz="3200" smtClean="0"/>
              <a:t>Key points</a:t>
            </a:r>
          </a:p>
          <a:p>
            <a:pPr lvl="1"/>
            <a:r>
              <a:rPr lang="en-US" altLang="en-US" sz="3200" smtClean="0"/>
              <a:t>All blood MUST be infused within 4 hours</a:t>
            </a:r>
          </a:p>
          <a:p>
            <a:pPr lvl="1"/>
            <a:r>
              <a:rPr lang="en-US" altLang="en-US" sz="3200" smtClean="0"/>
              <a:t>Catheter size: 22- to 14-gauge with 20- to 18-gauge appropriate for general populations</a:t>
            </a:r>
          </a:p>
          <a:p>
            <a:pPr lvl="1"/>
            <a:r>
              <a:rPr lang="en-US" altLang="en-US" sz="3200" smtClean="0"/>
              <a:t>Must use filter specific for blood</a:t>
            </a:r>
          </a:p>
          <a:p>
            <a:pPr lvl="1"/>
            <a:r>
              <a:rPr lang="en-US" altLang="en-US" sz="3200" smtClean="0"/>
              <a:t>Administration set changed with every unit</a:t>
            </a:r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B2E705F8-20B8-483D-9A12-A6F7BC66005B}" type="slidenum">
              <a:rPr lang="en-US" smtClean="0"/>
              <a:pPr/>
              <a:t>8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 sz="3200" dirty="0" smtClean="0"/>
              <a:t>Blood Components: Whole blood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447800"/>
            <a:ext cx="7772400" cy="4908550"/>
          </a:xfrm>
        </p:spPr>
        <p:txBody>
          <a:bodyPr/>
          <a:lstStyle/>
          <a:p>
            <a:r>
              <a:rPr lang="en-US" altLang="en-US" sz="3600" dirty="0" smtClean="0"/>
              <a:t>volume </a:t>
            </a:r>
            <a:r>
              <a:rPr lang="en-US" altLang="en-US" sz="3600" dirty="0" smtClean="0">
                <a:cs typeface="Arial" charset="0"/>
              </a:rPr>
              <a:t>— </a:t>
            </a:r>
            <a:r>
              <a:rPr lang="en-US" altLang="en-US" sz="3600" dirty="0" smtClean="0"/>
              <a:t>500 cc (approx.) </a:t>
            </a:r>
          </a:p>
          <a:p>
            <a:r>
              <a:rPr lang="en-US" altLang="en-US" sz="3600" dirty="0" smtClean="0"/>
              <a:t>Rarely used</a:t>
            </a:r>
          </a:p>
          <a:p>
            <a:r>
              <a:rPr lang="en-US" altLang="en-US" sz="3600" dirty="0" smtClean="0"/>
              <a:t>Must be ABO compatible</a:t>
            </a:r>
          </a:p>
          <a:p>
            <a:r>
              <a:rPr lang="en-US" altLang="en-US" sz="3600" dirty="0" smtClean="0"/>
              <a:t>Acute massive blood loss &gt;25%</a:t>
            </a:r>
          </a:p>
          <a:p>
            <a:r>
              <a:rPr lang="en-US" altLang="en-US" sz="3600" dirty="0" smtClean="0"/>
              <a:t>Raises </a:t>
            </a:r>
            <a:r>
              <a:rPr lang="en-US" altLang="en-US" sz="3600" dirty="0" err="1" smtClean="0"/>
              <a:t>Hgb</a:t>
            </a:r>
            <a:r>
              <a:rPr lang="en-US" altLang="en-US" sz="3600" dirty="0" smtClean="0"/>
              <a:t> by 1 g/</a:t>
            </a:r>
            <a:r>
              <a:rPr lang="en-US" altLang="en-US" sz="3600" dirty="0" err="1" smtClean="0"/>
              <a:t>dL</a:t>
            </a:r>
            <a:endParaRPr lang="en-US" altLang="en-US" sz="3600" dirty="0" smtClean="0"/>
          </a:p>
          <a:p>
            <a:r>
              <a:rPr lang="en-US" altLang="en-US" sz="3600" dirty="0" smtClean="0"/>
              <a:t>Raises </a:t>
            </a:r>
            <a:r>
              <a:rPr lang="en-US" altLang="en-US" sz="3600" dirty="0" err="1" smtClean="0"/>
              <a:t>Hct</a:t>
            </a:r>
            <a:r>
              <a:rPr lang="en-US" altLang="en-US" sz="3600" dirty="0" smtClean="0"/>
              <a:t> by 3%</a:t>
            </a:r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C9763075-A731-4E4C-A0D5-9A902FE632C3}" type="slidenum">
              <a:rPr lang="en-US" smtClean="0"/>
              <a:pPr/>
              <a:t>9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1322</TotalTime>
  <Words>1387</Words>
  <Application>Microsoft Office PowerPoint</Application>
  <PresentationFormat>On-screen Show (4:3)</PresentationFormat>
  <Paragraphs>318</Paragraphs>
  <Slides>26</Slides>
  <Notes>24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Office Theme</vt:lpstr>
      <vt:lpstr>Components of Blood</vt:lpstr>
      <vt:lpstr> </vt:lpstr>
      <vt:lpstr>Antigens </vt:lpstr>
      <vt:lpstr>Antibodies</vt:lpstr>
      <vt:lpstr>Agglutination</vt:lpstr>
      <vt:lpstr>Giving and Receiving</vt:lpstr>
      <vt:lpstr>Ways to Give &amp; Receive</vt:lpstr>
      <vt:lpstr>Blood Components (Phillips, ch. 11)</vt:lpstr>
      <vt:lpstr>Blood Components: Whole blood</vt:lpstr>
      <vt:lpstr>Blood Components (Packed Red Cells)</vt:lpstr>
      <vt:lpstr>Leukocyte Reduced RBCs</vt:lpstr>
      <vt:lpstr>Blood Components: platelets</vt:lpstr>
      <vt:lpstr>Plasma Derivatives: FFP</vt:lpstr>
      <vt:lpstr>Cryoprecipitate</vt:lpstr>
      <vt:lpstr>Leukocyte Reduction</vt:lpstr>
      <vt:lpstr>Plasma Derivatives: Albumin</vt:lpstr>
      <vt:lpstr>Administration of Blood Components</vt:lpstr>
      <vt:lpstr>Assessment of Patient Prior to  Initiation of Blood Transfusion</vt:lpstr>
      <vt:lpstr>Preparation for Transfusion</vt:lpstr>
      <vt:lpstr>Obtain Blood Component from Lab</vt:lpstr>
      <vt:lpstr>Transfusion reactions</vt:lpstr>
      <vt:lpstr>Transfusion Reactions</vt:lpstr>
      <vt:lpstr>Hemolytic transfusion reactions</vt:lpstr>
      <vt:lpstr>Suspected Hemolytic Reaction?</vt:lpstr>
      <vt:lpstr>Febrile reactions</vt:lpstr>
      <vt:lpstr>Allergic reactions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</dc:creator>
  <cp:lastModifiedBy>user</cp:lastModifiedBy>
  <cp:revision>77</cp:revision>
  <dcterms:created xsi:type="dcterms:W3CDTF">1601-01-01T00:00:00Z</dcterms:created>
  <dcterms:modified xsi:type="dcterms:W3CDTF">2016-03-01T05:12:43Z</dcterms:modified>
</cp:coreProperties>
</file>