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sldIdLst>
    <p:sldId id="259" r:id="rId2"/>
    <p:sldId id="260" r:id="rId3"/>
    <p:sldId id="256" r:id="rId4"/>
    <p:sldId id="275" r:id="rId5"/>
    <p:sldId id="261" r:id="rId6"/>
    <p:sldId id="278" r:id="rId7"/>
    <p:sldId id="281" r:id="rId8"/>
    <p:sldId id="257" r:id="rId9"/>
    <p:sldId id="263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304" r:id="rId20"/>
    <p:sldId id="292" r:id="rId21"/>
    <p:sldId id="291" r:id="rId22"/>
    <p:sldId id="293" r:id="rId23"/>
    <p:sldId id="305" r:id="rId24"/>
    <p:sldId id="295" r:id="rId25"/>
    <p:sldId id="297" r:id="rId26"/>
    <p:sldId id="298" r:id="rId27"/>
    <p:sldId id="296" r:id="rId28"/>
    <p:sldId id="299" r:id="rId29"/>
    <p:sldId id="276" r:id="rId30"/>
    <p:sldId id="272" r:id="rId31"/>
    <p:sldId id="300" r:id="rId32"/>
    <p:sldId id="301" r:id="rId33"/>
    <p:sldId id="306" r:id="rId34"/>
    <p:sldId id="307" r:id="rId35"/>
    <p:sldId id="302" r:id="rId36"/>
    <p:sldId id="30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501"/>
    <a:srgbClr val="F5FA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6" autoAdjust="0"/>
    <p:restoredTop sz="94660"/>
  </p:normalViewPr>
  <p:slideViewPr>
    <p:cSldViewPr>
      <p:cViewPr varScale="1">
        <p:scale>
          <a:sx n="66" d="100"/>
          <a:sy n="66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9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1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2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3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4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5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6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7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8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9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0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1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2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3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4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5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6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7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8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59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0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1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2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3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4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6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7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8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9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0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1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2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3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4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5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6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7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8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9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0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1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2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3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4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5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6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7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8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9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0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1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2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3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4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5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6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7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8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9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0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1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2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5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6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7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8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9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0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1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2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3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4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5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6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7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8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9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0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1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2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3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4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5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6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7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8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9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0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1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2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3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4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5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6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7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8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9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0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1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2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3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4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5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6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7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8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9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0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1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2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3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4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5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6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7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8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9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0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1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2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3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4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5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6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7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8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1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2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3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4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5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6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7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8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9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0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1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2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3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4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5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6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7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8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9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0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1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2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3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4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5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6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7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8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9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0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1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2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3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4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5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6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7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8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9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0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1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2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3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4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8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9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20" name="Rectangle 220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" name="Rectangle 2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2" name="Rectangle 222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4F418-357A-4D76-8820-D1114C63E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80FBD-7EEF-4E92-92C8-686532D5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12B1-319E-4186-A618-A2442E61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5948F-F8D7-41D8-9308-65CAE1DFE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79084-9B8B-4D32-89E2-A80E94FD8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EA795-F6FB-494C-9772-847B9E6B4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882E-2B11-4CEE-9CC9-66CB978E9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8DB4F-2A48-47A8-AF44-A44D6F5D9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B3560-C3B4-4485-9D74-802BAD6C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99FAB-D4F8-4CD8-8342-2E47C7B7B2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1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BA4F2-1333-4033-B9A1-5E3F7B0AF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1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20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3" y="3503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 vert="eaVert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rot="10800000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hlink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84F5C7-C1C6-4B00-B448-76DBCD0C8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0718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253206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066800" y="4648200"/>
            <a:ext cx="739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5FA26"/>
                </a:solidFill>
              </a:rPr>
              <a:t>46 years old doctor, intermittent pain in lower right quadrant when chewing. No caries or periodontal pathology, yet the lower first molar responded negative to vitality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Craze lines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8382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5FA26"/>
                </a:solidFill>
                <a:effectLst/>
              </a:rPr>
              <a:t>Visible fractures that only involve enamel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286000"/>
            <a:ext cx="4953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Line 5"/>
          <p:cNvSpPr>
            <a:spLocks noChangeShapeType="1"/>
          </p:cNvSpPr>
          <p:nvPr/>
        </p:nvSpPr>
        <p:spPr bwMode="auto">
          <a:xfrm flipV="1">
            <a:off x="3810000" y="4419600"/>
            <a:ext cx="381000" cy="228600"/>
          </a:xfrm>
          <a:prstGeom prst="line">
            <a:avLst/>
          </a:prstGeom>
          <a:noFill/>
          <a:ln w="22225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V="1">
            <a:off x="3962400" y="4648200"/>
            <a:ext cx="381000" cy="228600"/>
          </a:xfrm>
          <a:prstGeom prst="line">
            <a:avLst/>
          </a:prstGeom>
          <a:noFill/>
          <a:ln w="22225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V="1">
            <a:off x="4038600" y="4953000"/>
            <a:ext cx="381000" cy="228600"/>
          </a:xfrm>
          <a:prstGeom prst="line">
            <a:avLst/>
          </a:prstGeom>
          <a:noFill/>
          <a:ln w="22225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V="1">
            <a:off x="3886200" y="3886200"/>
            <a:ext cx="381000" cy="228600"/>
          </a:xfrm>
          <a:prstGeom prst="line">
            <a:avLst/>
          </a:prstGeom>
          <a:noFill/>
          <a:ln w="22225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Fractured cusps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44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5FA26"/>
                </a:solidFill>
                <a:effectLst/>
              </a:rPr>
              <a:t>Usually</a:t>
            </a:r>
            <a:r>
              <a:rPr lang="en-US" i="1" smtClean="0">
                <a:solidFill>
                  <a:srgbClr val="F5FA26"/>
                </a:solidFill>
                <a:effectLst/>
              </a:rPr>
              <a:t> </a:t>
            </a:r>
            <a:r>
              <a:rPr lang="en-US" smtClean="0">
                <a:solidFill>
                  <a:srgbClr val="F5FA26"/>
                </a:solidFill>
                <a:effectLst/>
              </a:rPr>
              <a:t>originate in the crown, extend into dentin, and end in the cervical region. 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743200"/>
            <a:ext cx="533400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4495800" cy="305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5638800" y="1447800"/>
            <a:ext cx="297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5FA26"/>
                </a:solidFill>
              </a:rPr>
              <a:t>Fractured distolingual cusp</a:t>
            </a: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084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2819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5FA26"/>
                </a:solidFill>
              </a:rPr>
              <a:t>Fractured palatal cusp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Cracked tooth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1752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5FA26"/>
                </a:solidFill>
                <a:effectLst/>
              </a:rPr>
              <a:t>A crack extending from the occlusal surface of the tooth apically without separation of the two segments </a:t>
            </a:r>
            <a:r>
              <a:rPr lang="en-US" i="1" smtClean="0">
                <a:solidFill>
                  <a:srgbClr val="F5FA26"/>
                </a:solidFill>
                <a:effectLst/>
              </a:rPr>
              <a:t>(</a:t>
            </a:r>
            <a:r>
              <a:rPr lang="en-US" b="1" i="1" smtClean="0">
                <a:solidFill>
                  <a:srgbClr val="F5FA26"/>
                </a:solidFill>
                <a:effectLst/>
              </a:rPr>
              <a:t>incomplete fracture</a:t>
            </a:r>
            <a:r>
              <a:rPr lang="en-US" i="1" smtClean="0">
                <a:solidFill>
                  <a:srgbClr val="F5FA26"/>
                </a:solidFill>
                <a:effectLst/>
              </a:rPr>
              <a:t>).</a:t>
            </a:r>
            <a:r>
              <a:rPr lang="en-US" smtClean="0">
                <a:solidFill>
                  <a:srgbClr val="F5FA26"/>
                </a:solidFill>
                <a:effectLst/>
              </a:rPr>
              <a:t>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8013" y="2743200"/>
            <a:ext cx="294798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76200"/>
            <a:ext cx="53340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 flipV="1">
            <a:off x="1524000" y="21336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V="1">
            <a:off x="1905000" y="22098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 flipV="1">
            <a:off x="2286000" y="22860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V="1">
            <a:off x="2667000" y="22098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V="1">
            <a:off x="3124200" y="22098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V="1">
            <a:off x="3505200" y="21336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V="1">
            <a:off x="3886200" y="2057400"/>
            <a:ext cx="0" cy="381000"/>
          </a:xfrm>
          <a:prstGeom prst="line">
            <a:avLst/>
          </a:prstGeom>
          <a:noFill/>
          <a:ln w="3810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6394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276600"/>
            <a:ext cx="3119438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Split tooth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13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5FA26"/>
                </a:solidFill>
              </a:rPr>
              <a:t>A crack that extends through both marginal ridges usually in a mesiodistal direction, splitting the tooth completely into two separate segments</a:t>
            </a:r>
            <a:r>
              <a:rPr lang="en-US" smtClean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2514600"/>
            <a:ext cx="120650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30375"/>
            <a:ext cx="4838700" cy="337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05000"/>
            <a:ext cx="2019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848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Vertical root fracture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905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5FA26"/>
                </a:solidFill>
              </a:rPr>
              <a:t>A complete or incomplete crack initiated from the root at any level, usually directed buccolingually.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5FA26"/>
              </a:solidFill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3200400"/>
            <a:ext cx="42672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16200000">
            <a:off x="1159669" y="1693069"/>
            <a:ext cx="6553200" cy="34718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39624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42576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4572000" y="914400"/>
            <a:ext cx="419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5FA26"/>
                </a:solidFill>
              </a:rPr>
              <a:t>Lower second molar root canal treated since 6 months. Shows favorable healing and satisfactory obturation. </a:t>
            </a:r>
          </a:p>
        </p:txBody>
      </p:sp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457200" y="4419600"/>
            <a:ext cx="381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5FA26"/>
                </a:solidFill>
              </a:rPr>
              <a:t>At the 6 years recall, deep distal pocket and vertical bone loss (arrows).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762000"/>
            <a:ext cx="5562600" cy="50673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762000"/>
            <a:ext cx="3195638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Diagnosis of cracks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6900" y="1143000"/>
            <a:ext cx="5791200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4953000"/>
            <a:ext cx="75438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dirty="0">
                <a:solidFill>
                  <a:srgbClr val="F5FA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Often presents a diagnostic dilemma to the dentist and a painful, frustrating event to the patient, 20% of patients presenting with </a:t>
            </a:r>
            <a:r>
              <a:rPr lang="en-US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diagnostic uncertainties to endodontists were eventually diagnosed with teeth cracks.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5FA26"/>
                </a:solidFill>
              </a:rPr>
              <a:t>Patient complaints</a:t>
            </a:r>
            <a:endParaRPr lang="en-US" dirty="0" smtClean="0"/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24000"/>
            <a:ext cx="8380413" cy="4308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Bite test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3657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733800"/>
            <a:ext cx="36004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219200" y="4876800"/>
            <a:ext cx="312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F5FA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Tooth Slooth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Wedging</a:t>
            </a: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325596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Magnification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57325"/>
            <a:ext cx="7239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Transillumination. 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Staining.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Restoration removal.</a:t>
            </a:r>
            <a:r>
              <a:rPr lang="en-US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9400"/>
            <a:ext cx="2979738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505200"/>
            <a:ext cx="3209925" cy="2924175"/>
          </a:xfrm>
          <a:noFill/>
        </p:spPr>
      </p:pic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8363" y="2171700"/>
            <a:ext cx="3195637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09600" y="533400"/>
            <a:ext cx="6248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5FA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Surgical assessment.</a:t>
            </a:r>
          </a:p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F5FA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Radiographs.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Management of teeth cracks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>
                <a:solidFill>
                  <a:srgbClr val="F5FA26"/>
                </a:solidFill>
              </a:rPr>
              <a:t>The severity and consequences of the fracture can range from minor, needing no treatment at all, to severe, resulting in root canal therapy (RCT), or even tooth loss.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>
              <a:solidFill>
                <a:srgbClr val="F5FA26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962400"/>
            <a:ext cx="24955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6" descr="2Q=="/>
          <p:cNvSpPr>
            <a:spLocks noChangeAspect="1" noChangeArrowheads="1"/>
          </p:cNvSpPr>
          <p:nvPr/>
        </p:nvSpPr>
        <p:spPr bwMode="auto">
          <a:xfrm>
            <a:off x="4086225" y="2700338"/>
            <a:ext cx="971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5123" name="AutoShape 8" descr="2Q=="/>
          <p:cNvSpPr>
            <a:spLocks noChangeAspect="1" noChangeArrowheads="1"/>
          </p:cNvSpPr>
          <p:nvPr/>
        </p:nvSpPr>
        <p:spPr bwMode="auto">
          <a:xfrm>
            <a:off x="4086225" y="2700338"/>
            <a:ext cx="9715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JO"/>
          </a:p>
        </p:txBody>
      </p:sp>
      <p:grpSp>
        <p:nvGrpSpPr>
          <p:cNvPr id="5124" name="Group 20"/>
          <p:cNvGrpSpPr>
            <a:grpSpLocks/>
          </p:cNvGrpSpPr>
          <p:nvPr/>
        </p:nvGrpSpPr>
        <p:grpSpPr bwMode="auto">
          <a:xfrm>
            <a:off x="0" y="0"/>
            <a:ext cx="9220200" cy="6934200"/>
            <a:chOff x="0" y="0"/>
            <a:chExt cx="5808" cy="4368"/>
          </a:xfrm>
        </p:grpSpPr>
        <p:pic>
          <p:nvPicPr>
            <p:cNvPr id="5125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808" cy="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960" y="825"/>
              <a:ext cx="3600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4800" b="1">
                  <a:solidFill>
                    <a:srgbClr val="2425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CRACKED TOOTH</a:t>
              </a: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384" y="2332"/>
              <a:ext cx="16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2425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Diagnosis</a:t>
              </a:r>
              <a:r>
                <a:rPr lang="en-US" sz="36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2448" y="2880"/>
              <a:ext cx="12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2425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AND</a:t>
              </a: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3552" y="3504"/>
              <a:ext cx="20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600" b="1">
                  <a:solidFill>
                    <a:srgbClr val="24250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Management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endParaRPr lang="en-US" sz="2800" smtClean="0"/>
          </a:p>
          <a:p>
            <a:pPr eaLnBrk="1" hangingPunct="1">
              <a:defRPr/>
            </a:pPr>
            <a:r>
              <a:rPr lang="en-US" sz="2800" smtClean="0">
                <a:solidFill>
                  <a:srgbClr val="F5FA26"/>
                </a:solidFill>
              </a:rPr>
              <a:t>Treatment planning depending upon the amount of remaining tooth structure. Affected tooth part removed and defect restored.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smtClean="0">
              <a:solidFill>
                <a:srgbClr val="F5FA26"/>
              </a:solidFill>
            </a:endParaRPr>
          </a:p>
          <a:p>
            <a:pPr eaLnBrk="1" hangingPunct="1">
              <a:defRPr/>
            </a:pPr>
            <a:r>
              <a:rPr lang="en-US" sz="2800" smtClean="0">
                <a:solidFill>
                  <a:srgbClr val="F5FA26"/>
                </a:solidFill>
              </a:rPr>
              <a:t>Root canal treatment or vital pulp therapy is only necessary in the event that the crack affects the pulp chamber or has resulted in irreversible pulpitis or pulp necrosis.</a:t>
            </a:r>
          </a:p>
          <a:p>
            <a:pPr eaLnBrk="1" hangingPunct="1">
              <a:defRPr/>
            </a:pPr>
            <a:endParaRPr lang="en-US" sz="2800" smtClean="0">
              <a:solidFill>
                <a:srgbClr val="F5F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Craze line: no treatment warranted.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Fractured cusps: affected cusp removed, RCT if pulp involved, bonded tooth restoration.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Cracked tooth: depends on location and extent of crack, RCT if pulp involved. Full crown or onlay.</a:t>
            </a:r>
            <a:r>
              <a:rPr lang="en-US" smtClean="0"/>
              <a:t> </a:t>
            </a:r>
            <a:r>
              <a:rPr lang="en-US" smtClean="0">
                <a:solidFill>
                  <a:srgbClr val="F5FA26"/>
                </a:solidFill>
              </a:rPr>
              <a:t>Poor prognosis.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287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Split tooth: depends on depth of fracture, usually extraction.</a:t>
            </a: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Vertical root fracture: removal of fractured root or extraction.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Prognosis of teeth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location and extent of the crack.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the tooth and roots.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Previous operative/restorative history of the tooth.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Functional forces applied to the tooth (during both functional and </a:t>
            </a:r>
            <a:r>
              <a:rPr lang="en-US" dirty="0" err="1" smtClean="0">
                <a:solidFill>
                  <a:srgbClr val="FFFF00"/>
                </a:solidFill>
              </a:rPr>
              <a:t>parafunctional</a:t>
            </a:r>
            <a:r>
              <a:rPr lang="en-US" dirty="0" smtClean="0">
                <a:solidFill>
                  <a:srgbClr val="FFFF00"/>
                </a:solidFill>
              </a:rPr>
              <a:t> activity).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Loss of vitality.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Endodontically</a:t>
            </a:r>
            <a:r>
              <a:rPr lang="en-US" dirty="0" smtClean="0">
                <a:solidFill>
                  <a:srgbClr val="FFFF00"/>
                </a:solidFill>
              </a:rPr>
              <a:t> treated cracked teeth have been shown to display a relatively high failure rate of 14.5% after an evaluation period of two years.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It has been reported that approximately 20% of teeth with cracked tooth syndrome will require root canal therapy.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3071813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57200"/>
            <a:ext cx="253206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066800" y="4648200"/>
            <a:ext cx="7391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5FA26"/>
                </a:solidFill>
              </a:rPr>
              <a:t>46 years old doctor, intermittent pain in lower right quadrant when chewing. No caries or periodontal pathology, yet the lower first molar responded negative to vitality testing.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90600"/>
            <a:ext cx="56388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Line 5"/>
          <p:cNvSpPr>
            <a:spLocks noChangeShapeType="1"/>
          </p:cNvSpPr>
          <p:nvPr/>
        </p:nvSpPr>
        <p:spPr bwMode="auto">
          <a:xfrm flipV="1">
            <a:off x="3581400" y="2971800"/>
            <a:ext cx="0" cy="381000"/>
          </a:xfrm>
          <a:prstGeom prst="line">
            <a:avLst/>
          </a:prstGeom>
          <a:noFill/>
          <a:ln w="4445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16" name="Line 6"/>
          <p:cNvSpPr>
            <a:spLocks noChangeShapeType="1"/>
          </p:cNvSpPr>
          <p:nvPr/>
        </p:nvSpPr>
        <p:spPr bwMode="auto">
          <a:xfrm flipV="1">
            <a:off x="3886200" y="3048000"/>
            <a:ext cx="0" cy="381000"/>
          </a:xfrm>
          <a:prstGeom prst="line">
            <a:avLst/>
          </a:prstGeom>
          <a:noFill/>
          <a:ln w="4445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38917" name="Line 7"/>
          <p:cNvSpPr>
            <a:spLocks noChangeShapeType="1"/>
          </p:cNvSpPr>
          <p:nvPr/>
        </p:nvSpPr>
        <p:spPr bwMode="auto">
          <a:xfrm flipV="1">
            <a:off x="3276600" y="2895600"/>
            <a:ext cx="0" cy="381000"/>
          </a:xfrm>
          <a:prstGeom prst="line">
            <a:avLst/>
          </a:prstGeom>
          <a:noFill/>
          <a:ln w="44450">
            <a:solidFill>
              <a:srgbClr val="24250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339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rgbClr val="F5FA26"/>
                </a:solidFill>
              </a:rPr>
              <a:t>What are teeth crack?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5FA26"/>
                </a:solidFill>
              </a:rPr>
              <a:t>Etiology of cracks.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5FA26"/>
                </a:solidFill>
              </a:rPr>
              <a:t>Types of teeth cracks.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5FA26"/>
                </a:solidFill>
              </a:rPr>
              <a:t>How to diagnose such cracks.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rgbClr val="F5FA26"/>
                </a:solidFill>
              </a:rPr>
              <a:t>Management of teeth cracks.</a:t>
            </a: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52400"/>
            <a:ext cx="36020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762000" y="5105400"/>
            <a:ext cx="82296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5FA26"/>
                </a:solidFill>
              </a:rPr>
              <a:t>A fracture plane of unknown depth and direction passing through tooth structure that, if not already involving, may progress to communicate with the pulp and/or periodontal ligament.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In patients aged between 30 years and 60 years.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Men = women.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Mandibular second molars &gt; mandibular first molars &gt; maxillary premolars.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Usually </a:t>
            </a:r>
            <a:r>
              <a:rPr lang="en-US" sz="2800" dirty="0" err="1" smtClean="0">
                <a:solidFill>
                  <a:srgbClr val="F5FA26"/>
                </a:solidFill>
                <a:effectLst/>
              </a:rPr>
              <a:t>mesio</a:t>
            </a:r>
            <a:r>
              <a:rPr lang="en-US" sz="2800" dirty="0" smtClean="0">
                <a:solidFill>
                  <a:srgbClr val="F5FA26"/>
                </a:solidFill>
                <a:effectLst/>
              </a:rPr>
              <a:t>-distal orientation but may run </a:t>
            </a:r>
            <a:r>
              <a:rPr lang="en-US" sz="2800" dirty="0" err="1" smtClean="0">
                <a:solidFill>
                  <a:srgbClr val="F5FA26"/>
                </a:solidFill>
                <a:effectLst/>
              </a:rPr>
              <a:t>buccolingually</a:t>
            </a:r>
            <a:r>
              <a:rPr lang="en-US" sz="2800" dirty="0" smtClean="0">
                <a:solidFill>
                  <a:srgbClr val="F5FA26"/>
                </a:solidFill>
                <a:effectLst/>
              </a:rPr>
              <a:t> in mandibular molars.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10% of the population, 15% resulting in pulpal involvement or extraction.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F5FA26"/>
                </a:solidFill>
                <a:effectLst/>
              </a:rPr>
              <a:t>35% of fractures occurred in caries and restoration free teeth.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F5FA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ClrTx/>
              <a:buFontTx/>
              <a:buNone/>
              <a:defRPr/>
            </a:pPr>
            <a:endParaRPr lang="en-US" smtClean="0">
              <a:solidFill>
                <a:srgbClr val="F5FA26"/>
              </a:solidFill>
              <a:effectLst/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Naturally occurring causes such as bruxism, clenching and severe attrition.</a:t>
            </a:r>
          </a:p>
          <a:p>
            <a:pPr eaLnBrk="1" hangingPunct="1">
              <a:defRPr/>
            </a:pPr>
            <a:endParaRPr lang="en-US" smtClean="0">
              <a:solidFill>
                <a:srgbClr val="F5FA26"/>
              </a:solidFill>
            </a:endParaRPr>
          </a:p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Iatrogenic causes such as excessive tooth structure removal. 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Etiology of cracks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7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ar-JO" sz="2800">
              <a:solidFill>
                <a:srgbClr val="F5FA26"/>
              </a:solidFill>
            </a:endParaRPr>
          </a:p>
        </p:txBody>
      </p:sp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96900"/>
            <a:ext cx="8763000" cy="549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4650" y="1371600"/>
            <a:ext cx="3833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5FA26"/>
                </a:solidFill>
              </a:rPr>
              <a:t>Types of tooth cracks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Dots">
  <a:themeElements>
    <a:clrScheme name="Digital Dots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Digital Dot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 Dots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 Dots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 Dots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3544</TotalTime>
  <Words>650</Words>
  <Application>Microsoft Office PowerPoint</Application>
  <PresentationFormat>On-screen Show (4:3)</PresentationFormat>
  <Paragraphs>69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Wingdings</vt:lpstr>
      <vt:lpstr>Calibri</vt:lpstr>
      <vt:lpstr>Digital Dots</vt:lpstr>
      <vt:lpstr>Slide 1</vt:lpstr>
      <vt:lpstr>Slide 2</vt:lpstr>
      <vt:lpstr>Slide 3</vt:lpstr>
      <vt:lpstr>Slide 4</vt:lpstr>
      <vt:lpstr>Slide 5</vt:lpstr>
      <vt:lpstr>Slide 6</vt:lpstr>
      <vt:lpstr>Etiology of cracks</vt:lpstr>
      <vt:lpstr>Slide 8</vt:lpstr>
      <vt:lpstr>Types of tooth cracks</vt:lpstr>
      <vt:lpstr>Craze lines</vt:lpstr>
      <vt:lpstr>Fractured cusps</vt:lpstr>
      <vt:lpstr>Slide 12</vt:lpstr>
      <vt:lpstr>Cracked tooth</vt:lpstr>
      <vt:lpstr>Slide 14</vt:lpstr>
      <vt:lpstr>Split tooth</vt:lpstr>
      <vt:lpstr>Slide 16</vt:lpstr>
      <vt:lpstr>Slide 17</vt:lpstr>
      <vt:lpstr>Vertical root fracture</vt:lpstr>
      <vt:lpstr>Slide 19</vt:lpstr>
      <vt:lpstr>Slide 20</vt:lpstr>
      <vt:lpstr>Slide 21</vt:lpstr>
      <vt:lpstr>Diagnosis of cracks</vt:lpstr>
      <vt:lpstr>Patient complaints</vt:lpstr>
      <vt:lpstr>Bite test</vt:lpstr>
      <vt:lpstr>Wedging</vt:lpstr>
      <vt:lpstr>Magnification</vt:lpstr>
      <vt:lpstr>Slide 27</vt:lpstr>
      <vt:lpstr>Slide 28</vt:lpstr>
      <vt:lpstr>Management of teeth cracks</vt:lpstr>
      <vt:lpstr>Slide 30</vt:lpstr>
      <vt:lpstr>Slide 31</vt:lpstr>
      <vt:lpstr>Slide 32</vt:lpstr>
      <vt:lpstr>Prognosis of teeth 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Cracked tooth  Diagnosis and management</dc:title>
  <dc:creator>Mohammad Hammad</dc:creator>
  <cp:lastModifiedBy>user</cp:lastModifiedBy>
  <cp:revision>23</cp:revision>
  <dcterms:created xsi:type="dcterms:W3CDTF">2011-04-17T09:06:22Z</dcterms:created>
  <dcterms:modified xsi:type="dcterms:W3CDTF">2015-05-02T08:19:14Z</dcterms:modified>
</cp:coreProperties>
</file>