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65" r:id="rId11"/>
    <p:sldId id="266" r:id="rId12"/>
    <p:sldId id="267" r:id="rId13"/>
    <p:sldId id="269" r:id="rId14"/>
    <p:sldId id="271" r:id="rId15"/>
    <p:sldId id="272" r:id="rId16"/>
    <p:sldId id="273" r:id="rId17"/>
    <p:sldId id="275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1D5B-D77E-4788-8F28-1CD3CE596411}" type="datetimeFigureOut">
              <a:rPr lang="en-GB" smtClean="0"/>
              <a:t>12/04/2015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E189-5AEB-41A6-8A66-04DF12E90D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487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1D5B-D77E-4788-8F28-1CD3CE596411}" type="datetimeFigureOut">
              <a:rPr lang="en-GB" smtClean="0"/>
              <a:t>12/04/2015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E189-5AEB-41A6-8A66-04DF12E90D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67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1D5B-D77E-4788-8F28-1CD3CE596411}" type="datetimeFigureOut">
              <a:rPr lang="en-GB" smtClean="0"/>
              <a:t>12/04/2015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E189-5AEB-41A6-8A66-04DF12E90D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03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1D5B-D77E-4788-8F28-1CD3CE596411}" type="datetimeFigureOut">
              <a:rPr lang="en-GB" smtClean="0"/>
              <a:t>12/04/2015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E189-5AEB-41A6-8A66-04DF12E90D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27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1D5B-D77E-4788-8F28-1CD3CE596411}" type="datetimeFigureOut">
              <a:rPr lang="en-GB" smtClean="0"/>
              <a:t>12/04/2015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E189-5AEB-41A6-8A66-04DF12E90D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530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1D5B-D77E-4788-8F28-1CD3CE596411}" type="datetimeFigureOut">
              <a:rPr lang="en-GB" smtClean="0"/>
              <a:t>12/04/2015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E189-5AEB-41A6-8A66-04DF12E90D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961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1D5B-D77E-4788-8F28-1CD3CE596411}" type="datetimeFigureOut">
              <a:rPr lang="en-GB" smtClean="0"/>
              <a:t>12/04/2015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E189-5AEB-41A6-8A66-04DF12E90D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708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1D5B-D77E-4788-8F28-1CD3CE596411}" type="datetimeFigureOut">
              <a:rPr lang="en-GB" smtClean="0"/>
              <a:t>12/04/2015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E189-5AEB-41A6-8A66-04DF12E90D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045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1D5B-D77E-4788-8F28-1CD3CE596411}" type="datetimeFigureOut">
              <a:rPr lang="en-GB" smtClean="0"/>
              <a:t>12/04/2015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E189-5AEB-41A6-8A66-04DF12E90D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828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1D5B-D77E-4788-8F28-1CD3CE596411}" type="datetimeFigureOut">
              <a:rPr lang="en-GB" smtClean="0"/>
              <a:t>12/04/2015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E189-5AEB-41A6-8A66-04DF12E90D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617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1D5B-D77E-4788-8F28-1CD3CE596411}" type="datetimeFigureOut">
              <a:rPr lang="en-GB" smtClean="0"/>
              <a:t>12/04/2015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E189-5AEB-41A6-8A66-04DF12E90D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842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81D5B-D77E-4788-8F28-1CD3CE596411}" type="datetimeFigureOut">
              <a:rPr lang="en-GB" smtClean="0"/>
              <a:t>12/04/2015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0E189-5AEB-41A6-8A66-04DF12E90D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51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DISEASES OF THE MALE GENITAL SYSTEM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HEYAM AWAD</a:t>
            </a:r>
          </a:p>
          <a:p>
            <a:r>
              <a:rPr lang="en-GB" dirty="0" smtClean="0"/>
              <a:t>FRCPATH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4902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ETIOLOGY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ANDROGENS.</a:t>
            </a:r>
          </a:p>
          <a:p>
            <a:r>
              <a:rPr lang="en-GB" dirty="0" smtClean="0"/>
              <a:t>HEREDITARY…INCREASED RISK OF FIRST DEGREE RELATIVE AFFECTED.</a:t>
            </a:r>
          </a:p>
          <a:p>
            <a:r>
              <a:rPr lang="en-GB" dirty="0" smtClean="0"/>
              <a:t>ENVIRONMENT.. IMMIGRANTS CLOSER TO NATIVES .</a:t>
            </a:r>
          </a:p>
          <a:p>
            <a:r>
              <a:rPr lang="en-GB" dirty="0" smtClean="0"/>
              <a:t>AQUIRED SOMATIC MUTATIONS.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8122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MORPHOLOGY AND GRADING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957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DISEASES OF THE TESTIS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CRYPTORCHIDISM:</a:t>
            </a:r>
          </a:p>
          <a:p>
            <a:r>
              <a:rPr lang="en-GB" dirty="0" smtClean="0"/>
              <a:t>INCOMPLETE  DESCENT OF THE TESTIS FROM THE ABDOMEN TO THE SCROTUM.</a:t>
            </a:r>
          </a:p>
          <a:p>
            <a:r>
              <a:rPr lang="en-GB" dirty="0" smtClean="0"/>
              <a:t>SEEN IN 1% OF 1 YEAR OLD MALES.</a:t>
            </a:r>
          </a:p>
          <a:p>
            <a:r>
              <a:rPr lang="en-GB" dirty="0" smtClean="0"/>
              <a:t>BILATERAL  AND EVEN UNILATERAL CRYPTORCHIDISM CAN CAUSE TUBULAR ATROPHY AND STERILITY.</a:t>
            </a:r>
          </a:p>
          <a:p>
            <a:r>
              <a:rPr lang="en-GB" dirty="0" smtClean="0"/>
              <a:t>3_5 TIMES INCREASED RISK OF CANCER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8360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NEOPLASMS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MOSTLY 15 – </a:t>
            </a:r>
            <a:r>
              <a:rPr lang="en-GB" dirty="0" smtClean="0"/>
              <a:t>34 </a:t>
            </a:r>
            <a:r>
              <a:rPr lang="en-GB" dirty="0" smtClean="0"/>
              <a:t>YEARS OF AGE.</a:t>
            </a:r>
          </a:p>
          <a:p>
            <a:r>
              <a:rPr lang="en-GB" dirty="0" smtClean="0"/>
              <a:t>TESTICULAR TUMOURS ARE THE MOST COMMON NEOPLASMS IN MEN IN THAT AGE GROUP.</a:t>
            </a:r>
          </a:p>
          <a:p>
            <a:r>
              <a:rPr lang="en-GB" dirty="0" smtClean="0"/>
              <a:t>COMPRISE A HETEROGENOUS GROUP OF TUMOURS.</a:t>
            </a:r>
          </a:p>
          <a:p>
            <a:r>
              <a:rPr lang="en-GB" dirty="0" smtClean="0"/>
              <a:t>GERM AND NON GERM CELL (SEX CORD) NEOPLASMS.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1031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POSTPUBERTY.. 95% ARE GERM CELL NEOPLASMS AND ARE MALIGNANT.</a:t>
            </a:r>
          </a:p>
          <a:p>
            <a:r>
              <a:rPr lang="en-GB" dirty="0" smtClean="0"/>
              <a:t>SEX CORD TUMOURS ARE UNCOMMON AND USUALLY BENIGN.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745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CAUSE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UNKNOWN.</a:t>
            </a:r>
          </a:p>
          <a:p>
            <a:r>
              <a:rPr lang="en-GB" dirty="0" smtClean="0"/>
              <a:t>MORE IN WHITES.</a:t>
            </a:r>
          </a:p>
          <a:p>
            <a:r>
              <a:rPr lang="en-GB" dirty="0" smtClean="0"/>
              <a:t>CRYPTORCHIDISM </a:t>
            </a:r>
            <a:r>
              <a:rPr lang="en-GB" dirty="0" smtClean="0"/>
              <a:t>INCREASES </a:t>
            </a:r>
            <a:r>
              <a:rPr lang="en-GB" dirty="0" smtClean="0"/>
              <a:t>THE RISK EVEN IN THE DESCENDED TESTIS.</a:t>
            </a:r>
          </a:p>
          <a:p>
            <a:r>
              <a:rPr lang="en-GB" dirty="0" smtClean="0"/>
              <a:t>GONADAL DYSGENESIS </a:t>
            </a:r>
            <a:r>
              <a:rPr lang="en-GB" dirty="0" smtClean="0"/>
              <a:t>INCEASES </a:t>
            </a:r>
            <a:r>
              <a:rPr lang="en-GB" dirty="0" smtClean="0"/>
              <a:t>THE RISK.</a:t>
            </a:r>
          </a:p>
          <a:p>
            <a:r>
              <a:rPr lang="en-GB" dirty="0" smtClean="0"/>
              <a:t>FAMILY HISTORY.. BROTHERS HAVE 8_10 FOLD INCREASED RISK.</a:t>
            </a:r>
          </a:p>
          <a:p>
            <a:r>
              <a:rPr lang="en-GB" dirty="0" smtClean="0"/>
              <a:t>CANCER IN ONE TESTIS INCREASES RISK IN THE OTHER TESTIS.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2525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GERM CELL NEOPLASMS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DIVIDED TO SEMINOMA AND NON SEMINOMATOUS.</a:t>
            </a:r>
          </a:p>
          <a:p>
            <a:r>
              <a:rPr lang="en-GB" dirty="0" smtClean="0"/>
              <a:t>SEMINOMA .. 50% OF GERM CELL NEOPLASMS.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5853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MORPHOLOGY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PURE TYPE IN 60% OF CASES. REMAINDER, MIXED.</a:t>
            </a:r>
          </a:p>
          <a:p>
            <a:r>
              <a:rPr lang="en-GB" dirty="0" smtClean="0"/>
              <a:t>PURE: SEMINOMAS, EMBRYONAL CARCINOMA, YOLK SAC TUMOURS, CHORIOCARCINOMA, TERATOMA.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0539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CLINICAL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PAINLESS SWELING.</a:t>
            </a:r>
          </a:p>
          <a:p>
            <a:r>
              <a:rPr lang="en-GB" dirty="0" smtClean="0"/>
              <a:t>BIOPSY HAS RISK OF SPILLAGE.. SO, SURGICAL REMOVAL (RADICAL ORCHIDECTOMY).</a:t>
            </a:r>
          </a:p>
          <a:p>
            <a:r>
              <a:rPr lang="en-GB" dirty="0" smtClean="0"/>
              <a:t>SEMINOMAS REMAIN CONFINED TO THE TESTIS FOR A LONG TIME, SPREAD THROUGH LYMPHATICS. HEMATOGENOUS SPRESD OCCURS LATE.</a:t>
            </a:r>
          </a:p>
          <a:p>
            <a:r>
              <a:rPr lang="en-GB" dirty="0" smtClean="0"/>
              <a:t>NONSEMINOMATOUS..METASTASIZE EARLIER, MOSTLY TO LIVER AND LUNGS.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678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PROSTATE DISEASES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PROSTATITIS.</a:t>
            </a:r>
          </a:p>
          <a:p>
            <a:r>
              <a:rPr lang="en-GB" dirty="0" smtClean="0"/>
              <a:t>BENIGN PROSTATIC HYPERPLASIA.</a:t>
            </a:r>
          </a:p>
          <a:p>
            <a:r>
              <a:rPr lang="en-GB" dirty="0" smtClean="0"/>
              <a:t>CARCINOMA.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5743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PROSTATITIS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ACUTE BACTERIAL PROSTATITIS, USUALLY E. COLI O THE GRAM NEGATIVE RODS.</a:t>
            </a:r>
          </a:p>
          <a:p>
            <a:r>
              <a:rPr lang="en-GB" dirty="0" smtClean="0"/>
              <a:t>CHRONIC BACTERIAL  PROSTATITIS.</a:t>
            </a:r>
          </a:p>
          <a:p>
            <a:r>
              <a:rPr lang="en-GB" dirty="0" smtClean="0"/>
              <a:t>CHRONIC NONBACTERIAL PROSTATITIS ( 90- 95% OF CASES). NO PATHOGEN IDENTIFIED.</a:t>
            </a:r>
          </a:p>
          <a:p>
            <a:r>
              <a:rPr lang="en-GB" dirty="0" smtClean="0"/>
              <a:t>ASYMPTOMATIC INFLAMMATORY PROSTATITIS.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6495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GRANULOMATOUS INFLAMMATION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POST BCG TREATMENT.</a:t>
            </a:r>
          </a:p>
          <a:p>
            <a:r>
              <a:rPr lang="en-GB" dirty="0" smtClean="0"/>
              <a:t>TB.</a:t>
            </a:r>
          </a:p>
          <a:p>
            <a:r>
              <a:rPr lang="en-GB" dirty="0" smtClean="0"/>
              <a:t>FUNGAL INFECTION.</a:t>
            </a:r>
          </a:p>
          <a:p>
            <a:r>
              <a:rPr lang="en-GB" dirty="0" smtClean="0"/>
              <a:t>NONSPECIFIC GRANULOMATPUS </a:t>
            </a:r>
            <a:r>
              <a:rPr lang="en-GB" dirty="0" smtClean="0"/>
              <a:t>PROSTATITIS.</a:t>
            </a:r>
          </a:p>
          <a:p>
            <a:r>
              <a:rPr lang="en-GB" dirty="0" smtClean="0"/>
              <a:t>POSTSURGICAL PROSTATIC GRANULOMAS.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8993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BENIGN PROSTATIC HYPERPLASIA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COMMON.</a:t>
            </a:r>
          </a:p>
          <a:p>
            <a:r>
              <a:rPr lang="en-GB" dirty="0" smtClean="0"/>
              <a:t>INCIDENCE INCREASES WITH AGE.</a:t>
            </a:r>
          </a:p>
          <a:p>
            <a:r>
              <a:rPr lang="en-GB" dirty="0" smtClean="0"/>
              <a:t>AFFECTS 90% OF MEN IN THEIR EIGHTH DECADE.</a:t>
            </a:r>
          </a:p>
          <a:p>
            <a:r>
              <a:rPr lang="en-GB" dirty="0" smtClean="0"/>
              <a:t>PROLIFERATION OF EPITHELIAL AND STROMAL ELEMENTS CAUSING PROSTATIC ENLARGEMENT.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1439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ETIOLOGY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UNKNOWN.</a:t>
            </a:r>
          </a:p>
          <a:p>
            <a:r>
              <a:rPr lang="en-GB" dirty="0" smtClean="0"/>
              <a:t>TESTOSTERONE DEIVED ANDOGENS  PLAYS  MAJOR ROLE.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8959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CLINICAL MANIFESTATIONS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SYMTOMATIC IN 10% OF CASES.</a:t>
            </a:r>
          </a:p>
          <a:p>
            <a:r>
              <a:rPr lang="en-GB" dirty="0" smtClean="0"/>
              <a:t>LOWER URINARY TRACT OBSTRUCTION .</a:t>
            </a:r>
          </a:p>
          <a:p>
            <a:r>
              <a:rPr lang="en-GB" dirty="0" smtClean="0"/>
              <a:t>INCREASED RISK OF UTI.</a:t>
            </a:r>
          </a:p>
          <a:p>
            <a:pPr marL="0" indent="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6105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PROSTATIC CARCINOMA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OLDER THAN 50.</a:t>
            </a:r>
          </a:p>
          <a:p>
            <a:r>
              <a:rPr lang="en-GB" dirty="0" smtClean="0"/>
              <a:t>MOST COMMON CANCER IN MEN.</a:t>
            </a:r>
          </a:p>
          <a:p>
            <a:r>
              <a:rPr lang="en-GB" dirty="0" smtClean="0"/>
              <a:t>25% OF ALL MEN CANCERS BUT 9% OF CANCER DEATHS.</a:t>
            </a:r>
          </a:p>
          <a:p>
            <a:r>
              <a:rPr lang="en-GB" dirty="0" smtClean="0"/>
              <a:t>PAST DECADES.. DECREASED MORTALITY DUE TO EARLY DETECTION.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0057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SCREENING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PSA.</a:t>
            </a:r>
          </a:p>
          <a:p>
            <a:r>
              <a:rPr lang="en-GB" dirty="0" smtClean="0"/>
              <a:t>ALSO IMPORTANT FOR DIAGNOSIS AND MANAGEMENT.</a:t>
            </a:r>
          </a:p>
          <a:p>
            <a:r>
              <a:rPr lang="en-GB" dirty="0" smtClean="0"/>
              <a:t>CAN BE INCREASED IN OTHER PROSTATE DISEASES.</a:t>
            </a:r>
          </a:p>
          <a:p>
            <a:r>
              <a:rPr lang="en-GB" dirty="0" smtClean="0"/>
              <a:t>ONCE CARCINOMA DIAGNOSED, PSA IS IMPORTANT FOR ASSESSING RESPONSE TO TREATMENT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379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474</Words>
  <Application>Microsoft Office PowerPoint</Application>
  <PresentationFormat>On-screen Show (4:3)</PresentationFormat>
  <Paragraphs>79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DISEASES OF THE MALE GENITAL SYSTEM</vt:lpstr>
      <vt:lpstr>PROSTATE DISEASES</vt:lpstr>
      <vt:lpstr>PROSTATITIS</vt:lpstr>
      <vt:lpstr>GRANULOMATOUS INFLAMMATION</vt:lpstr>
      <vt:lpstr>BENIGN PROSTATIC HYPERPLASIA</vt:lpstr>
      <vt:lpstr>ETIOLOGY</vt:lpstr>
      <vt:lpstr>CLINICAL MANIFESTATIONS</vt:lpstr>
      <vt:lpstr>PROSTATIC CARCINOMA</vt:lpstr>
      <vt:lpstr>SCREENING</vt:lpstr>
      <vt:lpstr>ETIOLOGY</vt:lpstr>
      <vt:lpstr>MORPHOLOGY AND GRADING</vt:lpstr>
      <vt:lpstr>DISEASES OF THE TESTIS</vt:lpstr>
      <vt:lpstr>NEOPLASMS</vt:lpstr>
      <vt:lpstr>PowerPoint Presentation</vt:lpstr>
      <vt:lpstr>CAUSE</vt:lpstr>
      <vt:lpstr>GERM CELL NEOPLASMS</vt:lpstr>
      <vt:lpstr>MORPHOLOGY</vt:lpstr>
      <vt:lpstr>CLINICAL FEATURES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DISEASES OF THE MALE GENITAL SYSTEM</dc:title>
  <dc:creator>Windows User</dc:creator>
  <cp:lastModifiedBy>AbdElaziz Al-Shawa</cp:lastModifiedBy>
  <cp:revision>13</cp:revision>
  <dcterms:created xsi:type="dcterms:W3CDTF">2015-04-11T15:40:16Z</dcterms:created>
  <dcterms:modified xsi:type="dcterms:W3CDTF">2015-04-12T12:01:02Z</dcterms:modified>
</cp:coreProperties>
</file>