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57" r:id="rId2"/>
    <p:sldId id="258" r:id="rId3"/>
    <p:sldId id="297" r:id="rId4"/>
    <p:sldId id="298" r:id="rId5"/>
    <p:sldId id="299" r:id="rId6"/>
    <p:sldId id="300" r:id="rId7"/>
    <p:sldId id="275" r:id="rId8"/>
    <p:sldId id="274" r:id="rId9"/>
    <p:sldId id="261" r:id="rId10"/>
    <p:sldId id="259" r:id="rId11"/>
    <p:sldId id="262" r:id="rId12"/>
    <p:sldId id="264" r:id="rId13"/>
    <p:sldId id="301" r:id="rId14"/>
    <p:sldId id="265" r:id="rId15"/>
    <p:sldId id="266" r:id="rId16"/>
    <p:sldId id="267" r:id="rId17"/>
    <p:sldId id="289" r:id="rId18"/>
    <p:sldId id="302" r:id="rId19"/>
    <p:sldId id="303" r:id="rId20"/>
    <p:sldId id="268" r:id="rId21"/>
    <p:sldId id="282" r:id="rId22"/>
    <p:sldId id="283" r:id="rId23"/>
    <p:sldId id="284" r:id="rId24"/>
    <p:sldId id="269" r:id="rId25"/>
    <p:sldId id="294" r:id="rId26"/>
    <p:sldId id="270" r:id="rId27"/>
    <p:sldId id="292" r:id="rId28"/>
    <p:sldId id="293" r:id="rId29"/>
    <p:sldId id="271" r:id="rId30"/>
    <p:sldId id="272" r:id="rId31"/>
    <p:sldId id="273" r:id="rId32"/>
    <p:sldId id="291"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5" d="100"/>
          <a:sy n="75" d="100"/>
        </p:scale>
        <p:origin x="-1248"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326B366-1313-4FA6-8158-0EE16BB7CD87}" type="datetimeFigureOut">
              <a:rPr lang="en-US"/>
              <a:pPr>
                <a:defRPr/>
              </a:pPr>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3B03C3F-1372-4DAB-AEE2-189615C04C43}" type="slidenum">
              <a:rPr lang="en-US"/>
              <a:pPr>
                <a:defRPr/>
              </a:pPr>
              <a:t>‹#›</a:t>
            </a:fld>
            <a:endParaRPr lang="en-US"/>
          </a:p>
        </p:txBody>
      </p:sp>
    </p:spTree>
    <p:extLst>
      <p:ext uri="{BB962C8B-B14F-4D97-AF65-F5344CB8AC3E}">
        <p14:creationId xmlns:p14="http://schemas.microsoft.com/office/powerpoint/2010/main" val="2950011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F7F1E-79A9-41AF-9C1D-174D9413F8E1}" type="slidenum">
              <a:rPr lang="en-US">
                <a:cs typeface="Arial" charset="0"/>
              </a:rPr>
              <a:pPr fontAlgn="base">
                <a:spcBef>
                  <a:spcPct val="0"/>
                </a:spcBef>
                <a:spcAft>
                  <a:spcPct val="0"/>
                </a:spcAft>
                <a:defRPr/>
              </a:pPr>
              <a:t>1</a:t>
            </a:fld>
            <a:endParaRPr lang="en-US">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E528F3-DFB7-4441-BFF5-28B677FC7170}" type="slidenum">
              <a:rPr lang="en-US">
                <a:cs typeface="Arial" charset="0"/>
              </a:rPr>
              <a:pPr fontAlgn="base">
                <a:spcBef>
                  <a:spcPct val="0"/>
                </a:spcBef>
                <a:spcAft>
                  <a:spcPct val="0"/>
                </a:spcAft>
                <a:defRPr/>
              </a:pPr>
              <a:t>24</a:t>
            </a:fld>
            <a:endParaRPr lang="en-US">
              <a:cs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7986F-8D86-4204-A53C-97804E4927F3}" type="slidenum">
              <a:rPr lang="en-US">
                <a:cs typeface="Arial" charset="0"/>
              </a:rPr>
              <a:pPr fontAlgn="base">
                <a:spcBef>
                  <a:spcPct val="0"/>
                </a:spcBef>
                <a:spcAft>
                  <a:spcPct val="0"/>
                </a:spcAft>
                <a:defRPr/>
              </a:pPr>
              <a:t>26</a:t>
            </a:fld>
            <a:endParaRPr lang="en-US">
              <a:cs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52E33A-3A11-4CFF-9B73-24A1235540FC}" type="slidenum">
              <a:rPr lang="en-US">
                <a:cs typeface="Arial" charset="0"/>
              </a:rPr>
              <a:pPr fontAlgn="base">
                <a:spcBef>
                  <a:spcPct val="0"/>
                </a:spcBef>
                <a:spcAft>
                  <a:spcPct val="0"/>
                </a:spcAft>
                <a:defRPr/>
              </a:pPr>
              <a:t>29</a:t>
            </a:fld>
            <a:endParaRPr lang="en-US">
              <a:cs typeface="Arial"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0A7BE4-BEBE-4ECC-AF8B-57F068AE8495}" type="slidenum">
              <a:rPr lang="en-US">
                <a:cs typeface="Arial" charset="0"/>
              </a:rPr>
              <a:pPr fontAlgn="base">
                <a:spcBef>
                  <a:spcPct val="0"/>
                </a:spcBef>
                <a:spcAft>
                  <a:spcPct val="0"/>
                </a:spcAft>
                <a:defRPr/>
              </a:pPr>
              <a:t>30</a:t>
            </a:fld>
            <a:endParaRPr lang="en-US">
              <a:cs typeface="Arial"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BEBAE-3321-429B-8908-C5F171A8FB31}" type="slidenum">
              <a:rPr lang="en-US">
                <a:cs typeface="Arial" charset="0"/>
              </a:rPr>
              <a:pPr fontAlgn="base">
                <a:spcBef>
                  <a:spcPct val="0"/>
                </a:spcBef>
                <a:spcAft>
                  <a:spcPct val="0"/>
                </a:spcAft>
                <a:defRPr/>
              </a:pPr>
              <a:t>31</a:t>
            </a:fld>
            <a:endParaRPr lang="en-US">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E32E22-1D0D-429C-965D-A5E5A1A2E28D}" type="slidenum">
              <a:rPr lang="en-US">
                <a:cs typeface="Arial" charset="0"/>
              </a:rPr>
              <a:pPr fontAlgn="base">
                <a:spcBef>
                  <a:spcPct val="0"/>
                </a:spcBef>
                <a:spcAft>
                  <a:spcPct val="0"/>
                </a:spcAft>
                <a:defRPr/>
              </a:pPr>
              <a:t>32</a:t>
            </a:fld>
            <a:endParaRPr lang="en-US">
              <a:cs typeface="Arial"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BC9565-905D-4035-8E28-379B21F0F975}" type="slidenum">
              <a:rPr lang="en-US">
                <a:cs typeface="Arial" charset="0"/>
              </a:rPr>
              <a:pPr fontAlgn="base">
                <a:spcBef>
                  <a:spcPct val="0"/>
                </a:spcBef>
                <a:spcAft>
                  <a:spcPct val="0"/>
                </a:spcAft>
                <a:defRPr/>
              </a:pPr>
              <a:t>9</a:t>
            </a:fld>
            <a:endParaRPr lang="en-US">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153F3-B23F-4F66-960F-88540BA77DAD}" type="slidenum">
              <a:rPr lang="en-US">
                <a:cs typeface="Arial" charset="0"/>
              </a:rPr>
              <a:pPr fontAlgn="base">
                <a:spcBef>
                  <a:spcPct val="0"/>
                </a:spcBef>
                <a:spcAft>
                  <a:spcPct val="0"/>
                </a:spcAft>
                <a:defRPr/>
              </a:pPr>
              <a:t>10</a:t>
            </a:fld>
            <a:endParaRPr lang="en-US">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E55C9-CA77-4122-B4C2-7FFE1532611E}" type="slidenum">
              <a:rPr lang="en-US">
                <a:cs typeface="Arial" charset="0"/>
              </a:rPr>
              <a:pPr fontAlgn="base">
                <a:spcBef>
                  <a:spcPct val="0"/>
                </a:spcBef>
                <a:spcAft>
                  <a:spcPct val="0"/>
                </a:spcAft>
                <a:defRPr/>
              </a:pPr>
              <a:t>11</a:t>
            </a:fld>
            <a:endParaRPr lang="en-US">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A868F0-64F8-4DB2-88C7-88B2C95303C5}" type="slidenum">
              <a:rPr lang="en-US">
                <a:cs typeface="Arial" charset="0"/>
              </a:rPr>
              <a:pPr fontAlgn="base">
                <a:spcBef>
                  <a:spcPct val="0"/>
                </a:spcBef>
                <a:spcAft>
                  <a:spcPct val="0"/>
                </a:spcAft>
                <a:defRPr/>
              </a:pPr>
              <a:t>12</a:t>
            </a:fld>
            <a:endParaRPr lang="en-US">
              <a:cs typeface="Arial"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2C152E-5207-4F16-8ABB-7523C8251B4D}" type="slidenum">
              <a:rPr lang="en-US">
                <a:cs typeface="Arial" charset="0"/>
              </a:rPr>
              <a:pPr fontAlgn="base">
                <a:spcBef>
                  <a:spcPct val="0"/>
                </a:spcBef>
                <a:spcAft>
                  <a:spcPct val="0"/>
                </a:spcAft>
                <a:defRPr/>
              </a:pPr>
              <a:t>14</a:t>
            </a:fld>
            <a:endParaRPr lang="en-US">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477F56-0D7F-4E7C-B913-8D63CA5A705A}" type="slidenum">
              <a:rPr lang="en-US">
                <a:cs typeface="Arial" charset="0"/>
              </a:rPr>
              <a:pPr fontAlgn="base">
                <a:spcBef>
                  <a:spcPct val="0"/>
                </a:spcBef>
                <a:spcAft>
                  <a:spcPct val="0"/>
                </a:spcAft>
                <a:defRPr/>
              </a:pPr>
              <a:t>15</a:t>
            </a:fld>
            <a:endParaRPr lang="en-US">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18B965-314D-4988-B0ED-D61424494D1E}" type="slidenum">
              <a:rPr lang="en-US">
                <a:cs typeface="Arial" charset="0"/>
              </a:rPr>
              <a:pPr fontAlgn="base">
                <a:spcBef>
                  <a:spcPct val="0"/>
                </a:spcBef>
                <a:spcAft>
                  <a:spcPct val="0"/>
                </a:spcAft>
                <a:defRPr/>
              </a:pPr>
              <a:t>16</a:t>
            </a:fld>
            <a:endParaRPr lang="en-US">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ECA144-BEA5-47C3-ADBE-97EF1D596476}" type="slidenum">
              <a:rPr lang="en-US">
                <a:cs typeface="Arial" charset="0"/>
              </a:rPr>
              <a:pPr fontAlgn="base">
                <a:spcBef>
                  <a:spcPct val="0"/>
                </a:spcBef>
                <a:spcAft>
                  <a:spcPct val="0"/>
                </a:spcAft>
                <a:defRPr/>
              </a:pPr>
              <a:t>20</a:t>
            </a:fld>
            <a:endParaRPr lang="en-US">
              <a:cs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1A604B4-506F-4410-9AD1-0A13906270E0}" type="datetimeFigureOut">
              <a:rPr lang="en-US"/>
              <a:pPr>
                <a:defRPr/>
              </a:pPr>
              <a:t>10/28/2014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0191F4A-06F1-4CF7-8BCE-0465C58D876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67B4325-35D3-437A-BB7F-E10E1104348B}" type="datetimeFigureOut">
              <a:rPr lang="en-US"/>
              <a:pPr>
                <a:defRPr/>
              </a:pPr>
              <a:t>10/28/2014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6DD3AB8-C098-4111-9179-BA5C2E311B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0889570-1F3A-4D08-95F9-1B463919F146}" type="datetimeFigureOut">
              <a:rPr lang="en-US"/>
              <a:pPr>
                <a:defRPr/>
              </a:pPr>
              <a:t>10/28/2014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4B385B4-88D9-4301-8CE8-D602469032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622E491-1EC9-4F2C-8946-E8B1266D5531}" type="datetimeFigureOut">
              <a:rPr lang="en-US"/>
              <a:pPr>
                <a:defRPr/>
              </a:pPr>
              <a:t>10/28/2014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EE1DDCE-EE60-446D-960A-26E5A37337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0BEE85-F6DB-4153-A0C6-DC2F485A5557}" type="datetimeFigureOut">
              <a:rPr lang="en-US"/>
              <a:pPr>
                <a:defRPr/>
              </a:pPr>
              <a:t>10/28/2014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484C10-CFE4-45DD-ADCE-0DE3D617DA8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7604F76-62DC-4E10-B7DA-D2C1395D9CA5}" type="datetimeFigureOut">
              <a:rPr lang="en-US"/>
              <a:pPr>
                <a:defRPr/>
              </a:pPr>
              <a:t>10/28/2014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772A8DB-15F9-4517-9516-881505E76B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D23D9C7-BB29-4079-9066-0F3D895D1637}" type="datetimeFigureOut">
              <a:rPr lang="en-US"/>
              <a:pPr>
                <a:defRPr/>
              </a:pPr>
              <a:t>10/28/2014</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2B487E0-C53D-487C-9A08-6366C96E12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1B4068E-A30A-494A-AB15-2234A8723E9A}" type="datetimeFigureOut">
              <a:rPr lang="en-US"/>
              <a:pPr>
                <a:defRPr/>
              </a:pPr>
              <a:t>10/28/2014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CA1CC28-BBF1-473F-AB96-171E4E30A1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0FAED43-A802-4597-A2B3-E34DCF8AF060}" type="datetimeFigureOut">
              <a:rPr lang="en-US"/>
              <a:pPr>
                <a:defRPr/>
              </a:pPr>
              <a:t>10/28/2014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868BE24-DD80-4285-87EE-D78F21B6B3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4875FD0-4224-4BD2-BBDE-6BC497D5EC0E}" type="datetimeFigureOut">
              <a:rPr lang="en-US"/>
              <a:pPr>
                <a:defRPr/>
              </a:pPr>
              <a:t>10/28/2014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2ABDF67-F0E5-41B9-8296-C686E009117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DE98E79-A971-4D04-8130-F9AF21B72422}" type="datetimeFigureOut">
              <a:rPr lang="en-US"/>
              <a:pPr>
                <a:defRPr/>
              </a:pPr>
              <a:t>10/28/2014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09FD736-266F-4B71-9234-CA2291774D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0489109-3644-4AF1-80F3-29B6CB24397F}" type="datetimeFigureOut">
              <a:rPr lang="en-US"/>
              <a:pPr>
                <a:defRPr/>
              </a:pPr>
              <a:t>10/28/2014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D8F116B-4518-409E-BEB6-8E06149D4816}"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27" r:id="rId7"/>
    <p:sldLayoutId id="2147483726" r:id="rId8"/>
    <p:sldLayoutId id="2147483734" r:id="rId9"/>
    <p:sldLayoutId id="2147483725" r:id="rId10"/>
    <p:sldLayoutId id="214748372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chem1.com/CQ/clorox.gi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williammolenaar.files.wordpress.com/2009/02/h.jpg&amp;imgrefurl=http://williammolenaar.wordpress.com/2009/02/13/hydrogen-peroxide/&amp;usg=__szk0XJcnu3rhd0_S0JtGQr53O2w=&amp;h=500&amp;w=500&amp;sz=26&amp;hl=en&amp;start=1&amp;tbnid=rnya6Cf3XI5O7M:&amp;tbnh=130&amp;tbnw=130&amp;prev=/images?q=hydrogen+peroxide&amp;gbv=2&amp;hl=en&amp;sa=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imgres?imgurl=http://backoffice.p2ulive.co.uk/Uploads/Products/5ac294c3-8dd7-45ff-8aa3-d227ceb87d71/CareChlorhexidineAntisepticMouthwashMint.jpg&amp;imgrefurl=http://www.pharmacy2u.co.uk/search.aspx?guid=88eaf3c6-1688-4020-9477-6bb5ce2f79a6&amp;usg=__m3Rz5stowPDq9Bu5J64ONavh7vM=&amp;h=300&amp;w=300&amp;sz=11&amp;hl=en&amp;start=4&amp;tbnid=uMwiW3-IO2HffM:&amp;tbnh=116&amp;tbnw=116&amp;prev=/images?q=chlorhexidine&amp;gbv=2&amp;hl=en&amp;sa=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www.d2dendo.co.uk/bmz_cache/d/de19f3375a2dde483b00021e916bbfb0.image.110x110.gi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edicdirect.co.uk/images/root_canal_treatment_2.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s://media.supplychain.nhs.uk/media/images/ILD1103/thumb/3925_21329_ILD1103.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ce.ledermix.com.my/Symptomatic_Therapy_with_Ledermix_img_0.gi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5800" y="609600"/>
            <a:ext cx="7772400" cy="4800600"/>
          </a:xfrm>
        </p:spPr>
        <p:txBody>
          <a:bodyPr anchor="ctr">
            <a:normAutofit/>
          </a:bodyPr>
          <a:lstStyle/>
          <a:p>
            <a:pPr algn="ctr" eaLnBrk="1" hangingPunct="1">
              <a:defRPr/>
            </a:pPr>
            <a:r>
              <a:rPr lang="en-US" sz="6000" smtClean="0">
                <a:solidFill>
                  <a:schemeClr val="tx1"/>
                </a:solidFill>
                <a:effectLst>
                  <a:outerShdw blurRad="38100" dist="38100" dir="2700000" algn="tl">
                    <a:srgbClr val="C0C0C0"/>
                  </a:outerShdw>
                </a:effectLst>
                <a:latin typeface="Constantia" pitchFamily="18" charset="0"/>
              </a:rPr>
              <a:t>Endodontic Materials:</a:t>
            </a:r>
            <a:br>
              <a:rPr lang="en-US" sz="6000" smtClean="0">
                <a:solidFill>
                  <a:schemeClr val="tx1"/>
                </a:solidFill>
                <a:effectLst>
                  <a:outerShdw blurRad="38100" dist="38100" dir="2700000" algn="tl">
                    <a:srgbClr val="C0C0C0"/>
                  </a:outerShdw>
                </a:effectLst>
                <a:latin typeface="Constantia" pitchFamily="18" charset="0"/>
              </a:rPr>
            </a:br>
            <a:r>
              <a:rPr lang="en-US" sz="6000" smtClean="0">
                <a:solidFill>
                  <a:schemeClr val="tx1"/>
                </a:solidFill>
                <a:effectLst>
                  <a:outerShdw blurRad="38100" dist="38100" dir="2700000" algn="tl">
                    <a:srgbClr val="C0C0C0"/>
                  </a:outerShdw>
                </a:effectLst>
                <a:latin typeface="Constantia" pitchFamily="18" charset="0"/>
              </a:rPr>
              <a:t/>
            </a:r>
            <a:br>
              <a:rPr lang="en-US" sz="6000" smtClean="0">
                <a:solidFill>
                  <a:schemeClr val="tx1"/>
                </a:solidFill>
                <a:effectLst>
                  <a:outerShdw blurRad="38100" dist="38100" dir="2700000" algn="tl">
                    <a:srgbClr val="C0C0C0"/>
                  </a:outerShdw>
                </a:effectLst>
                <a:latin typeface="Constantia" pitchFamily="18" charset="0"/>
              </a:rPr>
            </a:br>
            <a:r>
              <a:rPr lang="en-US" sz="4900" smtClean="0">
                <a:solidFill>
                  <a:schemeClr val="tx1"/>
                </a:solidFill>
                <a:effectLst>
                  <a:outerShdw blurRad="38100" dist="38100" dir="2700000" algn="tl">
                    <a:srgbClr val="C0C0C0"/>
                  </a:outerShdw>
                </a:effectLst>
                <a:latin typeface="Constantia" pitchFamily="18" charset="0"/>
              </a:rPr>
              <a:t>Root canal irrigants </a:t>
            </a:r>
            <a:br>
              <a:rPr lang="en-US" sz="4900" smtClean="0">
                <a:solidFill>
                  <a:schemeClr val="tx1"/>
                </a:solidFill>
                <a:effectLst>
                  <a:outerShdw blurRad="38100" dist="38100" dir="2700000" algn="tl">
                    <a:srgbClr val="C0C0C0"/>
                  </a:outerShdw>
                </a:effectLst>
                <a:latin typeface="Constantia" pitchFamily="18" charset="0"/>
              </a:rPr>
            </a:br>
            <a:r>
              <a:rPr lang="en-US" sz="4900" smtClean="0">
                <a:solidFill>
                  <a:schemeClr val="tx1"/>
                </a:solidFill>
                <a:effectLst>
                  <a:outerShdw blurRad="38100" dist="38100" dir="2700000" algn="tl">
                    <a:srgbClr val="C0C0C0"/>
                  </a:outerShdw>
                </a:effectLst>
                <a:latin typeface="Constantia" pitchFamily="18" charset="0"/>
              </a:rPr>
              <a:t>and medicaments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idx="4294967295"/>
          </p:nvPr>
        </p:nvSpPr>
        <p:spPr>
          <a:xfrm>
            <a:off x="609600" y="8382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Functions of </a:t>
            </a:r>
            <a:r>
              <a:rPr lang="en-US" dirty="0" err="1">
                <a:effectLst>
                  <a:outerShdw blurRad="38100" dist="38100" dir="2700000" algn="tl">
                    <a:srgbClr val="C0C0C0"/>
                  </a:outerShdw>
                </a:effectLst>
              </a:rPr>
              <a:t>irrigants</a:t>
            </a:r>
            <a:endParaRPr lang="en-US" dirty="0">
              <a:effectLst>
                <a:outerShdw blurRad="38100" dist="38100" dir="2700000" algn="tl">
                  <a:srgbClr val="C0C0C0"/>
                </a:outerShdw>
              </a:effectLst>
            </a:endParaRPr>
          </a:p>
        </p:txBody>
      </p:sp>
      <p:sp>
        <p:nvSpPr>
          <p:cNvPr id="89091" name="Rectangle 3"/>
          <p:cNvSpPr>
            <a:spLocks noGrp="1" noChangeArrowheads="1"/>
          </p:cNvSpPr>
          <p:nvPr>
            <p:ph type="body" idx="4294967295"/>
          </p:nvPr>
        </p:nvSpPr>
        <p:spPr>
          <a:xfrm>
            <a:off x="457200" y="2057400"/>
            <a:ext cx="8229600" cy="3429000"/>
          </a:xfrm>
        </p:spPr>
        <p:txBody>
          <a:bodyPr>
            <a:normAutofit/>
          </a:bodyPr>
          <a:lstStyle/>
          <a:p>
            <a:pPr marL="609600" indent="-609600" eaLnBrk="1" fontAlgn="auto" hangingPunct="1">
              <a:lnSpc>
                <a:spcPct val="90000"/>
              </a:lnSpc>
              <a:spcAft>
                <a:spcPts val="0"/>
              </a:spcAft>
              <a:buClr>
                <a:schemeClr val="accent3"/>
              </a:buClr>
              <a:buFont typeface="Wingdings 2"/>
              <a:buChar char=""/>
              <a:defRPr/>
            </a:pPr>
            <a:r>
              <a:rPr lang="en-US" dirty="0">
                <a:effectLst>
                  <a:outerShdw blurRad="38100" dist="38100" dir="2700000" algn="tl">
                    <a:srgbClr val="C0C0C0"/>
                  </a:outerShdw>
                </a:effectLst>
              </a:rPr>
              <a:t>Irrigants are used to clean the root canal and are used in association with the shaping instruments.</a:t>
            </a:r>
          </a:p>
          <a:p>
            <a:pPr marL="609600" indent="-609600" eaLnBrk="1" fontAlgn="auto" hangingPunct="1">
              <a:lnSpc>
                <a:spcPct val="90000"/>
              </a:lnSpc>
              <a:spcAft>
                <a:spcPts val="0"/>
              </a:spcAft>
              <a:buClr>
                <a:schemeClr val="accent3"/>
              </a:buClr>
              <a:buFont typeface="Wingdings 2"/>
              <a:buChar char=""/>
              <a:defRPr/>
            </a:pPr>
            <a:r>
              <a:rPr lang="en-US" dirty="0">
                <a:effectLst>
                  <a:outerShdw blurRad="38100" dist="38100" dir="2700000" algn="tl">
                    <a:srgbClr val="C0C0C0"/>
                  </a:outerShdw>
                </a:effectLst>
              </a:rPr>
              <a:t>Functions of </a:t>
            </a:r>
            <a:r>
              <a:rPr lang="en-US" dirty="0" err="1">
                <a:effectLst>
                  <a:outerShdw blurRad="38100" dist="38100" dir="2700000" algn="tl">
                    <a:srgbClr val="C0C0C0"/>
                  </a:outerShdw>
                </a:effectLst>
              </a:rPr>
              <a:t>irrigants</a:t>
            </a:r>
            <a:r>
              <a:rPr lang="en-US" dirty="0">
                <a:effectLst>
                  <a:outerShdw blurRad="38100" dist="38100" dir="2700000" algn="tl">
                    <a:srgbClr val="C0C0C0"/>
                  </a:outerShdw>
                </a:effectLst>
              </a:rPr>
              <a:t> include:</a:t>
            </a:r>
          </a:p>
          <a:p>
            <a:pPr marL="609600" indent="-609600" eaLnBrk="1" fontAlgn="auto" hangingPunct="1">
              <a:lnSpc>
                <a:spcPct val="90000"/>
              </a:lnSpc>
              <a:spcAft>
                <a:spcPts val="0"/>
              </a:spcAft>
              <a:buClr>
                <a:schemeClr val="accent3"/>
              </a:buClr>
              <a:buFont typeface="Wingdings" pitchFamily="2" charset="2"/>
              <a:buAutoNum type="arabicPeriod"/>
              <a:defRPr/>
            </a:pPr>
            <a:r>
              <a:rPr lang="en-US" dirty="0">
                <a:effectLst>
                  <a:outerShdw blurRad="38100" dist="38100" dir="2700000" algn="tl">
                    <a:srgbClr val="C0C0C0"/>
                  </a:outerShdw>
                </a:effectLst>
              </a:rPr>
              <a:t>Lubrication of instruments used to shape the canal.</a:t>
            </a:r>
          </a:p>
          <a:p>
            <a:pPr marL="609600" indent="-609600" eaLnBrk="1" fontAlgn="auto" hangingPunct="1">
              <a:lnSpc>
                <a:spcPct val="90000"/>
              </a:lnSpc>
              <a:spcAft>
                <a:spcPts val="0"/>
              </a:spcAft>
              <a:buClr>
                <a:schemeClr val="accent3"/>
              </a:buClr>
              <a:buFont typeface="Wingdings" pitchFamily="2" charset="2"/>
              <a:buAutoNum type="arabicPeriod"/>
              <a:defRPr/>
            </a:pPr>
            <a:r>
              <a:rPr lang="en-US" dirty="0">
                <a:effectLst>
                  <a:outerShdw blurRad="38100" dist="38100" dir="2700000" algn="tl">
                    <a:srgbClr val="C0C0C0"/>
                  </a:outerShdw>
                </a:effectLst>
              </a:rPr>
              <a:t>Flushing out of gross debris.</a:t>
            </a:r>
          </a:p>
          <a:p>
            <a:pPr marL="609600" indent="-609600" eaLnBrk="1" fontAlgn="auto" hangingPunct="1">
              <a:lnSpc>
                <a:spcPct val="90000"/>
              </a:lnSpc>
              <a:spcAft>
                <a:spcPts val="0"/>
              </a:spcAft>
              <a:buClr>
                <a:schemeClr val="accent3"/>
              </a:buClr>
              <a:buFont typeface="Wingdings" pitchFamily="2" charset="2"/>
              <a:buAutoNum type="arabicPeriod"/>
              <a:defRPr/>
            </a:pPr>
            <a:r>
              <a:rPr lang="en-US" dirty="0">
                <a:effectLst>
                  <a:outerShdw blurRad="38100" dist="38100" dir="2700000" algn="tl">
                    <a:srgbClr val="C0C0C0"/>
                  </a:outerShdw>
                </a:effectLst>
              </a:rPr>
              <a:t>Dissolution of organic and inorganic tissue.</a:t>
            </a:r>
          </a:p>
          <a:p>
            <a:pPr marL="609600" indent="-609600" eaLnBrk="1" fontAlgn="auto" hangingPunct="1">
              <a:lnSpc>
                <a:spcPct val="90000"/>
              </a:lnSpc>
              <a:spcAft>
                <a:spcPts val="0"/>
              </a:spcAft>
              <a:buClr>
                <a:schemeClr val="accent3"/>
              </a:buClr>
              <a:buFont typeface="Wingdings" pitchFamily="2" charset="2"/>
              <a:buAutoNum type="arabicPeriod"/>
              <a:defRPr/>
            </a:pPr>
            <a:r>
              <a:rPr lang="en-US" dirty="0">
                <a:effectLst>
                  <a:outerShdw blurRad="38100" dist="38100" dir="2700000" algn="tl">
                    <a:srgbClr val="C0C0C0"/>
                  </a:outerShdw>
                </a:effectLst>
              </a:rPr>
              <a:t>Antimicrobial effect.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idx="4294967295"/>
          </p:nvPr>
        </p:nvSpPr>
        <p:spPr>
          <a:xfrm>
            <a:off x="685800" y="8382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Classification of </a:t>
            </a:r>
            <a:r>
              <a:rPr lang="en-US" dirty="0" err="1">
                <a:effectLst>
                  <a:outerShdw blurRad="38100" dist="38100" dir="2700000" algn="tl">
                    <a:srgbClr val="C0C0C0"/>
                  </a:outerShdw>
                </a:effectLst>
              </a:rPr>
              <a:t>irrigants</a:t>
            </a:r>
            <a:endParaRPr lang="en-US" dirty="0">
              <a:effectLst>
                <a:outerShdw blurRad="38100" dist="38100" dir="2700000" algn="tl">
                  <a:srgbClr val="C0C0C0"/>
                </a:outerShdw>
              </a:effectLst>
            </a:endParaRPr>
          </a:p>
        </p:txBody>
      </p:sp>
      <p:sp>
        <p:nvSpPr>
          <p:cNvPr id="91139" name="Rectangle 3"/>
          <p:cNvSpPr>
            <a:spLocks noGrp="1" noChangeArrowheads="1"/>
          </p:cNvSpPr>
          <p:nvPr>
            <p:ph type="body" idx="4294967295"/>
          </p:nvPr>
        </p:nvSpPr>
        <p:spPr>
          <a:xfrm>
            <a:off x="609600" y="1951038"/>
            <a:ext cx="8229600" cy="4525962"/>
          </a:xfrm>
        </p:spPr>
        <p:txBody>
          <a:bodyPr>
            <a:normAutofit/>
          </a:bodyPr>
          <a:lstStyle/>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Chemically inactive </a:t>
            </a:r>
            <a:r>
              <a:rPr lang="en-US" dirty="0" err="1">
                <a:effectLst>
                  <a:outerShdw blurRad="38100" dist="38100" dir="2700000" algn="tl">
                    <a:srgbClr val="C0C0C0"/>
                  </a:outerShdw>
                </a:effectLst>
              </a:rPr>
              <a:t>irrigants</a:t>
            </a:r>
            <a:endParaRPr lang="en-US" dirty="0">
              <a:effectLst>
                <a:outerShdw blurRad="38100" dist="38100" dir="2700000" algn="tl">
                  <a:srgbClr val="C0C0C0"/>
                </a:outerShdw>
              </a:effectLst>
            </a:endParaRP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Water</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Saline</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Local </a:t>
            </a:r>
            <a:r>
              <a:rPr lang="en-US" dirty="0" err="1">
                <a:effectLst>
                  <a:outerShdw blurRad="38100" dist="38100" dir="2700000" algn="tl">
                    <a:srgbClr val="C0C0C0"/>
                  </a:outerShdw>
                </a:effectLst>
              </a:rPr>
              <a:t>anaesthetic</a:t>
            </a:r>
            <a:r>
              <a:rPr lang="en-US" dirty="0">
                <a:effectLst>
                  <a:outerShdw blurRad="38100" dist="38100" dir="2700000" algn="tl">
                    <a:srgbClr val="C0C0C0"/>
                  </a:outerShdw>
                </a:effectLst>
              </a:rPr>
              <a:t> solution</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Chemically active </a:t>
            </a:r>
            <a:r>
              <a:rPr lang="en-US" dirty="0" err="1">
                <a:effectLst>
                  <a:outerShdw blurRad="38100" dist="38100" dir="2700000" algn="tl">
                    <a:srgbClr val="C0C0C0"/>
                  </a:outerShdw>
                </a:effectLst>
              </a:rPr>
              <a:t>irrigants</a:t>
            </a:r>
            <a:endParaRPr lang="en-US" dirty="0">
              <a:effectLst>
                <a:outerShdw blurRad="38100" dist="38100" dir="2700000" algn="tl">
                  <a:srgbClr val="C0C0C0"/>
                </a:outerShdw>
              </a:effectLst>
            </a:endParaRP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Sodium hypochlorite (</a:t>
            </a:r>
            <a:r>
              <a:rPr lang="en-US" dirty="0" err="1">
                <a:effectLst>
                  <a:outerShdw blurRad="38100" dist="38100" dir="2700000" algn="tl">
                    <a:srgbClr val="C0C0C0"/>
                  </a:outerShdw>
                </a:effectLst>
              </a:rPr>
              <a:t>NaOCl</a:t>
            </a:r>
            <a:r>
              <a:rPr lang="en-US" dirty="0">
                <a:effectLst>
                  <a:outerShdw blurRad="38100" dist="38100" dir="2700000" algn="tl">
                    <a:srgbClr val="C0C0C0"/>
                  </a:outerShdw>
                </a:effectLst>
              </a:rPr>
              <a:t>).</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Oxidizing agents as Hydrogen peroxide (H</a:t>
            </a:r>
            <a:r>
              <a:rPr lang="en-US" baseline="-25000" dirty="0">
                <a:effectLst>
                  <a:outerShdw blurRad="38100" dist="38100" dir="2700000" algn="tl">
                    <a:srgbClr val="C0C0C0"/>
                  </a:outerShdw>
                </a:effectLst>
              </a:rPr>
              <a:t>2</a:t>
            </a:r>
            <a:r>
              <a:rPr lang="en-US" dirty="0">
                <a:effectLst>
                  <a:outerShdw blurRad="38100" dist="38100" dir="2700000" algn="tl">
                    <a:srgbClr val="C0C0C0"/>
                  </a:outerShdw>
                </a:effectLst>
              </a:rPr>
              <a:t>O</a:t>
            </a:r>
            <a:r>
              <a:rPr lang="en-US" baseline="-25000" dirty="0">
                <a:effectLst>
                  <a:outerShdw blurRad="38100" dist="38100" dir="2700000" algn="tl">
                    <a:srgbClr val="C0C0C0"/>
                  </a:outerShdw>
                </a:effectLst>
              </a:rPr>
              <a:t>2</a:t>
            </a:r>
            <a:r>
              <a:rPr lang="en-US" dirty="0">
                <a:effectLst>
                  <a:outerShdw blurRad="38100" dist="38100" dir="2700000" algn="tl">
                    <a:srgbClr val="C0C0C0"/>
                  </a:outerShdw>
                </a:effectLst>
              </a:rPr>
              <a:t>)</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Chelating agents as EDTA.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idx="4294967295"/>
          </p:nvPr>
        </p:nvSpPr>
        <p:spPr>
          <a:xfrm>
            <a:off x="914400" y="9906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Sodium hypochlorite</a:t>
            </a:r>
          </a:p>
        </p:txBody>
      </p:sp>
      <p:sp>
        <p:nvSpPr>
          <p:cNvPr id="6147" name="Rectangle 3"/>
          <p:cNvSpPr>
            <a:spLocks noGrp="1" noChangeArrowheads="1"/>
          </p:cNvSpPr>
          <p:nvPr>
            <p:ph type="body" idx="4294967295"/>
          </p:nvPr>
        </p:nvSpPr>
        <p:spPr>
          <a:xfrm>
            <a:off x="685800" y="2332038"/>
            <a:ext cx="8229600" cy="4525962"/>
          </a:xfrm>
        </p:spPr>
        <p:txBody>
          <a:bodyPr>
            <a:normAutofit/>
          </a:bodyPr>
          <a:lstStyle/>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0.5-5.25 %</a:t>
            </a:r>
          </a:p>
          <a:p>
            <a:pPr marL="274320" indent="-274320" eaLnBrk="1" fontAlgn="auto" hangingPunct="1">
              <a:spcAft>
                <a:spcPts val="0"/>
              </a:spcAft>
              <a:buClr>
                <a:schemeClr val="accent3"/>
              </a:buClr>
              <a:buFont typeface="Wingdings 2"/>
              <a:buChar char=""/>
              <a:defRPr/>
            </a:pPr>
            <a:r>
              <a:rPr lang="en-US" dirty="0" smtClean="0">
                <a:effectLst>
                  <a:outerShdw blurRad="38100" dist="38100" dir="2700000" algn="tl">
                    <a:srgbClr val="C0C0C0"/>
                  </a:outerShdw>
                </a:effectLst>
              </a:rPr>
              <a:t>Antibacterial and antifungal.</a:t>
            </a:r>
            <a:endParaRPr lang="en-US" dirty="0">
              <a:effectLst>
                <a:outerShdw blurRad="38100" dist="38100" dir="2700000" algn="tl">
                  <a:srgbClr val="C0C0C0"/>
                </a:outerShdw>
              </a:effectLst>
            </a:endParaRPr>
          </a:p>
          <a:p>
            <a:pPr marL="274320" indent="-274320" eaLnBrk="1" fontAlgn="auto" hangingPunct="1">
              <a:spcAft>
                <a:spcPts val="0"/>
              </a:spcAft>
              <a:buClr>
                <a:schemeClr val="accent3"/>
              </a:buClr>
              <a:buFont typeface="Wingdings 2"/>
              <a:buChar char=""/>
              <a:defRPr/>
            </a:pPr>
            <a:r>
              <a:rPr lang="en-US" dirty="0" smtClean="0">
                <a:effectLst>
                  <a:outerShdw blurRad="38100" dist="38100" dir="2700000" algn="tl">
                    <a:srgbClr val="C0C0C0"/>
                  </a:outerShdw>
                </a:effectLst>
              </a:rPr>
              <a:t>Excellent tissue dissolving ability.</a:t>
            </a:r>
          </a:p>
          <a:p>
            <a:pPr marL="274320" indent="-274320" eaLnBrk="1" fontAlgn="auto" hangingPunct="1">
              <a:spcAft>
                <a:spcPts val="0"/>
              </a:spcAft>
              <a:buClr>
                <a:schemeClr val="accent3"/>
              </a:buClr>
              <a:buFont typeface="Wingdings 2"/>
              <a:buChar char=""/>
              <a:defRPr/>
            </a:pPr>
            <a:r>
              <a:rPr lang="en-US" dirty="0" smtClean="0">
                <a:effectLst>
                  <a:outerShdw blurRad="38100" dist="38100" dir="2700000" algn="tl">
                    <a:srgbClr val="C0C0C0"/>
                  </a:outerShdw>
                </a:effectLst>
              </a:rPr>
              <a:t>Heat may enhance efficiency.</a:t>
            </a:r>
          </a:p>
          <a:p>
            <a:pPr marL="274320" indent="-274320" eaLnBrk="1" fontAlgn="auto" hangingPunct="1">
              <a:spcAft>
                <a:spcPts val="0"/>
              </a:spcAft>
              <a:buClr>
                <a:schemeClr val="accent3"/>
              </a:buClr>
              <a:buFont typeface="Wingdings 2"/>
              <a:buChar char=""/>
              <a:defRPr/>
            </a:pPr>
            <a:r>
              <a:rPr lang="en-US" dirty="0" smtClean="0">
                <a:effectLst>
                  <a:outerShdw blurRad="38100" dist="38100" dir="2700000" algn="tl">
                    <a:srgbClr val="C0C0C0"/>
                  </a:outerShdw>
                </a:effectLst>
              </a:rPr>
              <a:t>Has deteriorative effects on mechanical properties of dentine. </a:t>
            </a:r>
            <a:endParaRPr lang="en-US" dirty="0">
              <a:effectLst>
                <a:outerShdw blurRad="38100" dist="38100" dir="2700000" algn="tl">
                  <a:srgbClr val="C0C0C0"/>
                </a:outerShdw>
              </a:effectLst>
            </a:endParaRP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Apical reaction</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Rubber dam</a:t>
            </a:r>
          </a:p>
        </p:txBody>
      </p:sp>
      <p:pic>
        <p:nvPicPr>
          <p:cNvPr id="29699" name="Picture 8" descr="See full size image">
            <a:hlinkClick r:id="rId3"/>
          </p:cNvPr>
          <p:cNvPicPr>
            <a:picLocks noChangeAspect="1" noChangeArrowheads="1"/>
          </p:cNvPicPr>
          <p:nvPr/>
        </p:nvPicPr>
        <p:blipFill>
          <a:blip r:embed="rId4"/>
          <a:srcRect/>
          <a:stretch>
            <a:fillRect/>
          </a:stretch>
        </p:blipFill>
        <p:spPr bwMode="auto">
          <a:xfrm>
            <a:off x="6678613" y="1371600"/>
            <a:ext cx="2465387"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066800"/>
            <a:ext cx="2889250" cy="408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2894012" cy="410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33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762000" y="11430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Hydrogen peroxide</a:t>
            </a:r>
          </a:p>
        </p:txBody>
      </p:sp>
      <p:sp>
        <p:nvSpPr>
          <p:cNvPr id="8195" name="Rectangle 3"/>
          <p:cNvSpPr>
            <a:spLocks noGrp="1" noChangeArrowheads="1"/>
          </p:cNvSpPr>
          <p:nvPr>
            <p:ph type="body" idx="4294967295"/>
          </p:nvPr>
        </p:nvSpPr>
        <p:spPr>
          <a:xfrm>
            <a:off x="533400" y="2332038"/>
            <a:ext cx="8229600" cy="4525962"/>
          </a:xfrm>
        </p:spPr>
        <p:txBody>
          <a:bodyPr>
            <a:normAutofit/>
          </a:bodyPr>
          <a:lstStyle/>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3% +/- </a:t>
            </a:r>
            <a:r>
              <a:rPr lang="en-US" dirty="0" err="1">
                <a:effectLst>
                  <a:outerShdw blurRad="38100" dist="38100" dir="2700000" algn="tl">
                    <a:srgbClr val="C0C0C0"/>
                  </a:outerShdw>
                </a:effectLst>
              </a:rPr>
              <a:t>NaOCl</a:t>
            </a:r>
            <a:endParaRPr lang="en-US" dirty="0">
              <a:effectLst>
                <a:outerShdw blurRad="38100" dist="38100" dir="2700000" algn="tl">
                  <a:srgbClr val="C0C0C0"/>
                </a:outerShdw>
              </a:effectLst>
            </a:endParaRP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Production of O2 eliminate anaerobes</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Bubbles may prevent adequate contact of </a:t>
            </a:r>
            <a:r>
              <a:rPr lang="en-US" dirty="0" err="1">
                <a:effectLst>
                  <a:outerShdw blurRad="38100" dist="38100" dir="2700000" algn="tl">
                    <a:srgbClr val="C0C0C0"/>
                  </a:outerShdw>
                </a:effectLst>
              </a:rPr>
              <a:t>irrigant</a:t>
            </a:r>
            <a:r>
              <a:rPr lang="en-US" dirty="0">
                <a:effectLst>
                  <a:outerShdw blurRad="38100" dist="38100" dir="2700000" algn="tl">
                    <a:srgbClr val="C0C0C0"/>
                  </a:outerShdw>
                </a:effectLst>
              </a:rPr>
              <a:t> with debris</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Limited shelf life</a:t>
            </a:r>
          </a:p>
        </p:txBody>
      </p:sp>
      <p:pic>
        <p:nvPicPr>
          <p:cNvPr id="31747" name="Picture 10" descr="http://t2.gstatic.com/images?q=tbn:rnya6Cf3XI5O7M:http://williammolenaar.files.wordpress.com/2009/02/h.jpg">
            <a:hlinkClick r:id="rId3"/>
          </p:cNvPr>
          <p:cNvPicPr>
            <a:picLocks noChangeAspect="1" noChangeArrowheads="1"/>
          </p:cNvPicPr>
          <p:nvPr/>
        </p:nvPicPr>
        <p:blipFill>
          <a:blip r:embed="rId4"/>
          <a:srcRect/>
          <a:stretch>
            <a:fillRect/>
          </a:stretch>
        </p:blipFill>
        <p:spPr bwMode="auto">
          <a:xfrm>
            <a:off x="5724525" y="4437063"/>
            <a:ext cx="20955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838200" y="609600"/>
            <a:ext cx="8229600" cy="1143000"/>
          </a:xfrm>
        </p:spPr>
        <p:txBody>
          <a:bodyPr anchor="ctr">
            <a:normAutofit/>
          </a:bodyPr>
          <a:lstStyle/>
          <a:p>
            <a:pPr eaLnBrk="1" fontAlgn="auto" hangingPunct="1">
              <a:spcAft>
                <a:spcPts val="0"/>
              </a:spcAft>
              <a:defRPr/>
            </a:pPr>
            <a:r>
              <a:rPr lang="en-US" dirty="0" err="1">
                <a:effectLst>
                  <a:outerShdw blurRad="38100" dist="38100" dir="2700000" algn="tl">
                    <a:srgbClr val="C0C0C0"/>
                  </a:outerShdw>
                </a:effectLst>
              </a:rPr>
              <a:t>Chlorhexidine</a:t>
            </a:r>
            <a:endParaRPr lang="en-US" dirty="0">
              <a:effectLst>
                <a:outerShdw blurRad="38100" dist="38100" dir="2700000" algn="tl">
                  <a:srgbClr val="C0C0C0"/>
                </a:outerShdw>
              </a:effectLst>
            </a:endParaRPr>
          </a:p>
        </p:txBody>
      </p:sp>
      <p:sp>
        <p:nvSpPr>
          <p:cNvPr id="10243" name="Rectangle 3"/>
          <p:cNvSpPr>
            <a:spLocks noGrp="1" noChangeArrowheads="1"/>
          </p:cNvSpPr>
          <p:nvPr>
            <p:ph type="body" idx="4294967295"/>
          </p:nvPr>
        </p:nvSpPr>
        <p:spPr>
          <a:xfrm>
            <a:off x="762000" y="1951038"/>
            <a:ext cx="8229600" cy="4525962"/>
          </a:xfrm>
        </p:spPr>
        <p:txBody>
          <a:bodyPr>
            <a:normAutofit/>
          </a:bodyPr>
          <a:lstStyle/>
          <a:p>
            <a:pPr marL="274320" indent="-274320" eaLnBrk="1" fontAlgn="auto" hangingPunct="1">
              <a:spcAft>
                <a:spcPts val="0"/>
              </a:spcAft>
              <a:buClr>
                <a:schemeClr val="accent3"/>
              </a:buClr>
              <a:buFont typeface="Wingdings 2"/>
              <a:buChar char=""/>
              <a:defRPr/>
            </a:pPr>
            <a:r>
              <a:rPr lang="en-US" dirty="0" err="1">
                <a:effectLst>
                  <a:outerShdw blurRad="38100" dist="38100" dir="2700000" algn="tl">
                    <a:srgbClr val="C0C0C0"/>
                  </a:outerShdw>
                </a:effectLst>
              </a:rPr>
              <a:t>Hibisrcub</a:t>
            </a:r>
            <a:endParaRPr lang="en-US" dirty="0">
              <a:effectLst>
                <a:outerShdw blurRad="38100" dist="38100" dir="2700000" algn="tl">
                  <a:srgbClr val="C0C0C0"/>
                </a:outerShdw>
              </a:effectLst>
            </a:endParaRP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Usually </a:t>
            </a:r>
            <a:r>
              <a:rPr lang="en-US" dirty="0" smtClean="0">
                <a:effectLst>
                  <a:outerShdw blurRad="38100" dist="38100" dir="2700000" algn="tl">
                    <a:srgbClr val="C0C0C0"/>
                  </a:outerShdw>
                </a:effectLst>
              </a:rPr>
              <a:t>effective in 2% concentration.</a:t>
            </a:r>
            <a:endParaRPr lang="en-US" dirty="0">
              <a:effectLst>
                <a:outerShdw blurRad="38100" dist="38100" dir="2700000" algn="tl">
                  <a:srgbClr val="C0C0C0"/>
                </a:outerShdw>
              </a:effectLst>
            </a:endParaRPr>
          </a:p>
          <a:p>
            <a:pPr marL="274320" indent="-274320" eaLnBrk="1" fontAlgn="auto" hangingPunct="1">
              <a:spcAft>
                <a:spcPts val="0"/>
              </a:spcAft>
              <a:buClr>
                <a:schemeClr val="accent3"/>
              </a:buClr>
              <a:buFont typeface="Wingdings 2"/>
              <a:buChar char=""/>
              <a:defRPr/>
            </a:pPr>
            <a:r>
              <a:rPr lang="en-US" dirty="0" smtClean="0">
                <a:effectLst>
                  <a:outerShdw blurRad="38100" dist="38100" dir="2700000" algn="tl">
                    <a:srgbClr val="C0C0C0"/>
                  </a:outerShdw>
                </a:effectLst>
              </a:rPr>
              <a:t>Antibacterial and antifungal.</a:t>
            </a:r>
          </a:p>
          <a:p>
            <a:pPr marL="274320" indent="-274320" eaLnBrk="1" fontAlgn="auto" hangingPunct="1">
              <a:spcAft>
                <a:spcPts val="0"/>
              </a:spcAft>
              <a:buClr>
                <a:schemeClr val="accent3"/>
              </a:buClr>
              <a:buFont typeface="Wingdings 2"/>
              <a:buChar char=""/>
              <a:defRPr/>
            </a:pPr>
            <a:r>
              <a:rPr lang="en-US" dirty="0" err="1" smtClean="0">
                <a:effectLst>
                  <a:outerShdw blurRad="38100" dist="38100" dir="2700000" algn="tl">
                    <a:srgbClr val="C0C0C0"/>
                  </a:outerShdw>
                </a:effectLst>
              </a:rPr>
              <a:t>Substantivity</a:t>
            </a:r>
            <a:r>
              <a:rPr lang="en-US" dirty="0" smtClean="0">
                <a:effectLst>
                  <a:outerShdw blurRad="38100" dist="38100" dir="2700000" algn="tl">
                    <a:srgbClr val="C0C0C0"/>
                  </a:outerShdw>
                </a:effectLst>
              </a:rPr>
              <a:t> up to 12 weeks.</a:t>
            </a:r>
            <a:endParaRPr lang="en-US" dirty="0">
              <a:effectLst>
                <a:outerShdw blurRad="38100" dist="38100" dir="2700000" algn="tl">
                  <a:srgbClr val="C0C0C0"/>
                </a:outerShdw>
              </a:effectLst>
            </a:endParaRP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Flushing</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Lubricant</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Does not dissolve organic </a:t>
            </a:r>
            <a:r>
              <a:rPr lang="en-US" dirty="0" smtClean="0">
                <a:effectLst>
                  <a:outerShdw blurRad="38100" dist="38100" dir="2700000" algn="tl">
                    <a:srgbClr val="C0C0C0"/>
                  </a:outerShdw>
                </a:effectLst>
              </a:rPr>
              <a:t>debris.</a:t>
            </a:r>
          </a:p>
          <a:p>
            <a:pPr marL="274320" indent="-274320" eaLnBrk="1" fontAlgn="auto" hangingPunct="1">
              <a:spcAft>
                <a:spcPts val="0"/>
              </a:spcAft>
              <a:buClr>
                <a:schemeClr val="accent3"/>
              </a:buClr>
              <a:buFont typeface="Wingdings 2"/>
              <a:buChar char=""/>
              <a:defRPr/>
            </a:pPr>
            <a:r>
              <a:rPr lang="en-US" dirty="0" smtClean="0">
                <a:effectLst>
                  <a:outerShdw blurRad="38100" dist="38100" dir="2700000" algn="tl">
                    <a:srgbClr val="C0C0C0"/>
                  </a:outerShdw>
                </a:effectLst>
              </a:rPr>
              <a:t>Should be used as a final rinse. </a:t>
            </a:r>
            <a:endParaRPr lang="en-US" dirty="0">
              <a:effectLst>
                <a:outerShdw blurRad="38100" dist="38100" dir="2700000" algn="tl">
                  <a:srgbClr val="C0C0C0"/>
                </a:outerShdw>
              </a:effectLst>
            </a:endParaRPr>
          </a:p>
        </p:txBody>
      </p:sp>
      <p:pic>
        <p:nvPicPr>
          <p:cNvPr id="33795" name="Picture 12" descr="http://t2.gstatic.com/images?q=tbn:uMwiW3-IO2HffM:http://backoffice.p2ulive.co.uk/Uploads/Products/5ac294c3-8dd7-45ff-8aa3-d227ceb87d71/CareChlorhexidineAntisepticMouthwashMint.jpg">
            <a:hlinkClick r:id="rId3"/>
          </p:cNvPr>
          <p:cNvPicPr>
            <a:picLocks noChangeAspect="1" noChangeArrowheads="1"/>
          </p:cNvPicPr>
          <p:nvPr/>
        </p:nvPicPr>
        <p:blipFill>
          <a:blip r:embed="rId4"/>
          <a:srcRect/>
          <a:stretch>
            <a:fillRect/>
          </a:stretch>
        </p:blipFill>
        <p:spPr bwMode="auto">
          <a:xfrm>
            <a:off x="6732588" y="4005263"/>
            <a:ext cx="224790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idx="4294967295"/>
          </p:nvPr>
        </p:nvSpPr>
        <p:spPr>
          <a:xfrm>
            <a:off x="762000" y="12192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Chelating agent</a:t>
            </a:r>
          </a:p>
        </p:txBody>
      </p:sp>
      <p:sp>
        <p:nvSpPr>
          <p:cNvPr id="12291" name="Rectangle 3"/>
          <p:cNvSpPr>
            <a:spLocks noGrp="1" noChangeArrowheads="1"/>
          </p:cNvSpPr>
          <p:nvPr>
            <p:ph type="body" idx="4294967295"/>
          </p:nvPr>
        </p:nvSpPr>
        <p:spPr>
          <a:xfrm>
            <a:off x="685800" y="2484438"/>
            <a:ext cx="8229600" cy="4525962"/>
          </a:xfrm>
        </p:spPr>
        <p:txBody>
          <a:bodyPr>
            <a:normAutofit/>
          </a:bodyPr>
          <a:lstStyle/>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Ethylene </a:t>
            </a:r>
            <a:r>
              <a:rPr lang="en-US" dirty="0" err="1">
                <a:effectLst>
                  <a:outerShdw blurRad="38100" dist="38100" dir="2700000" algn="tl">
                    <a:srgbClr val="C0C0C0"/>
                  </a:outerShdw>
                </a:effectLst>
              </a:rPr>
              <a:t>Diamine</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Tetracetic</a:t>
            </a:r>
            <a:r>
              <a:rPr lang="en-US" dirty="0">
                <a:effectLst>
                  <a:outerShdw blurRad="38100" dist="38100" dir="2700000" algn="tl">
                    <a:srgbClr val="C0C0C0"/>
                  </a:outerShdw>
                </a:effectLst>
              </a:rPr>
              <a:t> Acid “EDTA” (File-</a:t>
            </a:r>
            <a:r>
              <a:rPr lang="en-US" dirty="0" err="1">
                <a:effectLst>
                  <a:outerShdw blurRad="38100" dist="38100" dir="2700000" algn="tl">
                    <a:srgbClr val="C0C0C0"/>
                  </a:outerShdw>
                </a:effectLst>
              </a:rPr>
              <a:t>eze</a:t>
            </a:r>
            <a:r>
              <a:rPr lang="en-US" dirty="0">
                <a:effectLst>
                  <a:outerShdw blurRad="38100" dist="38100" dir="2700000" algn="tl">
                    <a:srgbClr val="C0C0C0"/>
                  </a:outerShdw>
                </a:effectLst>
              </a:rPr>
              <a:t>, RC Prep)</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Remove smear layer allowing </a:t>
            </a:r>
          </a:p>
          <a:p>
            <a:pPr marL="274320" indent="-274320" eaLnBrk="1" fontAlgn="auto" hangingPunct="1">
              <a:spcAft>
                <a:spcPts val="0"/>
              </a:spcAft>
              <a:buClr>
                <a:schemeClr val="accent3"/>
              </a:buClr>
              <a:buFont typeface="Wingdings" pitchFamily="2" charset="2"/>
              <a:buNone/>
              <a:defRPr/>
            </a:pPr>
            <a:r>
              <a:rPr lang="en-US" dirty="0">
                <a:effectLst>
                  <a:outerShdw blurRad="38100" dist="38100" dir="2700000" algn="tl">
                    <a:srgbClr val="C0C0C0"/>
                  </a:outerShdw>
                </a:effectLst>
              </a:rPr>
              <a:t>cleaning of tubules</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Soften dentine</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Not antibacterial</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File-</a:t>
            </a:r>
            <a:r>
              <a:rPr lang="en-US" dirty="0" err="1">
                <a:effectLst>
                  <a:outerShdw blurRad="38100" dist="38100" dir="2700000" algn="tl">
                    <a:srgbClr val="C0C0C0"/>
                  </a:outerShdw>
                </a:effectLst>
              </a:rPr>
              <a:t>eze</a:t>
            </a:r>
            <a:r>
              <a:rPr lang="en-US" dirty="0">
                <a:effectLst>
                  <a:outerShdw blurRad="38100" dist="38100" dir="2700000" algn="tl">
                    <a:srgbClr val="C0C0C0"/>
                  </a:outerShdw>
                </a:effectLst>
              </a:rPr>
              <a:t> is water soluble unlike RC Prep which contains </a:t>
            </a:r>
            <a:r>
              <a:rPr lang="en-US" dirty="0" err="1">
                <a:effectLst>
                  <a:outerShdw blurRad="38100" dist="38100" dir="2700000" algn="tl">
                    <a:srgbClr val="C0C0C0"/>
                  </a:outerShdw>
                </a:effectLst>
              </a:rPr>
              <a:t>carbowax</a:t>
            </a:r>
            <a:r>
              <a:rPr lang="en-US" dirty="0">
                <a:effectLst>
                  <a:outerShdw blurRad="38100" dist="38100" dir="2700000" algn="tl">
                    <a:srgbClr val="C0C0C0"/>
                  </a:outerShdw>
                </a:effectLst>
              </a:rPr>
              <a:t> and is difficult to remove</a:t>
            </a:r>
          </a:p>
        </p:txBody>
      </p:sp>
      <p:pic>
        <p:nvPicPr>
          <p:cNvPr id="35843" name="Picture 14" descr="See full size image">
            <a:hlinkClick r:id="rId3"/>
          </p:cNvPr>
          <p:cNvPicPr>
            <a:picLocks noChangeAspect="1" noChangeArrowheads="1"/>
          </p:cNvPicPr>
          <p:nvPr/>
        </p:nvPicPr>
        <p:blipFill>
          <a:blip r:embed="rId4"/>
          <a:srcRect/>
          <a:stretch>
            <a:fillRect/>
          </a:stretch>
        </p:blipFill>
        <p:spPr bwMode="auto">
          <a:xfrm>
            <a:off x="6880225" y="3222625"/>
            <a:ext cx="1958975" cy="195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219200" y="1219200"/>
            <a:ext cx="7239000" cy="3232150"/>
          </a:xfrm>
          <a:prstGeom prst="rect">
            <a:avLst/>
          </a:prstGeom>
          <a:noFill/>
          <a:ln w="9525">
            <a:noFill/>
            <a:miter lim="800000"/>
            <a:headEnd/>
            <a:tailEnd/>
          </a:ln>
        </p:spPr>
        <p:txBody>
          <a:bodyPr>
            <a:spAutoFit/>
          </a:bodyPr>
          <a:lstStyle/>
          <a:p>
            <a:pPr algn="just"/>
            <a:r>
              <a:rPr lang="en-US" sz="3200">
                <a:latin typeface="Constantia" pitchFamily="18" charset="0"/>
              </a:rPr>
              <a:t> </a:t>
            </a:r>
          </a:p>
          <a:p>
            <a:pPr algn="just">
              <a:buFont typeface="Arial" charset="0"/>
              <a:buChar char="•"/>
            </a:pPr>
            <a:r>
              <a:rPr lang="en-US" sz="3200">
                <a:latin typeface="Constantia" pitchFamily="18" charset="0"/>
              </a:rPr>
              <a:t> </a:t>
            </a:r>
            <a:r>
              <a:rPr lang="en-US" sz="2800">
                <a:latin typeface="Constantia" pitchFamily="18" charset="0"/>
              </a:rPr>
              <a:t>Introduced by Torabinejad </a:t>
            </a:r>
            <a:r>
              <a:rPr lang="en-US" sz="2800" i="1">
                <a:latin typeface="Constantia" pitchFamily="18" charset="0"/>
              </a:rPr>
              <a:t>et al. in </a:t>
            </a:r>
            <a:r>
              <a:rPr lang="en-US" sz="2800">
                <a:latin typeface="Constantia" pitchFamily="18" charset="0"/>
              </a:rPr>
              <a:t>2003 . </a:t>
            </a:r>
          </a:p>
          <a:p>
            <a:pPr algn="just">
              <a:buFont typeface="Arial" charset="0"/>
              <a:buChar char="•"/>
            </a:pPr>
            <a:r>
              <a:rPr lang="en-US" sz="2800">
                <a:latin typeface="Constantia" pitchFamily="18" charset="0"/>
              </a:rPr>
              <a:t> Mixture of 3% doxycycline, 4.25% citric acid and a detergent (0.5% Polysorbate 80). </a:t>
            </a:r>
          </a:p>
          <a:p>
            <a:pPr algn="just">
              <a:buFont typeface="Arial" charset="0"/>
              <a:buChar char="•"/>
            </a:pPr>
            <a:r>
              <a:rPr lang="en-US" sz="2800">
                <a:latin typeface="Constantia" pitchFamily="18" charset="0"/>
              </a:rPr>
              <a:t>MTAD is able to remove the smear layer  and is effective against </a:t>
            </a:r>
            <a:r>
              <a:rPr lang="en-US" sz="2800" i="1">
                <a:latin typeface="Constantia" pitchFamily="18" charset="0"/>
              </a:rPr>
              <a:t>E. faecalis.</a:t>
            </a:r>
          </a:p>
          <a:p>
            <a:pPr algn="just">
              <a:buFont typeface="Arial" charset="0"/>
              <a:buChar char="•"/>
            </a:pPr>
            <a:r>
              <a:rPr lang="en-US" sz="2800">
                <a:latin typeface="Constantia" pitchFamily="18" charset="0"/>
              </a:rPr>
              <a:t>Shows substantivity up to 4 weeks.</a:t>
            </a:r>
          </a:p>
        </p:txBody>
      </p:sp>
      <p:sp>
        <p:nvSpPr>
          <p:cNvPr id="3" name="Rectangle 2"/>
          <p:cNvSpPr txBox="1">
            <a:spLocks noRot="1" noChangeArrowheads="1"/>
          </p:cNvSpPr>
          <p:nvPr/>
        </p:nvSpPr>
        <p:spPr>
          <a:xfrm>
            <a:off x="1371600" y="457200"/>
            <a:ext cx="8229600" cy="1143000"/>
          </a:xfrm>
          <a:prstGeom prst="rect">
            <a:avLst/>
          </a:prstGeom>
        </p:spPr>
        <p:txBody>
          <a:bodyPr lIns="0" rIns="0" bIns="0" anchor="ctr">
            <a:normAutofit/>
          </a:bodyPr>
          <a:lstStyle/>
          <a:p>
            <a:pPr fontAlgn="auto">
              <a:spcAft>
                <a:spcPts val="0"/>
              </a:spcAft>
              <a:defRPr/>
            </a:pPr>
            <a:r>
              <a:rPr lang="en-US" sz="5000" dirty="0" err="1">
                <a:solidFill>
                  <a:schemeClr val="tx2"/>
                </a:solidFill>
                <a:effectLst>
                  <a:outerShdw blurRad="38100" dist="38100" dir="2700000" algn="tl">
                    <a:srgbClr val="C0C0C0"/>
                  </a:outerShdw>
                </a:effectLst>
                <a:latin typeface="+mj-lt"/>
                <a:ea typeface="+mj-ea"/>
                <a:cs typeface="+mj-cs"/>
              </a:rPr>
              <a:t>BioPure</a:t>
            </a:r>
            <a:r>
              <a:rPr lang="en-US" sz="5000" dirty="0">
                <a:solidFill>
                  <a:schemeClr val="tx2"/>
                </a:solidFill>
                <a:effectLst>
                  <a:outerShdw blurRad="38100" dist="38100" dir="2700000" algn="tl">
                    <a:srgbClr val="C0C0C0"/>
                  </a:outerShdw>
                </a:effectLst>
                <a:latin typeface="+mj-lt"/>
                <a:ea typeface="+mj-ea"/>
                <a:cs typeface="+mj-cs"/>
              </a:rPr>
              <a:t> (MTAD)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5334000" cy="388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194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324600" cy="523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566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type="body" idx="4294967295"/>
          </p:nvPr>
        </p:nvSpPr>
        <p:spPr>
          <a:xfrm>
            <a:off x="914400" y="1412875"/>
            <a:ext cx="8229600" cy="4525963"/>
          </a:xfrm>
        </p:spPr>
        <p:txBody>
          <a:bodyPr>
            <a:normAutofit/>
          </a:bodyPr>
          <a:lstStyle/>
          <a:p>
            <a:pPr marL="274320" indent="-274320" eaLnBrk="1" fontAlgn="auto" hangingPunct="1">
              <a:spcAft>
                <a:spcPts val="0"/>
              </a:spcAft>
              <a:buClr>
                <a:schemeClr val="accent3"/>
              </a:buClr>
              <a:buFontTx/>
              <a:buNone/>
              <a:defRPr/>
            </a:pPr>
            <a:r>
              <a:rPr lang="en-GB" sz="2400" dirty="0">
                <a:effectLst>
                  <a:outerShdw blurRad="38100" dist="38100" dir="2700000" algn="tl">
                    <a:srgbClr val="C0C0C0"/>
                  </a:outerShdw>
                </a:effectLst>
              </a:rPr>
              <a:t>The main objectives of root canal therapy are: </a:t>
            </a:r>
          </a:p>
          <a:p>
            <a:pPr marL="274320" indent="-274320" eaLnBrk="1" fontAlgn="auto" hangingPunct="1">
              <a:spcAft>
                <a:spcPts val="0"/>
              </a:spcAft>
              <a:buClr>
                <a:schemeClr val="accent3"/>
              </a:buClr>
              <a:buFontTx/>
              <a:buNone/>
              <a:defRPr/>
            </a:pPr>
            <a:endParaRPr lang="en-GB" sz="2400" dirty="0">
              <a:effectLst>
                <a:outerShdw blurRad="38100" dist="38100" dir="2700000" algn="tl">
                  <a:srgbClr val="C0C0C0"/>
                </a:outerShdw>
              </a:effectLst>
            </a:endParaRPr>
          </a:p>
          <a:p>
            <a:pPr marL="274320" indent="-274320" eaLnBrk="1" fontAlgn="auto" hangingPunct="1">
              <a:spcAft>
                <a:spcPts val="0"/>
              </a:spcAft>
              <a:buClr>
                <a:schemeClr val="accent3"/>
              </a:buClr>
              <a:buFontTx/>
              <a:buChar char="•"/>
              <a:defRPr/>
            </a:pPr>
            <a:r>
              <a:rPr lang="en-GB" sz="2400" dirty="0">
                <a:effectLst>
                  <a:outerShdw blurRad="38100" dist="38100" dir="2700000" algn="tl">
                    <a:srgbClr val="C0C0C0"/>
                  </a:outerShdw>
                </a:effectLst>
              </a:rPr>
              <a:t>Removal of the pathologic pulp. </a:t>
            </a:r>
          </a:p>
          <a:p>
            <a:pPr marL="274320" indent="-274320" eaLnBrk="1" fontAlgn="auto" hangingPunct="1">
              <a:spcAft>
                <a:spcPts val="0"/>
              </a:spcAft>
              <a:buClr>
                <a:schemeClr val="accent3"/>
              </a:buClr>
              <a:buFontTx/>
              <a:buNone/>
              <a:defRPr/>
            </a:pPr>
            <a:endParaRPr lang="en-GB" sz="2400" dirty="0">
              <a:effectLst>
                <a:outerShdw blurRad="38100" dist="38100" dir="2700000" algn="tl">
                  <a:srgbClr val="C0C0C0"/>
                </a:outerShdw>
              </a:effectLst>
            </a:endParaRPr>
          </a:p>
          <a:p>
            <a:pPr marL="274320" indent="-274320" eaLnBrk="1" fontAlgn="auto" hangingPunct="1">
              <a:spcAft>
                <a:spcPts val="0"/>
              </a:spcAft>
              <a:buClr>
                <a:schemeClr val="accent3"/>
              </a:buClr>
              <a:buFontTx/>
              <a:buChar char="•"/>
              <a:defRPr/>
            </a:pPr>
            <a:r>
              <a:rPr lang="en-GB" sz="2400" dirty="0">
                <a:effectLst>
                  <a:outerShdw blurRad="38100" dist="38100" dir="2700000" algn="tl">
                    <a:srgbClr val="C0C0C0"/>
                  </a:outerShdw>
                </a:effectLst>
              </a:rPr>
              <a:t>Cleaning and shaping of the root canal system.</a:t>
            </a:r>
          </a:p>
          <a:p>
            <a:pPr marL="274320" indent="-274320" eaLnBrk="1" fontAlgn="auto" hangingPunct="1">
              <a:spcAft>
                <a:spcPts val="0"/>
              </a:spcAft>
              <a:buClr>
                <a:schemeClr val="accent3"/>
              </a:buClr>
              <a:buFontTx/>
              <a:buNone/>
              <a:defRPr/>
            </a:pPr>
            <a:endParaRPr lang="en-GB" sz="2400" dirty="0">
              <a:effectLst>
                <a:outerShdw blurRad="38100" dist="38100" dir="2700000" algn="tl">
                  <a:srgbClr val="C0C0C0"/>
                </a:outerShdw>
              </a:effectLst>
            </a:endParaRPr>
          </a:p>
          <a:p>
            <a:pPr marL="274320" indent="-274320" eaLnBrk="1" fontAlgn="auto" hangingPunct="1">
              <a:spcAft>
                <a:spcPts val="0"/>
              </a:spcAft>
              <a:buClr>
                <a:schemeClr val="accent3"/>
              </a:buClr>
              <a:buFontTx/>
              <a:buChar char="•"/>
              <a:defRPr/>
            </a:pPr>
            <a:r>
              <a:rPr lang="en-GB" sz="2400" dirty="0">
                <a:effectLst>
                  <a:outerShdw blurRad="38100" dist="38100" dir="2700000" algn="tl">
                    <a:srgbClr val="C0C0C0"/>
                  </a:outerShdw>
                </a:effectLst>
              </a:rPr>
              <a:t>Three dimensional </a:t>
            </a:r>
            <a:r>
              <a:rPr lang="en-GB" sz="2400" dirty="0" err="1">
                <a:effectLst>
                  <a:outerShdw blurRad="38100" dist="38100" dir="2700000" algn="tl">
                    <a:srgbClr val="C0C0C0"/>
                  </a:outerShdw>
                </a:effectLst>
              </a:rPr>
              <a:t>obturation</a:t>
            </a:r>
            <a:r>
              <a:rPr lang="en-GB" sz="2400" dirty="0">
                <a:effectLst>
                  <a:outerShdw blurRad="38100" dist="38100" dir="2700000" algn="tl">
                    <a:srgbClr val="C0C0C0"/>
                  </a:outerShdw>
                </a:effectLst>
              </a:rPr>
              <a:t> to prevent </a:t>
            </a:r>
            <a:r>
              <a:rPr lang="en-GB" sz="2400" dirty="0" err="1">
                <a:effectLst>
                  <a:outerShdw blurRad="38100" dist="38100" dir="2700000" algn="tl">
                    <a:srgbClr val="C0C0C0"/>
                  </a:outerShdw>
                </a:effectLst>
              </a:rPr>
              <a:t>reinfection</a:t>
            </a:r>
            <a:r>
              <a:rPr lang="en-GB" sz="2400" dirty="0">
                <a:effectLst>
                  <a:outerShdw blurRad="38100" dist="38100" dir="2700000" algn="tl">
                    <a:srgbClr val="C0C0C0"/>
                  </a:outerShdw>
                </a:effectLst>
              </a:rPr>
              <a:t>.</a:t>
            </a:r>
          </a:p>
          <a:p>
            <a:pPr marL="274320" indent="-274320" eaLnBrk="1" fontAlgn="auto" hangingPunct="1">
              <a:spcAft>
                <a:spcPts val="0"/>
              </a:spcAft>
              <a:buClr>
                <a:schemeClr val="accent3"/>
              </a:buClr>
              <a:buFontTx/>
              <a:buNone/>
              <a:defRPr/>
            </a:pPr>
            <a:r>
              <a:rPr lang="en-GB" sz="2400" dirty="0">
                <a:effectLst>
                  <a:outerShdw blurRad="38100" dist="38100" dir="2700000" algn="tl">
                    <a:srgbClr val="C0C0C0"/>
                  </a:outerShdw>
                </a:effectLst>
              </a:rPr>
              <a:t> </a:t>
            </a:r>
          </a:p>
          <a:p>
            <a:pPr marL="274320" indent="-274320" eaLnBrk="1" fontAlgn="auto" hangingPunct="1">
              <a:spcAft>
                <a:spcPts val="0"/>
              </a:spcAft>
              <a:buClr>
                <a:schemeClr val="accent3"/>
              </a:buClr>
              <a:buFont typeface="Wingdings 2"/>
              <a:buChar char=""/>
              <a:defRPr/>
            </a:pPr>
            <a:endParaRPr lang="en-US" sz="2400" dirty="0">
              <a:effectLst>
                <a:outerShdw blurRad="38100" dist="38100" dir="2700000" algn="tl">
                  <a:srgbClr val="C0C0C0"/>
                </a:outerShdw>
              </a:effectLst>
            </a:endParaRPr>
          </a:p>
        </p:txBody>
      </p:sp>
      <p:pic>
        <p:nvPicPr>
          <p:cNvPr id="16386" name="Picture 2" descr="See full size image">
            <a:hlinkClick r:id="rId2"/>
          </p:cNvPr>
          <p:cNvPicPr>
            <a:picLocks noChangeAspect="1" noChangeArrowheads="1"/>
          </p:cNvPicPr>
          <p:nvPr/>
        </p:nvPicPr>
        <p:blipFill>
          <a:blip r:embed="rId3"/>
          <a:srcRect/>
          <a:stretch>
            <a:fillRect/>
          </a:stretch>
        </p:blipFill>
        <p:spPr bwMode="auto">
          <a:xfrm>
            <a:off x="5878513" y="4681538"/>
            <a:ext cx="3036887" cy="194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idx="4294967295"/>
          </p:nvPr>
        </p:nvSpPr>
        <p:spPr>
          <a:xfrm>
            <a:off x="1066800" y="6858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Irrigants</a:t>
            </a:r>
          </a:p>
        </p:txBody>
      </p:sp>
      <p:sp>
        <p:nvSpPr>
          <p:cNvPr id="14339" name="Rectangle 3"/>
          <p:cNvSpPr>
            <a:spLocks noGrp="1" noChangeArrowheads="1"/>
          </p:cNvSpPr>
          <p:nvPr>
            <p:ph type="body" idx="4294967295"/>
          </p:nvPr>
        </p:nvSpPr>
        <p:spPr>
          <a:xfrm>
            <a:off x="838200" y="1905000"/>
            <a:ext cx="8229600" cy="4525963"/>
          </a:xfrm>
        </p:spPr>
        <p:txBody>
          <a:bodyPr>
            <a:normAutofit/>
          </a:bodyPr>
          <a:lstStyle/>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Sterile water</a:t>
            </a: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Local </a:t>
            </a:r>
            <a:r>
              <a:rPr lang="en-US" dirty="0" err="1">
                <a:effectLst>
                  <a:outerShdw blurRad="38100" dist="38100" dir="2700000" algn="tl">
                    <a:srgbClr val="C0C0C0"/>
                  </a:outerShdw>
                </a:effectLst>
              </a:rPr>
              <a:t>anaesthetic</a:t>
            </a:r>
            <a:endParaRPr lang="en-US" dirty="0">
              <a:effectLst>
                <a:outerShdw blurRad="38100" dist="38100" dir="2700000" algn="tl">
                  <a:srgbClr val="C0C0C0"/>
                </a:outerShdw>
              </a:effectLst>
            </a:endParaRPr>
          </a:p>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Saline (0.9%)</a:t>
            </a:r>
          </a:p>
          <a:p>
            <a:pPr marL="274320" indent="-274320" eaLnBrk="1" fontAlgn="auto" hangingPunct="1">
              <a:spcAft>
                <a:spcPts val="0"/>
              </a:spcAft>
              <a:buClr>
                <a:schemeClr val="accent3"/>
              </a:buClr>
              <a:buFont typeface="Wingdings 2"/>
              <a:buChar char=""/>
              <a:defRPr/>
            </a:pPr>
            <a:endParaRPr lang="en-US" dirty="0">
              <a:effectLst>
                <a:outerShdw blurRad="38100" dist="38100" dir="2700000" algn="tl">
                  <a:srgbClr val="C0C0C0"/>
                </a:outerShdw>
              </a:effectLst>
            </a:endParaRPr>
          </a:p>
          <a:p>
            <a:pPr marL="274320" indent="-274320" eaLnBrk="1" fontAlgn="auto" hangingPunct="1">
              <a:spcAft>
                <a:spcPts val="0"/>
              </a:spcAft>
              <a:buClr>
                <a:schemeClr val="accent3"/>
              </a:buClr>
              <a:buFont typeface="Wingdings" pitchFamily="2" charset="2"/>
              <a:buNone/>
              <a:defRPr/>
            </a:pPr>
            <a:r>
              <a:rPr lang="en-US" dirty="0">
                <a:effectLst>
                  <a:outerShdw blurRad="38100" dist="38100" dir="2700000" algn="tl">
                    <a:srgbClr val="C0C0C0"/>
                  </a:outerShdw>
                </a:effectLst>
              </a:rPr>
              <a:t>They only provide lubrication and gross debris removal functions.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609600" y="3581400"/>
            <a:ext cx="7391400" cy="1373188"/>
          </a:xfrm>
          <a:prstGeom prst="rect">
            <a:avLst/>
          </a:prstGeom>
          <a:noFill/>
          <a:ln w="9525">
            <a:noFill/>
            <a:miter lim="800000"/>
            <a:headEnd/>
            <a:tailEnd/>
          </a:ln>
        </p:spPr>
        <p:txBody>
          <a:bodyPr>
            <a:spAutoFit/>
          </a:bodyPr>
          <a:lstStyle/>
          <a:p>
            <a:pPr algn="just"/>
            <a:r>
              <a:rPr lang="en-US" sz="2800">
                <a:latin typeface="Constantia" pitchFamily="18" charset="0"/>
              </a:rPr>
              <a:t>Best Irrigation protocol is the alternating use of NaOCl with EDTA or BioPure. CHX can be used as a final rinse.</a:t>
            </a:r>
          </a:p>
        </p:txBody>
      </p:sp>
      <p:sp>
        <p:nvSpPr>
          <p:cNvPr id="40962" name="Rectangle 2"/>
          <p:cNvSpPr>
            <a:spLocks noChangeArrowheads="1"/>
          </p:cNvSpPr>
          <p:nvPr/>
        </p:nvSpPr>
        <p:spPr bwMode="auto">
          <a:xfrm>
            <a:off x="609600" y="1663700"/>
            <a:ext cx="7239000" cy="1384300"/>
          </a:xfrm>
          <a:prstGeom prst="rect">
            <a:avLst/>
          </a:prstGeom>
          <a:noFill/>
          <a:ln w="9525">
            <a:noFill/>
            <a:miter lim="800000"/>
            <a:headEnd/>
            <a:tailEnd/>
          </a:ln>
        </p:spPr>
        <p:txBody>
          <a:bodyPr>
            <a:spAutoFit/>
          </a:bodyPr>
          <a:lstStyle/>
          <a:p>
            <a:pPr algn="just"/>
            <a:r>
              <a:rPr lang="en-US" sz="2800">
                <a:latin typeface="Constantia" pitchFamily="18" charset="0"/>
              </a:rPr>
              <a:t>Irrigants have to be used in large volumes and to be confined to root canal space. Never to be delivered with excessive force.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676400"/>
            <a:ext cx="6934200" cy="3013075"/>
          </a:xfrm>
          <a:prstGeom prst="rect">
            <a:avLst/>
          </a:prstGeom>
        </p:spPr>
        <p:txBody>
          <a:bodyPr>
            <a:spAutoFit/>
          </a:bodyPr>
          <a:lstStyle/>
          <a:p>
            <a:pPr algn="just" fontAlgn="auto">
              <a:spcBef>
                <a:spcPts val="0"/>
              </a:spcBef>
              <a:spcAft>
                <a:spcPts val="0"/>
              </a:spcAft>
              <a:defRPr/>
            </a:pPr>
            <a:r>
              <a:rPr lang="en-US" sz="2400" dirty="0">
                <a:latin typeface="+mn-lt"/>
                <a:cs typeface="+mn-cs"/>
              </a:rPr>
              <a:t>Irrigation Delivery and Agitation techniques:</a:t>
            </a:r>
          </a:p>
          <a:p>
            <a:pPr algn="just" fontAlgn="auto">
              <a:spcBef>
                <a:spcPts val="0"/>
              </a:spcBef>
              <a:spcAft>
                <a:spcPts val="0"/>
              </a:spcAft>
              <a:defRPr/>
            </a:pPr>
            <a:r>
              <a:rPr lang="en-US" sz="2400" dirty="0">
                <a:latin typeface="+mn-lt"/>
                <a:cs typeface="+mn-cs"/>
              </a:rPr>
              <a:t>A-Manual Techniques:</a:t>
            </a:r>
          </a:p>
          <a:p>
            <a:pPr marL="342900" indent="-342900" algn="just" fontAlgn="auto">
              <a:spcBef>
                <a:spcPts val="0"/>
              </a:spcBef>
              <a:spcAft>
                <a:spcPts val="0"/>
              </a:spcAft>
              <a:buFont typeface="+mj-lt"/>
              <a:buAutoNum type="arabicPeriod"/>
              <a:defRPr/>
            </a:pPr>
            <a:r>
              <a:rPr lang="en-US" sz="2400" dirty="0">
                <a:latin typeface="+mn-lt"/>
                <a:cs typeface="+mn-cs"/>
              </a:rPr>
              <a:t>Syringe irrigation with needles: passively or with agitation. </a:t>
            </a:r>
            <a:r>
              <a:rPr lang="en-US" sz="2400" dirty="0" err="1">
                <a:latin typeface="+mn-lt"/>
                <a:cs typeface="+mn-cs"/>
              </a:rPr>
              <a:t>Irrigant</a:t>
            </a:r>
            <a:r>
              <a:rPr lang="en-US" sz="2400" dirty="0">
                <a:latin typeface="+mn-lt"/>
                <a:cs typeface="+mn-cs"/>
              </a:rPr>
              <a:t> delivered distally or laterally. </a:t>
            </a:r>
          </a:p>
          <a:p>
            <a:pPr marL="342900" indent="-342900" algn="just" fontAlgn="auto">
              <a:spcBef>
                <a:spcPts val="0"/>
              </a:spcBef>
              <a:spcAft>
                <a:spcPts val="0"/>
              </a:spcAft>
              <a:buFont typeface="+mj-lt"/>
              <a:buAutoNum type="arabicPeriod"/>
              <a:defRPr/>
            </a:pPr>
            <a:r>
              <a:rPr lang="en-US" sz="2400" dirty="0">
                <a:latin typeface="+mn-lt"/>
                <a:cs typeface="+mn-cs"/>
              </a:rPr>
              <a:t>Brushes: for </a:t>
            </a:r>
            <a:r>
              <a:rPr lang="en-US" sz="2400" dirty="0" err="1">
                <a:latin typeface="+mn-lt"/>
                <a:cs typeface="+mn-cs"/>
              </a:rPr>
              <a:t>irrigant</a:t>
            </a:r>
            <a:r>
              <a:rPr lang="en-US" sz="2400" dirty="0">
                <a:latin typeface="+mn-lt"/>
                <a:cs typeface="+mn-cs"/>
              </a:rPr>
              <a:t> agitation and debridement of root canal wall. </a:t>
            </a:r>
          </a:p>
          <a:p>
            <a:pPr marL="342900" indent="-342900" algn="just" fontAlgn="auto">
              <a:spcBef>
                <a:spcPts val="0"/>
              </a:spcBef>
              <a:spcAft>
                <a:spcPts val="0"/>
              </a:spcAft>
              <a:buFont typeface="+mj-lt"/>
              <a:buAutoNum type="arabicPeriod"/>
              <a:defRPr/>
            </a:pPr>
            <a:r>
              <a:rPr lang="en-US" sz="2400" dirty="0">
                <a:latin typeface="+mn-lt"/>
                <a:cs typeface="+mn-cs"/>
              </a:rPr>
              <a:t>Manual-dynamic irrigation: well-fitted </a:t>
            </a:r>
            <a:r>
              <a:rPr lang="en-US" sz="2400" dirty="0" err="1">
                <a:latin typeface="+mn-lt"/>
                <a:cs typeface="+mn-cs"/>
              </a:rPr>
              <a:t>gutta</a:t>
            </a:r>
            <a:r>
              <a:rPr lang="en-US" sz="2400" dirty="0">
                <a:latin typeface="+mn-lt"/>
                <a:cs typeface="+mn-cs"/>
              </a:rPr>
              <a:t> </a:t>
            </a:r>
            <a:r>
              <a:rPr lang="en-US" sz="2400" dirty="0" err="1">
                <a:latin typeface="+mn-lt"/>
                <a:cs typeface="+mn-cs"/>
              </a:rPr>
              <a:t>percha</a:t>
            </a:r>
            <a:r>
              <a:rPr lang="en-US" sz="2400" dirty="0">
                <a:latin typeface="+mn-lt"/>
                <a:cs typeface="+mn-cs"/>
              </a:rPr>
              <a:t> cone.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838200" y="1997075"/>
            <a:ext cx="7696200" cy="1917700"/>
          </a:xfrm>
          <a:prstGeom prst="rect">
            <a:avLst/>
          </a:prstGeom>
          <a:noFill/>
          <a:ln w="9525">
            <a:noFill/>
            <a:miter lim="800000"/>
            <a:headEnd/>
            <a:tailEnd/>
          </a:ln>
        </p:spPr>
        <p:txBody>
          <a:bodyPr>
            <a:spAutoFit/>
          </a:bodyPr>
          <a:lstStyle/>
          <a:p>
            <a:pPr algn="just"/>
            <a:r>
              <a:rPr lang="en-US" sz="2400">
                <a:latin typeface="Constantia" pitchFamily="18" charset="0"/>
              </a:rPr>
              <a:t>B-Machine-assisted Techniques:</a:t>
            </a:r>
          </a:p>
          <a:p>
            <a:pPr algn="just">
              <a:buFont typeface="Calibri" pitchFamily="34" charset="0"/>
              <a:buAutoNum type="arabicPeriod"/>
            </a:pPr>
            <a:r>
              <a:rPr lang="en-US" sz="2400">
                <a:latin typeface="Constantia" pitchFamily="18" charset="0"/>
              </a:rPr>
              <a:t>Rotary brushes. </a:t>
            </a:r>
          </a:p>
          <a:p>
            <a:pPr algn="just">
              <a:buFont typeface="Calibri" pitchFamily="34" charset="0"/>
              <a:buAutoNum type="arabicPeriod"/>
            </a:pPr>
            <a:r>
              <a:rPr lang="en-US" sz="2400">
                <a:latin typeface="Constantia" pitchFamily="18" charset="0"/>
              </a:rPr>
              <a:t>Continuous irrigation during rotary instrumentation. </a:t>
            </a:r>
          </a:p>
          <a:p>
            <a:pPr algn="just">
              <a:buFont typeface="Calibri" pitchFamily="34" charset="0"/>
              <a:buAutoNum type="arabicPeriod"/>
            </a:pPr>
            <a:r>
              <a:rPr lang="en-US" sz="2400">
                <a:latin typeface="Constantia" pitchFamily="18" charset="0"/>
              </a:rPr>
              <a:t>Sonic irrigation. </a:t>
            </a:r>
          </a:p>
          <a:p>
            <a:pPr algn="just">
              <a:buFont typeface="Calibri" pitchFamily="34" charset="0"/>
              <a:buAutoNum type="arabicPeriod"/>
            </a:pPr>
            <a:r>
              <a:rPr lang="en-US" sz="2400">
                <a:latin typeface="Constantia" pitchFamily="18" charset="0"/>
              </a:rPr>
              <a:t>Ultrasonic irrigation.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idx="4294967295"/>
          </p:nvPr>
        </p:nvSpPr>
        <p:spPr>
          <a:xfrm>
            <a:off x="1219200" y="620713"/>
            <a:ext cx="7924800" cy="1143000"/>
          </a:xfrm>
        </p:spPr>
        <p:txBody>
          <a:bodyPr anchor="ctr">
            <a:normAutofit/>
          </a:bodyPr>
          <a:lstStyle/>
          <a:p>
            <a:pPr eaLnBrk="1" fontAlgn="auto" hangingPunct="1">
              <a:spcAft>
                <a:spcPts val="0"/>
              </a:spcAft>
              <a:defRPr/>
            </a:pPr>
            <a:r>
              <a:rPr lang="en-US">
                <a:effectLst>
                  <a:outerShdw blurRad="38100" dist="38100" dir="2700000" algn="tl">
                    <a:srgbClr val="C0C0C0"/>
                  </a:outerShdw>
                </a:effectLst>
              </a:rPr>
              <a:t>Intracanal medicaments</a:t>
            </a:r>
          </a:p>
        </p:txBody>
      </p:sp>
      <p:sp>
        <p:nvSpPr>
          <p:cNvPr id="74755" name="Rectangle 3"/>
          <p:cNvSpPr>
            <a:spLocks noGrp="1" noChangeArrowheads="1"/>
          </p:cNvSpPr>
          <p:nvPr>
            <p:ph type="body" idx="4294967295"/>
          </p:nvPr>
        </p:nvSpPr>
        <p:spPr>
          <a:xfrm>
            <a:off x="609600" y="1874838"/>
            <a:ext cx="8229600" cy="3916362"/>
          </a:xfrm>
        </p:spPr>
        <p:txBody>
          <a:bodyPr>
            <a:normAutofit/>
          </a:bodyPr>
          <a:lstStyle/>
          <a:p>
            <a:pPr eaLnBrk="1" hangingPunct="1">
              <a:defRPr/>
            </a:pPr>
            <a:r>
              <a:rPr lang="en-US" sz="2400" smtClean="0">
                <a:effectLst>
                  <a:outerShdw blurRad="38100" dist="38100" dir="2700000" algn="tl">
                    <a:srgbClr val="C0C0C0"/>
                  </a:outerShdw>
                </a:effectLst>
              </a:rPr>
              <a:t>If root canal treatment can’t be finished in a single visit, root canals are dressed with medicaments.</a:t>
            </a:r>
          </a:p>
          <a:p>
            <a:pPr eaLnBrk="1" hangingPunct="1">
              <a:defRPr/>
            </a:pPr>
            <a:endParaRPr lang="en-US" sz="2400" smtClean="0">
              <a:effectLst>
                <a:outerShdw blurRad="38100" dist="38100" dir="2700000" algn="tl">
                  <a:srgbClr val="C0C0C0"/>
                </a:outerShdw>
              </a:effectLst>
            </a:endParaRPr>
          </a:p>
          <a:p>
            <a:pPr eaLnBrk="1" hangingPunct="1">
              <a:buFont typeface="Wingdings 2" pitchFamily="18" charset="2"/>
              <a:buNone/>
              <a:defRPr/>
            </a:pPr>
            <a:endParaRPr lang="en-US" sz="2400" smtClean="0">
              <a:effectLst>
                <a:outerShdw blurRad="38100" dist="38100" dir="2700000" algn="tl">
                  <a:srgbClr val="C0C0C0"/>
                </a:outerShdw>
              </a:effectLst>
            </a:endParaRPr>
          </a:p>
          <a:p>
            <a:pPr eaLnBrk="1" hangingPunct="1">
              <a:defRPr/>
            </a:pPr>
            <a:r>
              <a:rPr lang="en-US" sz="2400" smtClean="0">
                <a:effectLst>
                  <a:outerShdw blurRad="38100" dist="38100" dir="2700000" algn="tl">
                    <a:srgbClr val="C0C0C0"/>
                  </a:outerShdw>
                </a:effectLst>
              </a:rPr>
              <a:t>A medicament is an antimicrobial agent that is placed inside the root canal between treatment appointments in an attempt to destroy remaining microorganisms and prevent reinfection.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p:cNvSpPr>
          <p:nvPr>
            <p:ph type="body" idx="1"/>
          </p:nvPr>
        </p:nvSpPr>
        <p:spPr>
          <a:xfrm>
            <a:off x="457200" y="1066800"/>
            <a:ext cx="8229600" cy="4389438"/>
          </a:xfrm>
        </p:spPr>
        <p:txBody>
          <a:bodyPr/>
          <a:lstStyle/>
          <a:p>
            <a:pPr algn="just">
              <a:buFont typeface="Wingdings 2" pitchFamily="18" charset="2"/>
              <a:buNone/>
              <a:defRPr/>
            </a:pPr>
            <a:endParaRPr lang="en-US" smtClean="0"/>
          </a:p>
          <a:p>
            <a:pPr eaLnBrk="1" hangingPunct="1">
              <a:defRPr/>
            </a:pPr>
            <a:r>
              <a:rPr lang="en-US" sz="2800" smtClean="0">
                <a:effectLst>
                  <a:outerShdw blurRad="38100" dist="38100" dir="2700000" algn="tl">
                    <a:srgbClr val="C0C0C0"/>
                  </a:outerShdw>
                </a:effectLst>
              </a:rPr>
              <a:t>Functions of intracanal medicaments:</a:t>
            </a:r>
          </a:p>
          <a:p>
            <a:pPr lvl="1" eaLnBrk="1" hangingPunct="1">
              <a:defRPr/>
            </a:pPr>
            <a:r>
              <a:rPr lang="en-US" smtClean="0">
                <a:effectLst>
                  <a:outerShdw blurRad="38100" dist="38100" dir="2700000" algn="tl">
                    <a:srgbClr val="C0C0C0"/>
                  </a:outerShdw>
                </a:effectLst>
              </a:rPr>
              <a:t>Primary function: antimicrobial activity</a:t>
            </a:r>
          </a:p>
          <a:p>
            <a:pPr lvl="2" eaLnBrk="1" hangingPunct="1">
              <a:defRPr/>
            </a:pPr>
            <a:r>
              <a:rPr lang="en-US" sz="2000" smtClean="0">
                <a:effectLst>
                  <a:outerShdw blurRad="38100" dist="38100" dir="2700000" algn="tl">
                    <a:srgbClr val="C0C0C0"/>
                  </a:outerShdw>
                </a:effectLst>
              </a:rPr>
              <a:t>Antisepsis</a:t>
            </a:r>
          </a:p>
          <a:p>
            <a:pPr lvl="2" eaLnBrk="1" hangingPunct="1">
              <a:defRPr/>
            </a:pPr>
            <a:r>
              <a:rPr lang="en-US" sz="2000" smtClean="0">
                <a:effectLst>
                  <a:outerShdw blurRad="38100" dist="38100" dir="2700000" algn="tl">
                    <a:srgbClr val="C0C0C0"/>
                  </a:outerShdw>
                </a:effectLst>
              </a:rPr>
              <a:t>Disinfection</a:t>
            </a:r>
          </a:p>
          <a:p>
            <a:pPr lvl="1" eaLnBrk="1" hangingPunct="1">
              <a:defRPr/>
            </a:pPr>
            <a:r>
              <a:rPr lang="en-US" smtClean="0">
                <a:effectLst>
                  <a:outerShdw blurRad="38100" dist="38100" dir="2700000" algn="tl">
                    <a:srgbClr val="C0C0C0"/>
                  </a:outerShdw>
                </a:effectLst>
              </a:rPr>
              <a:t>Secondary functions</a:t>
            </a:r>
          </a:p>
          <a:p>
            <a:pPr lvl="2" eaLnBrk="1" hangingPunct="1">
              <a:defRPr/>
            </a:pPr>
            <a:r>
              <a:rPr lang="en-US" sz="2000" smtClean="0">
                <a:effectLst>
                  <a:outerShdw blurRad="38100" dist="38100" dir="2700000" algn="tl">
                    <a:srgbClr val="C0C0C0"/>
                  </a:outerShdw>
                </a:effectLst>
              </a:rPr>
              <a:t>Hard-tissue formation</a:t>
            </a:r>
          </a:p>
          <a:p>
            <a:pPr lvl="2" eaLnBrk="1" hangingPunct="1">
              <a:defRPr/>
            </a:pPr>
            <a:r>
              <a:rPr lang="en-US" sz="2000" smtClean="0">
                <a:effectLst>
                  <a:outerShdw blurRad="38100" dist="38100" dir="2700000" algn="tl">
                    <a:srgbClr val="C0C0C0"/>
                  </a:outerShdw>
                </a:effectLst>
              </a:rPr>
              <a:t>Pain control</a:t>
            </a:r>
          </a:p>
          <a:p>
            <a:pPr lvl="2" eaLnBrk="1" hangingPunct="1">
              <a:defRPr/>
            </a:pPr>
            <a:r>
              <a:rPr lang="en-US" sz="2000" smtClean="0">
                <a:effectLst>
                  <a:outerShdw blurRad="38100" dist="38100" dir="2700000" algn="tl">
                    <a:srgbClr val="C0C0C0"/>
                  </a:outerShdw>
                </a:effectLst>
              </a:rPr>
              <a:t>Exudation control</a:t>
            </a:r>
          </a:p>
          <a:p>
            <a:pPr lvl="2" eaLnBrk="1" hangingPunct="1">
              <a:defRPr/>
            </a:pPr>
            <a:r>
              <a:rPr lang="en-US" sz="2000" smtClean="0">
                <a:effectLst>
                  <a:outerShdw blurRad="38100" dist="38100" dir="2700000" algn="tl">
                    <a:srgbClr val="C0C0C0"/>
                  </a:outerShdw>
                </a:effectLst>
              </a:rPr>
              <a:t>Resorption control</a:t>
            </a:r>
          </a:p>
          <a:p>
            <a:pPr>
              <a:buFont typeface="Wingdings 2" pitchFamily="18" charset="2"/>
              <a:buNone/>
              <a:defRPr/>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idx="4294967295"/>
          </p:nvPr>
        </p:nvSpPr>
        <p:spPr>
          <a:xfrm>
            <a:off x="762000" y="762000"/>
            <a:ext cx="8229600" cy="1143000"/>
          </a:xfrm>
        </p:spPr>
        <p:txBody>
          <a:bodyPr anchor="ctr">
            <a:normAutofit/>
          </a:bodyPr>
          <a:lstStyle/>
          <a:p>
            <a:pPr eaLnBrk="1" fontAlgn="auto" hangingPunct="1">
              <a:spcAft>
                <a:spcPts val="0"/>
              </a:spcAft>
              <a:defRPr/>
            </a:pPr>
            <a:r>
              <a:rPr lang="en-US" dirty="0" err="1">
                <a:effectLst>
                  <a:outerShdw blurRad="38100" dist="38100" dir="2700000" algn="tl">
                    <a:srgbClr val="C0C0C0"/>
                  </a:outerShdw>
                </a:effectLst>
              </a:rPr>
              <a:t>Intracanal</a:t>
            </a:r>
            <a:r>
              <a:rPr lang="en-US" dirty="0">
                <a:effectLst>
                  <a:outerShdw blurRad="38100" dist="38100" dir="2700000" algn="tl">
                    <a:srgbClr val="C0C0C0"/>
                  </a:outerShdw>
                </a:effectLst>
              </a:rPr>
              <a:t> medicament</a:t>
            </a:r>
          </a:p>
        </p:txBody>
      </p:sp>
      <p:sp>
        <p:nvSpPr>
          <p:cNvPr id="16387" name="Rectangle 3"/>
          <p:cNvSpPr>
            <a:spLocks noGrp="1" noChangeArrowheads="1"/>
          </p:cNvSpPr>
          <p:nvPr>
            <p:ph type="body" idx="4294967295"/>
          </p:nvPr>
        </p:nvSpPr>
        <p:spPr>
          <a:xfrm>
            <a:off x="685800" y="1981200"/>
            <a:ext cx="8229600" cy="4525963"/>
          </a:xfrm>
        </p:spPr>
        <p:txBody>
          <a:bodyPr>
            <a:normAutofit/>
          </a:bodyPr>
          <a:lstStyle/>
          <a:p>
            <a:pPr marL="274320" indent="-274320" eaLnBrk="1" fontAlgn="auto" hangingPunct="1">
              <a:spcAft>
                <a:spcPts val="0"/>
              </a:spcAft>
              <a:buClr>
                <a:schemeClr val="accent3"/>
              </a:buClr>
              <a:buFont typeface="Wingdings 2"/>
              <a:buChar char=""/>
              <a:defRPr/>
            </a:pPr>
            <a:r>
              <a:rPr lang="en-US" sz="2400" dirty="0">
                <a:effectLst>
                  <a:outerShdw blurRad="38100" dist="38100" dir="2700000" algn="tl">
                    <a:srgbClr val="C0C0C0"/>
                  </a:outerShdw>
                </a:effectLst>
              </a:rPr>
              <a:t>Ideal properties</a:t>
            </a:r>
          </a:p>
          <a:p>
            <a:pPr marL="640080" lvl="1" indent="-246888" eaLnBrk="1" fontAlgn="auto" hangingPunct="1">
              <a:spcAft>
                <a:spcPts val="0"/>
              </a:spcAft>
              <a:buFont typeface="Wingdings 2"/>
              <a:buChar char=""/>
              <a:defRPr/>
            </a:pPr>
            <a:r>
              <a:rPr lang="en-US" sz="2000" dirty="0">
                <a:effectLst>
                  <a:outerShdw blurRad="38100" dist="38100" dir="2700000" algn="tl">
                    <a:srgbClr val="C0C0C0"/>
                  </a:outerShdw>
                </a:effectLst>
              </a:rPr>
              <a:t>Antibacterial</a:t>
            </a:r>
          </a:p>
          <a:p>
            <a:pPr marL="640080" lvl="1" indent="-246888" eaLnBrk="1" fontAlgn="auto" hangingPunct="1">
              <a:spcAft>
                <a:spcPts val="0"/>
              </a:spcAft>
              <a:buFont typeface="Wingdings 2"/>
              <a:buChar char=""/>
              <a:defRPr/>
            </a:pPr>
            <a:r>
              <a:rPr lang="en-US" sz="2000" dirty="0">
                <a:effectLst>
                  <a:outerShdw blurRad="38100" dist="38100" dir="2700000" algn="tl">
                    <a:srgbClr val="C0C0C0"/>
                  </a:outerShdw>
                </a:effectLst>
              </a:rPr>
              <a:t>Penetrates dentinal tubules</a:t>
            </a:r>
          </a:p>
          <a:p>
            <a:pPr marL="640080" lvl="1" indent="-246888" eaLnBrk="1" fontAlgn="auto" hangingPunct="1">
              <a:spcAft>
                <a:spcPts val="0"/>
              </a:spcAft>
              <a:buFont typeface="Wingdings 2"/>
              <a:buChar char=""/>
              <a:defRPr/>
            </a:pPr>
            <a:r>
              <a:rPr lang="en-US" sz="2000" dirty="0">
                <a:effectLst>
                  <a:outerShdw blurRad="38100" dist="38100" dir="2700000" algn="tl">
                    <a:srgbClr val="C0C0C0"/>
                  </a:outerShdw>
                </a:effectLst>
              </a:rPr>
              <a:t>Control exudation or bleeding</a:t>
            </a:r>
          </a:p>
          <a:p>
            <a:pPr marL="640080" lvl="1" indent="-246888" eaLnBrk="1" fontAlgn="auto" hangingPunct="1">
              <a:spcAft>
                <a:spcPts val="0"/>
              </a:spcAft>
              <a:buFont typeface="Wingdings 2"/>
              <a:buChar char=""/>
              <a:defRPr/>
            </a:pPr>
            <a:r>
              <a:rPr lang="en-US" sz="2000" dirty="0" err="1">
                <a:effectLst>
                  <a:outerShdw blurRad="38100" dist="38100" dir="2700000" algn="tl">
                    <a:srgbClr val="C0C0C0"/>
                  </a:outerShdw>
                </a:effectLst>
              </a:rPr>
              <a:t>Biocompatibile</a:t>
            </a:r>
            <a:r>
              <a:rPr lang="en-US" sz="2000" dirty="0">
                <a:effectLst>
                  <a:outerShdw blurRad="38100" dist="38100" dir="2700000" algn="tl">
                    <a:srgbClr val="C0C0C0"/>
                  </a:outerShdw>
                </a:effectLst>
              </a:rPr>
              <a:t>.</a:t>
            </a:r>
          </a:p>
          <a:p>
            <a:pPr marL="640080" lvl="1" indent="-246888" eaLnBrk="1" fontAlgn="auto" hangingPunct="1">
              <a:spcAft>
                <a:spcPts val="0"/>
              </a:spcAft>
              <a:buFont typeface="Wingdings 2"/>
              <a:buChar char=""/>
              <a:defRPr/>
            </a:pPr>
            <a:r>
              <a:rPr lang="en-US" sz="2000" dirty="0">
                <a:effectLst>
                  <a:outerShdw blurRad="38100" dist="38100" dir="2700000" algn="tl">
                    <a:srgbClr val="C0C0C0"/>
                  </a:outerShdw>
                </a:effectLst>
              </a:rPr>
              <a:t>Eliminates pain</a:t>
            </a:r>
          </a:p>
          <a:p>
            <a:pPr marL="640080" lvl="1" indent="-246888" eaLnBrk="1" fontAlgn="auto" hangingPunct="1">
              <a:spcAft>
                <a:spcPts val="0"/>
              </a:spcAft>
              <a:buFont typeface="Wingdings 2"/>
              <a:buChar char=""/>
              <a:defRPr/>
            </a:pPr>
            <a:r>
              <a:rPr lang="en-US" sz="2000" dirty="0">
                <a:effectLst>
                  <a:outerShdw blurRad="38100" dist="38100" dir="2700000" algn="tl">
                    <a:srgbClr val="C0C0C0"/>
                  </a:outerShdw>
                </a:effectLst>
              </a:rPr>
              <a:t>Induce </a:t>
            </a:r>
            <a:r>
              <a:rPr lang="en-US" sz="2000" dirty="0" err="1">
                <a:effectLst>
                  <a:outerShdw blurRad="38100" dist="38100" dir="2700000" algn="tl">
                    <a:srgbClr val="C0C0C0"/>
                  </a:outerShdw>
                </a:effectLst>
              </a:rPr>
              <a:t>calcific</a:t>
            </a:r>
            <a:r>
              <a:rPr lang="en-US" sz="2000" dirty="0">
                <a:effectLst>
                  <a:outerShdw blurRad="38100" dist="38100" dir="2700000" algn="tl">
                    <a:srgbClr val="C0C0C0"/>
                  </a:outerShdw>
                </a:effectLst>
              </a:rPr>
              <a:t> barrier</a:t>
            </a:r>
          </a:p>
          <a:p>
            <a:pPr marL="640080" lvl="1" indent="-246888" eaLnBrk="1" fontAlgn="auto" hangingPunct="1">
              <a:spcAft>
                <a:spcPts val="0"/>
              </a:spcAft>
              <a:buFont typeface="Wingdings 2"/>
              <a:buChar char=""/>
              <a:defRPr/>
            </a:pPr>
            <a:r>
              <a:rPr lang="en-US" sz="2000" dirty="0">
                <a:effectLst>
                  <a:outerShdw blurRad="38100" dist="38100" dir="2700000" algn="tl">
                    <a:srgbClr val="C0C0C0"/>
                  </a:outerShdw>
                </a:effectLst>
              </a:rPr>
              <a:t>No effect on temporary</a:t>
            </a:r>
          </a:p>
          <a:p>
            <a:pPr marL="640080" lvl="1" indent="-246888" eaLnBrk="1" fontAlgn="auto" hangingPunct="1">
              <a:spcAft>
                <a:spcPts val="0"/>
              </a:spcAft>
              <a:buFont typeface="Wingdings 2"/>
              <a:buChar char=""/>
              <a:defRPr/>
            </a:pPr>
            <a:r>
              <a:rPr lang="en-US" sz="2000" dirty="0">
                <a:effectLst>
                  <a:outerShdw blurRad="38100" dist="38100" dir="2700000" algn="tl">
                    <a:srgbClr val="C0C0C0"/>
                  </a:outerShdw>
                </a:effectLst>
              </a:rPr>
              <a:t>Radio-opaque</a:t>
            </a:r>
          </a:p>
          <a:p>
            <a:pPr marL="640080" lvl="1" indent="-246888" eaLnBrk="1" fontAlgn="auto" hangingPunct="1">
              <a:spcAft>
                <a:spcPts val="0"/>
              </a:spcAft>
              <a:buFont typeface="Wingdings 2"/>
              <a:buChar char=""/>
              <a:defRPr/>
            </a:pPr>
            <a:r>
              <a:rPr lang="en-US" sz="2000" dirty="0">
                <a:effectLst>
                  <a:outerShdw blurRad="38100" dist="38100" dir="2700000" algn="tl">
                    <a:srgbClr val="C0C0C0"/>
                  </a:outerShdw>
                </a:effectLst>
              </a:rPr>
              <a:t>Does not stain tooth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914400" y="3733800"/>
            <a:ext cx="7543800" cy="2528888"/>
          </a:xfrm>
          <a:prstGeom prst="rect">
            <a:avLst/>
          </a:prstGeom>
          <a:noFill/>
          <a:ln w="9525">
            <a:noFill/>
            <a:miter lim="800000"/>
            <a:headEnd/>
            <a:tailEnd/>
          </a:ln>
        </p:spPr>
        <p:txBody>
          <a:bodyPr>
            <a:spAutoFit/>
          </a:bodyPr>
          <a:lstStyle/>
          <a:p>
            <a:pPr algn="just"/>
            <a:r>
              <a:rPr lang="en-US" sz="3200">
                <a:latin typeface="Constantia" pitchFamily="18" charset="0"/>
              </a:rPr>
              <a:t>The clinical effectiveness of these agents must be evaluated in the light of the complexity of root canal anatomy and polymicrobial nature of root canal infections.</a:t>
            </a:r>
          </a:p>
        </p:txBody>
      </p:sp>
      <p:pic>
        <p:nvPicPr>
          <p:cNvPr id="49154" name="Picture 2"/>
          <p:cNvPicPr>
            <a:picLocks noChangeAspect="1" noChangeArrowheads="1"/>
          </p:cNvPicPr>
          <p:nvPr/>
        </p:nvPicPr>
        <p:blipFill>
          <a:blip r:embed="rId2"/>
          <a:srcRect/>
          <a:stretch>
            <a:fillRect/>
          </a:stretch>
        </p:blipFill>
        <p:spPr bwMode="auto">
          <a:xfrm>
            <a:off x="533400" y="762000"/>
            <a:ext cx="7953375" cy="27844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57200" y="4406900"/>
            <a:ext cx="8153400" cy="1373188"/>
          </a:xfrm>
          <a:prstGeom prst="rect">
            <a:avLst/>
          </a:prstGeom>
          <a:noFill/>
          <a:ln w="9525">
            <a:noFill/>
            <a:miter lim="800000"/>
            <a:headEnd/>
            <a:tailEnd/>
          </a:ln>
        </p:spPr>
        <p:txBody>
          <a:bodyPr>
            <a:spAutoFit/>
          </a:bodyPr>
          <a:lstStyle/>
          <a:p>
            <a:pPr algn="just"/>
            <a:r>
              <a:rPr lang="en-US" sz="2800">
                <a:latin typeface="Constantia" pitchFamily="18" charset="0"/>
              </a:rPr>
              <a:t>The antimicrobial efficacy of intracanal medicaments on bacterial biofilms still need to be confirmed.</a:t>
            </a:r>
          </a:p>
        </p:txBody>
      </p:sp>
      <p:sp>
        <p:nvSpPr>
          <p:cNvPr id="50178" name="Rectangle 3"/>
          <p:cNvSpPr>
            <a:spLocks noChangeArrowheads="1"/>
          </p:cNvSpPr>
          <p:nvPr/>
        </p:nvSpPr>
        <p:spPr bwMode="auto">
          <a:xfrm>
            <a:off x="381000" y="1131888"/>
            <a:ext cx="8305800" cy="2678112"/>
          </a:xfrm>
          <a:prstGeom prst="rect">
            <a:avLst/>
          </a:prstGeom>
          <a:noFill/>
          <a:ln w="9525">
            <a:noFill/>
            <a:miter lim="800000"/>
            <a:headEnd/>
            <a:tailEnd/>
          </a:ln>
        </p:spPr>
        <p:txBody>
          <a:bodyPr>
            <a:spAutoFit/>
          </a:bodyPr>
          <a:lstStyle/>
          <a:p>
            <a:pPr algn="just"/>
            <a:r>
              <a:rPr lang="en-US" sz="2800">
                <a:latin typeface="Constantia" pitchFamily="18" charset="0"/>
              </a:rPr>
              <a:t>Root canal preparation, with careful disinfection and use of intracanal substances that provide good antimicrobial efficacy, tissue dissolution capacity, and acceptable biocompatibility, will definitely improve the prognosis of the treatment of apical periodontitis.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idx="4294967295"/>
          </p:nvPr>
        </p:nvSpPr>
        <p:spPr>
          <a:xfrm>
            <a:off x="533400" y="7620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Calcium hydroxide</a:t>
            </a:r>
          </a:p>
        </p:txBody>
      </p:sp>
      <p:sp>
        <p:nvSpPr>
          <p:cNvPr id="18435" name="Rectangle 3"/>
          <p:cNvSpPr>
            <a:spLocks noGrp="1" noChangeArrowheads="1"/>
          </p:cNvSpPr>
          <p:nvPr>
            <p:ph type="body" sz="half" idx="4294967295"/>
          </p:nvPr>
        </p:nvSpPr>
        <p:spPr>
          <a:xfrm>
            <a:off x="568325" y="2362200"/>
            <a:ext cx="3775075" cy="3724275"/>
          </a:xfrm>
        </p:spPr>
        <p:txBody>
          <a:bodyPr>
            <a:normAutofit/>
          </a:bodyPr>
          <a:lstStyle/>
          <a:p>
            <a:pPr eaLnBrk="1" hangingPunct="1">
              <a:lnSpc>
                <a:spcPct val="90000"/>
              </a:lnSpc>
              <a:defRPr/>
            </a:pPr>
            <a:r>
              <a:rPr lang="en-US" sz="2000" smtClean="0">
                <a:effectLst>
                  <a:outerShdw blurRad="38100" dist="38100" dir="2700000" algn="tl">
                    <a:srgbClr val="C0C0C0"/>
                  </a:outerShdw>
                </a:effectLst>
              </a:rPr>
              <a:t>Hypocal</a:t>
            </a:r>
          </a:p>
          <a:p>
            <a:pPr eaLnBrk="1" hangingPunct="1">
              <a:lnSpc>
                <a:spcPct val="90000"/>
              </a:lnSpc>
              <a:defRPr/>
            </a:pPr>
            <a:r>
              <a:rPr lang="en-US" sz="2000" smtClean="0">
                <a:effectLst>
                  <a:outerShdw blurRad="38100" dist="38100" dir="2700000" algn="tl">
                    <a:srgbClr val="C0C0C0"/>
                  </a:outerShdw>
                </a:effectLst>
              </a:rPr>
              <a:t>Antibacterial (pH&gt;12)</a:t>
            </a:r>
          </a:p>
          <a:p>
            <a:pPr eaLnBrk="1" hangingPunct="1">
              <a:lnSpc>
                <a:spcPct val="90000"/>
              </a:lnSpc>
              <a:defRPr/>
            </a:pPr>
            <a:r>
              <a:rPr lang="en-US" sz="2000" smtClean="0">
                <a:effectLst>
                  <a:outerShdw blurRad="38100" dist="38100" dir="2700000" algn="tl">
                    <a:srgbClr val="C0C0C0"/>
                  </a:outerShdw>
                </a:effectLst>
              </a:rPr>
              <a:t>Denatures protein</a:t>
            </a:r>
          </a:p>
          <a:p>
            <a:pPr eaLnBrk="1" hangingPunct="1">
              <a:lnSpc>
                <a:spcPct val="90000"/>
              </a:lnSpc>
              <a:defRPr/>
            </a:pPr>
            <a:r>
              <a:rPr lang="en-US" sz="2000" smtClean="0">
                <a:effectLst>
                  <a:outerShdw blurRad="38100" dist="38100" dir="2700000" algn="tl">
                    <a:srgbClr val="C0C0C0"/>
                  </a:outerShdw>
                </a:effectLst>
              </a:rPr>
              <a:t>Synergestic with NaOCL</a:t>
            </a:r>
          </a:p>
          <a:p>
            <a:pPr eaLnBrk="1" hangingPunct="1">
              <a:lnSpc>
                <a:spcPct val="90000"/>
              </a:lnSpc>
              <a:defRPr/>
            </a:pPr>
            <a:r>
              <a:rPr lang="en-US" sz="2000" smtClean="0">
                <a:effectLst>
                  <a:outerShdw blurRad="38100" dist="38100" dir="2700000" algn="tl">
                    <a:srgbClr val="C0C0C0"/>
                  </a:outerShdw>
                </a:effectLst>
              </a:rPr>
              <a:t>Cytotoxic-local necrosis, calcific barrier</a:t>
            </a:r>
          </a:p>
          <a:p>
            <a:pPr eaLnBrk="1" hangingPunct="1">
              <a:lnSpc>
                <a:spcPct val="90000"/>
              </a:lnSpc>
              <a:defRPr/>
            </a:pPr>
            <a:r>
              <a:rPr lang="en-US" sz="2000" smtClean="0">
                <a:effectLst>
                  <a:outerShdw blurRad="38100" dist="38100" dir="2700000" algn="tl">
                    <a:srgbClr val="C0C0C0"/>
                  </a:outerShdw>
                </a:effectLst>
              </a:rPr>
              <a:t>Cheap</a:t>
            </a:r>
          </a:p>
          <a:p>
            <a:pPr eaLnBrk="1" hangingPunct="1">
              <a:lnSpc>
                <a:spcPct val="90000"/>
              </a:lnSpc>
              <a:defRPr/>
            </a:pPr>
            <a:r>
              <a:rPr lang="en-US" sz="2000" smtClean="0">
                <a:effectLst>
                  <a:outerShdw blurRad="38100" dist="38100" dir="2700000" algn="tl">
                    <a:srgbClr val="C0C0C0"/>
                  </a:outerShdw>
                </a:effectLst>
              </a:rPr>
              <a:t>Dries weeping canals</a:t>
            </a:r>
          </a:p>
          <a:p>
            <a:pPr eaLnBrk="1" hangingPunct="1">
              <a:lnSpc>
                <a:spcPct val="90000"/>
              </a:lnSpc>
              <a:defRPr/>
            </a:pPr>
            <a:r>
              <a:rPr lang="en-US" sz="2000" smtClean="0">
                <a:effectLst>
                  <a:outerShdw blurRad="38100" dist="38100" dir="2700000" algn="tl">
                    <a:srgbClr val="C0C0C0"/>
                  </a:outerShdw>
                </a:effectLst>
              </a:rPr>
              <a:t>Forms a calcific barrier</a:t>
            </a:r>
          </a:p>
        </p:txBody>
      </p:sp>
      <p:pic>
        <p:nvPicPr>
          <p:cNvPr id="51203" name="Picture 4" descr="Image5"/>
          <p:cNvPicPr>
            <a:picLocks noGrp="1" noChangeAspect="1" noChangeArrowheads="1"/>
          </p:cNvPicPr>
          <p:nvPr>
            <p:ph sz="half" idx="4294967295"/>
          </p:nvPr>
        </p:nvPicPr>
        <p:blipFill>
          <a:blip r:embed="rId3"/>
          <a:srcRect/>
          <a:stretch>
            <a:fillRect/>
          </a:stretch>
        </p:blipFill>
        <p:spPr>
          <a:xfrm>
            <a:off x="5486400" y="2590800"/>
            <a:ext cx="3230563" cy="2016125"/>
          </a:xfrm>
        </p:spPr>
      </p:pic>
      <p:pic>
        <p:nvPicPr>
          <p:cNvPr id="51204" name="Picture 16" descr="See full size image">
            <a:hlinkClick r:id="rId4"/>
          </p:cNvPr>
          <p:cNvPicPr>
            <a:picLocks noChangeAspect="1" noChangeArrowheads="1"/>
          </p:cNvPicPr>
          <p:nvPr/>
        </p:nvPicPr>
        <p:blipFill>
          <a:blip r:embed="rId5"/>
          <a:srcRect/>
          <a:stretch>
            <a:fillRect/>
          </a:stretch>
        </p:blipFill>
        <p:spPr bwMode="auto">
          <a:xfrm>
            <a:off x="5957888" y="5143500"/>
            <a:ext cx="2271712"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srcRect/>
          <a:stretch>
            <a:fillRect/>
          </a:stretch>
        </p:blipFill>
        <p:spPr bwMode="auto">
          <a:xfrm>
            <a:off x="381000" y="1600200"/>
            <a:ext cx="8153400" cy="395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idx="4294967295"/>
          </p:nvPr>
        </p:nvSpPr>
        <p:spPr>
          <a:xfrm>
            <a:off x="838200" y="8382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Antibiotics</a:t>
            </a:r>
          </a:p>
        </p:txBody>
      </p:sp>
      <p:sp>
        <p:nvSpPr>
          <p:cNvPr id="20483" name="Rectangle 3"/>
          <p:cNvSpPr>
            <a:spLocks noGrp="1" noChangeArrowheads="1"/>
          </p:cNvSpPr>
          <p:nvPr>
            <p:ph type="body" idx="4294967295"/>
          </p:nvPr>
        </p:nvSpPr>
        <p:spPr>
          <a:xfrm>
            <a:off x="609600" y="2027238"/>
            <a:ext cx="8229600" cy="4525962"/>
          </a:xfrm>
        </p:spPr>
        <p:txBody>
          <a:bodyPr>
            <a:normAutofit/>
          </a:bodyPr>
          <a:lstStyle/>
          <a:p>
            <a:pPr marL="274320" indent="-274320" eaLnBrk="1" fontAlgn="auto" hangingPunct="1">
              <a:spcAft>
                <a:spcPts val="0"/>
              </a:spcAft>
              <a:buClr>
                <a:schemeClr val="accent3"/>
              </a:buClr>
              <a:buFont typeface="Wingdings 2"/>
              <a:buChar char=""/>
              <a:defRPr/>
            </a:pPr>
            <a:r>
              <a:rPr lang="en-US" sz="2800" dirty="0" err="1" smtClean="0"/>
              <a:t>Tetracyclines</a:t>
            </a:r>
            <a:r>
              <a:rPr lang="en-US" sz="2800" dirty="0" smtClean="0"/>
              <a:t> have been used to remove the smear layer from instrumented root canal walls, for irrigation of retrograde cavities during </a:t>
            </a:r>
            <a:r>
              <a:rPr lang="en-US" sz="2800" dirty="0" err="1" smtClean="0"/>
              <a:t>periapical</a:t>
            </a:r>
            <a:r>
              <a:rPr lang="en-US" sz="2800" dirty="0" smtClean="0"/>
              <a:t> surgical procedures , and as an </a:t>
            </a:r>
            <a:r>
              <a:rPr lang="en-US" sz="2800" dirty="0" err="1" smtClean="0"/>
              <a:t>intracanal</a:t>
            </a:r>
            <a:r>
              <a:rPr lang="en-US" sz="2800" dirty="0" smtClean="0"/>
              <a:t> medicament.</a:t>
            </a:r>
          </a:p>
          <a:p>
            <a:pPr marL="274320" indent="-274320" eaLnBrk="1" fontAlgn="auto" hangingPunct="1">
              <a:spcAft>
                <a:spcPts val="0"/>
              </a:spcAft>
              <a:buClr>
                <a:schemeClr val="accent3"/>
              </a:buClr>
              <a:buFont typeface="Wingdings 2"/>
              <a:buChar char=""/>
              <a:defRPr/>
            </a:pPr>
            <a:r>
              <a:rPr lang="en-US" sz="2800" dirty="0" smtClean="0"/>
              <a:t>Combination </a:t>
            </a:r>
            <a:r>
              <a:rPr lang="en-US" sz="2800" dirty="0"/>
              <a:t>of drugs required to be effective</a:t>
            </a:r>
          </a:p>
          <a:p>
            <a:pPr marL="274320" indent="-274320" eaLnBrk="1" fontAlgn="auto" hangingPunct="1">
              <a:spcAft>
                <a:spcPts val="0"/>
              </a:spcAft>
              <a:buClr>
                <a:schemeClr val="accent3"/>
              </a:buClr>
              <a:buFont typeface="Wingdings 2"/>
              <a:buChar char=""/>
              <a:defRPr/>
            </a:pPr>
            <a:r>
              <a:rPr lang="en-US" sz="2800" dirty="0"/>
              <a:t>Resistant strains becoming more difficult to treat</a:t>
            </a:r>
          </a:p>
          <a:p>
            <a:pPr marL="274320" indent="-274320" eaLnBrk="1" fontAlgn="auto" hangingPunct="1">
              <a:spcAft>
                <a:spcPts val="0"/>
              </a:spcAft>
              <a:buClr>
                <a:schemeClr val="accent3"/>
              </a:buClr>
              <a:buFont typeface="Wingdings 2"/>
              <a:buChar char=""/>
              <a:defRPr/>
            </a:pPr>
            <a:r>
              <a:rPr lang="en-US" sz="2800" dirty="0" smtClean="0"/>
              <a:t>Allergies</a:t>
            </a:r>
            <a:r>
              <a:rPr lang="en-US" dirty="0" smtClean="0"/>
              <a:t>.</a:t>
            </a:r>
          </a:p>
          <a:p>
            <a:pPr marL="274320" indent="-274320" eaLnBrk="1" fontAlgn="auto" hangingPunct="1">
              <a:spcAft>
                <a:spcPts val="0"/>
              </a:spcAft>
              <a:buClr>
                <a:schemeClr val="accent3"/>
              </a:buClr>
              <a:buFont typeface="Wingdings 2"/>
              <a:buChar char=""/>
              <a:defRPr/>
            </a:pPr>
            <a:endParaRPr lang="en-US"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idx="4294967295"/>
          </p:nvPr>
        </p:nvSpPr>
        <p:spPr>
          <a:xfrm>
            <a:off x="685800" y="9144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Steroids</a:t>
            </a:r>
          </a:p>
        </p:txBody>
      </p:sp>
      <p:sp>
        <p:nvSpPr>
          <p:cNvPr id="55298" name="Rectangle 3"/>
          <p:cNvSpPr>
            <a:spLocks noGrp="1" noChangeArrowheads="1"/>
          </p:cNvSpPr>
          <p:nvPr>
            <p:ph type="body" idx="4294967295"/>
          </p:nvPr>
        </p:nvSpPr>
        <p:spPr>
          <a:xfrm>
            <a:off x="609600" y="2179638"/>
            <a:ext cx="8229600" cy="4525962"/>
          </a:xfrm>
        </p:spPr>
        <p:txBody>
          <a:bodyPr/>
          <a:lstStyle/>
          <a:p>
            <a:pPr eaLnBrk="1" hangingPunct="1"/>
            <a:r>
              <a:rPr lang="en-US" sz="2400" smtClean="0"/>
              <a:t>Triamicinolone, prednisolone</a:t>
            </a:r>
          </a:p>
          <a:p>
            <a:pPr eaLnBrk="1" hangingPunct="1"/>
            <a:r>
              <a:rPr lang="en-US" sz="2400" smtClean="0"/>
              <a:t>Pain relief but no evidence of more effective than Ca(OH)2</a:t>
            </a:r>
          </a:p>
          <a:p>
            <a:pPr eaLnBrk="1" hangingPunct="1"/>
            <a:r>
              <a:rPr lang="en-US" sz="2400" smtClean="0"/>
              <a:t>?use in root resorption by inhibiting odontoclasts</a:t>
            </a:r>
          </a:p>
          <a:p>
            <a:pPr eaLnBrk="1" hangingPunct="1"/>
            <a:r>
              <a:rPr lang="en-US" sz="2400" smtClean="0"/>
              <a:t>?depresses the host inflammatory response</a:t>
            </a:r>
          </a:p>
          <a:p>
            <a:pPr eaLnBrk="1" hangingPunct="1"/>
            <a:r>
              <a:rPr lang="en-US" sz="2400" smtClean="0"/>
              <a:t>Not antibacterial but can be mixed with Ca(OH)2</a:t>
            </a:r>
          </a:p>
          <a:p>
            <a:pPr eaLnBrk="1" hangingPunct="1"/>
            <a:r>
              <a:rPr lang="en-US" sz="2400" smtClean="0"/>
              <a:t>Ledermix= triamicinolone+ tetracycline</a:t>
            </a:r>
          </a:p>
        </p:txBody>
      </p:sp>
      <p:pic>
        <p:nvPicPr>
          <p:cNvPr id="55299" name="Picture 18" descr="See full size image">
            <a:hlinkClick r:id="rId3"/>
          </p:cNvPr>
          <p:cNvPicPr>
            <a:picLocks noChangeAspect="1" noChangeArrowheads="1"/>
          </p:cNvPicPr>
          <p:nvPr/>
        </p:nvPicPr>
        <p:blipFill>
          <a:blip r:embed="rId4"/>
          <a:srcRect/>
          <a:stretch>
            <a:fillRect/>
          </a:stretch>
        </p:blipFill>
        <p:spPr bwMode="auto">
          <a:xfrm>
            <a:off x="4071938" y="5334000"/>
            <a:ext cx="3881437"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idx="4294967295"/>
          </p:nvPr>
        </p:nvSpPr>
        <p:spPr>
          <a:xfrm>
            <a:off x="685800" y="914400"/>
            <a:ext cx="8229600" cy="1143000"/>
          </a:xfrm>
        </p:spPr>
        <p:txBody>
          <a:bodyPr anchor="ctr">
            <a:normAutofit/>
          </a:bodyPr>
          <a:lstStyle/>
          <a:p>
            <a:pPr eaLnBrk="1" fontAlgn="auto" hangingPunct="1">
              <a:spcAft>
                <a:spcPts val="0"/>
              </a:spcAft>
              <a:defRPr/>
            </a:pPr>
            <a:r>
              <a:rPr lang="en-US" dirty="0" smtClean="0">
                <a:effectLst>
                  <a:outerShdw blurRad="38100" dist="38100" dir="2700000" algn="tl">
                    <a:srgbClr val="C0C0C0"/>
                  </a:outerShdw>
                </a:effectLst>
              </a:rPr>
              <a:t>CHX</a:t>
            </a:r>
            <a:endParaRPr lang="en-US" dirty="0">
              <a:effectLst>
                <a:outerShdw blurRad="38100" dist="38100" dir="2700000" algn="tl">
                  <a:srgbClr val="C0C0C0"/>
                </a:outerShdw>
              </a:effectLst>
            </a:endParaRPr>
          </a:p>
        </p:txBody>
      </p:sp>
      <p:sp>
        <p:nvSpPr>
          <p:cNvPr id="57346" name="Rectangle 3"/>
          <p:cNvSpPr>
            <a:spLocks noGrp="1" noChangeArrowheads="1"/>
          </p:cNvSpPr>
          <p:nvPr>
            <p:ph type="body" idx="4294967295"/>
          </p:nvPr>
        </p:nvSpPr>
        <p:spPr>
          <a:xfrm>
            <a:off x="609600" y="2133600"/>
            <a:ext cx="8229600" cy="2163763"/>
          </a:xfrm>
        </p:spPr>
        <p:txBody>
          <a:bodyPr/>
          <a:lstStyle/>
          <a:p>
            <a:pPr algn="just" eaLnBrk="1" hangingPunct="1">
              <a:buFont typeface="Wingdings 2" pitchFamily="18" charset="2"/>
              <a:buNone/>
            </a:pPr>
            <a:r>
              <a:rPr lang="en-US" sz="2400" smtClean="0"/>
              <a:t>Owing to the greater activity against Gram-positive than Gram-negative organisms, application of CHX as intracanal medicament is preferred in retreatment case compared with initial endodontic infections.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srcRect/>
          <a:stretch>
            <a:fillRect/>
          </a:stretch>
        </p:blipFill>
        <p:spPr bwMode="auto">
          <a:xfrm>
            <a:off x="1600200" y="990600"/>
            <a:ext cx="5715000" cy="565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4648199" cy="62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80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6934200" cy="318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61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09600" y="1447800"/>
            <a:ext cx="7924800" cy="1816100"/>
          </a:xfrm>
          <a:prstGeom prst="rect">
            <a:avLst/>
          </a:prstGeom>
          <a:noFill/>
          <a:ln w="9525">
            <a:noFill/>
            <a:miter lim="800000"/>
            <a:headEnd/>
            <a:tailEnd/>
          </a:ln>
        </p:spPr>
        <p:txBody>
          <a:bodyPr>
            <a:spAutoFit/>
          </a:bodyPr>
          <a:lstStyle/>
          <a:p>
            <a:pPr algn="just"/>
            <a:r>
              <a:rPr lang="en-US" sz="2800">
                <a:latin typeface="Constantia" pitchFamily="18" charset="0"/>
              </a:rPr>
              <a:t>There is no definitive evidence in the literature to show that mechanical instrumentation alone will predictably result in bacteria-free root canal systems.</a:t>
            </a:r>
          </a:p>
        </p:txBody>
      </p:sp>
      <p:sp>
        <p:nvSpPr>
          <p:cNvPr id="17410" name="Rectangle 2"/>
          <p:cNvSpPr>
            <a:spLocks noChangeArrowheads="1"/>
          </p:cNvSpPr>
          <p:nvPr/>
        </p:nvSpPr>
        <p:spPr bwMode="auto">
          <a:xfrm>
            <a:off x="533400" y="3962400"/>
            <a:ext cx="8077200" cy="1816100"/>
          </a:xfrm>
          <a:prstGeom prst="rect">
            <a:avLst/>
          </a:prstGeom>
          <a:noFill/>
          <a:ln w="9525">
            <a:noFill/>
            <a:miter lim="800000"/>
            <a:headEnd/>
            <a:tailEnd/>
          </a:ln>
        </p:spPr>
        <p:txBody>
          <a:bodyPr>
            <a:spAutoFit/>
          </a:bodyPr>
          <a:lstStyle/>
          <a:p>
            <a:pPr algn="just"/>
            <a:r>
              <a:rPr lang="en-US" sz="2800">
                <a:latin typeface="Constantia" pitchFamily="18" charset="0"/>
              </a:rPr>
              <a:t>Irrigation is an essential part of root canal debridement because it allows for cleaning beyond what might be achieved by root canal instrumentation alone.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762000" y="1641475"/>
            <a:ext cx="7848600" cy="2678113"/>
          </a:xfrm>
          <a:prstGeom prst="rect">
            <a:avLst/>
          </a:prstGeom>
          <a:noFill/>
          <a:ln w="9525">
            <a:noFill/>
            <a:miter lim="800000"/>
            <a:headEnd/>
            <a:tailEnd/>
          </a:ln>
        </p:spPr>
        <p:txBody>
          <a:bodyPr>
            <a:spAutoFit/>
          </a:bodyPr>
          <a:lstStyle/>
          <a:p>
            <a:pPr algn="just"/>
            <a:r>
              <a:rPr lang="en-US" sz="2800">
                <a:latin typeface="Constantia" pitchFamily="18" charset="0"/>
              </a:rPr>
              <a:t>Disinfection of the root canal system is one of the primary aims of root canal treatment. This can be achieved through the use of various antimicrobial agents in the form of irrigants (only used for relatively short periods of time) and medicaments (days or several weeks).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idx="4294967295"/>
          </p:nvPr>
        </p:nvSpPr>
        <p:spPr>
          <a:xfrm>
            <a:off x="838200" y="762000"/>
            <a:ext cx="8229600" cy="1143000"/>
          </a:xfrm>
        </p:spPr>
        <p:txBody>
          <a:bodyPr anchor="ctr">
            <a:normAutofit/>
          </a:bodyPr>
          <a:lstStyle/>
          <a:p>
            <a:pPr eaLnBrk="1" fontAlgn="auto" hangingPunct="1">
              <a:spcAft>
                <a:spcPts val="0"/>
              </a:spcAft>
              <a:defRPr/>
            </a:pPr>
            <a:r>
              <a:rPr lang="en-US" dirty="0">
                <a:effectLst>
                  <a:outerShdw blurRad="38100" dist="38100" dir="2700000" algn="tl">
                    <a:srgbClr val="C0C0C0"/>
                  </a:outerShdw>
                </a:effectLst>
              </a:rPr>
              <a:t>Irrigants</a:t>
            </a:r>
          </a:p>
        </p:txBody>
      </p:sp>
      <p:sp>
        <p:nvSpPr>
          <p:cNvPr id="164867" name="Rectangle 3"/>
          <p:cNvSpPr>
            <a:spLocks noGrp="1" noChangeArrowheads="1"/>
          </p:cNvSpPr>
          <p:nvPr>
            <p:ph type="body" idx="4294967295"/>
          </p:nvPr>
        </p:nvSpPr>
        <p:spPr>
          <a:xfrm>
            <a:off x="685800" y="1828800"/>
            <a:ext cx="8229600" cy="4525963"/>
          </a:xfrm>
        </p:spPr>
        <p:txBody>
          <a:bodyPr>
            <a:normAutofit/>
          </a:bodyPr>
          <a:lstStyle/>
          <a:p>
            <a:pPr marL="274320" indent="-274320" eaLnBrk="1" fontAlgn="auto" hangingPunct="1">
              <a:spcAft>
                <a:spcPts val="0"/>
              </a:spcAft>
              <a:buClr>
                <a:schemeClr val="accent3"/>
              </a:buClr>
              <a:buFont typeface="Wingdings 2"/>
              <a:buChar char=""/>
              <a:defRPr/>
            </a:pPr>
            <a:r>
              <a:rPr lang="en-US" dirty="0">
                <a:effectLst>
                  <a:outerShdw blurRad="38100" dist="38100" dir="2700000" algn="tl">
                    <a:srgbClr val="C0C0C0"/>
                  </a:outerShdw>
                </a:effectLst>
              </a:rPr>
              <a:t>Ideal properties:</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Lubricant</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Antimicrobial</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Dissolve organic debris</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Flushing</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Biocompatible</a:t>
            </a:r>
          </a:p>
          <a:p>
            <a:pPr marL="640080" lvl="1" indent="-246888" eaLnBrk="1" fontAlgn="auto" hangingPunct="1">
              <a:spcAft>
                <a:spcPts val="0"/>
              </a:spcAft>
              <a:buFont typeface="Wingdings 2"/>
              <a:buChar char=""/>
              <a:defRPr/>
            </a:pPr>
            <a:r>
              <a:rPr lang="en-US" dirty="0">
                <a:effectLst>
                  <a:outerShdw blurRad="38100" dist="38100" dir="2700000" algn="tl">
                    <a:srgbClr val="C0C0C0"/>
                  </a:outerShdw>
                </a:effectLst>
              </a:rPr>
              <a:t>Cheap</a:t>
            </a:r>
          </a:p>
          <a:p>
            <a:pPr marL="640080" lvl="1" indent="-246888" eaLnBrk="1" fontAlgn="auto" hangingPunct="1">
              <a:spcAft>
                <a:spcPts val="0"/>
              </a:spcAft>
              <a:buFontTx/>
              <a:buNone/>
              <a:defRPr/>
            </a:pPr>
            <a:endParaRPr lang="en-US"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614</TotalTime>
  <Words>883</Words>
  <Application>Microsoft Office PowerPoint</Application>
  <PresentationFormat>On-screen Show (4:3)</PresentationFormat>
  <Paragraphs>156</Paragraphs>
  <Slides>32</Slides>
  <Notes>15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Endodontic Materials:  Root canal irrigants  and medicaments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Irrigants</vt:lpstr>
      <vt:lpstr>Functions of irrigants</vt:lpstr>
      <vt:lpstr>Classification of irrigants</vt:lpstr>
      <vt:lpstr>Sodium hypochlorite</vt:lpstr>
      <vt:lpstr>PowerPoint Presentation</vt:lpstr>
      <vt:lpstr>Hydrogen peroxide</vt:lpstr>
      <vt:lpstr>Chlorhexidine</vt:lpstr>
      <vt:lpstr>Chelating agent</vt:lpstr>
      <vt:lpstr>PowerPoint Presentation</vt:lpstr>
      <vt:lpstr>PowerPoint Presentation</vt:lpstr>
      <vt:lpstr>PowerPoint Presentation</vt:lpstr>
      <vt:lpstr>Irrigants</vt:lpstr>
      <vt:lpstr>PowerPoint Presentation</vt:lpstr>
      <vt:lpstr>PowerPoint Presentation</vt:lpstr>
      <vt:lpstr>PowerPoint Presentation</vt:lpstr>
      <vt:lpstr>Intracanal medicaments</vt:lpstr>
      <vt:lpstr>PowerPoint Presentation</vt:lpstr>
      <vt:lpstr>Intracanal medicament</vt:lpstr>
      <vt:lpstr>PowerPoint Presentation</vt:lpstr>
      <vt:lpstr>PowerPoint Presentation</vt:lpstr>
      <vt:lpstr>Calcium hydroxide</vt:lpstr>
      <vt:lpstr>Antibiotics</vt:lpstr>
      <vt:lpstr>Steroids</vt:lpstr>
      <vt:lpstr>CHX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Endodontic Materials: Root canal irrigants  and medicaments</dc:title>
  <dc:creator>Dr Mohammad Hammad</dc:creator>
  <cp:lastModifiedBy>Dr Mohammad Hammad</cp:lastModifiedBy>
  <cp:revision>41</cp:revision>
  <dcterms:created xsi:type="dcterms:W3CDTF">2010-11-19T16:45:55Z</dcterms:created>
  <dcterms:modified xsi:type="dcterms:W3CDTF">2014-10-28T19:27:01Z</dcterms:modified>
</cp:coreProperties>
</file>