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5" r:id="rId1"/>
    <p:sldMasterId id="2147484000" r:id="rId2"/>
  </p:sldMasterIdLst>
  <p:notesMasterIdLst>
    <p:notesMasterId r:id="rId17"/>
  </p:notesMasterIdLst>
  <p:sldIdLst>
    <p:sldId id="675" r:id="rId3"/>
    <p:sldId id="677" r:id="rId4"/>
    <p:sldId id="679" r:id="rId5"/>
    <p:sldId id="680" r:id="rId6"/>
    <p:sldId id="658" r:id="rId7"/>
    <p:sldId id="660" r:id="rId8"/>
    <p:sldId id="611" r:id="rId9"/>
    <p:sldId id="699" r:id="rId10"/>
    <p:sldId id="685" r:id="rId11"/>
    <p:sldId id="686" r:id="rId12"/>
    <p:sldId id="687" r:id="rId13"/>
    <p:sldId id="688" r:id="rId14"/>
    <p:sldId id="634" r:id="rId15"/>
    <p:sldId id="613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AEAEA"/>
    <a:srgbClr val="000000"/>
    <a:srgbClr val="CC3300"/>
    <a:srgbClr val="3333FF"/>
    <a:srgbClr val="009900"/>
    <a:srgbClr val="66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70935" autoAdjust="0"/>
  </p:normalViewPr>
  <p:slideViewPr>
    <p:cSldViewPr>
      <p:cViewPr>
        <p:scale>
          <a:sx n="66" d="100"/>
          <a:sy n="66" d="100"/>
        </p:scale>
        <p:origin x="-2358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78849B-D041-4889-B1FB-B1293834912E}" type="datetimeFigureOut">
              <a:rPr lang="en-US"/>
              <a:pPr>
                <a:defRPr/>
              </a:pPr>
              <a:t>5/13/2014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38CFBE3-A465-4AB5-900E-B891820F91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49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B53E38-41EE-4D76-91F2-EE7642E26BE2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31BCD3E-3F49-4F9A-8EDA-3CAE141ECA5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B3B44D-BB93-4226-9092-F634EB81B37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B2C572-85CF-4451-9D64-01C06C1ABE29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2F002F1-26EB-483D-921A-08B642A0AE8C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848C39-3CDD-4F81-A023-FB91A7B4EDE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A19C2B-1995-4AB1-906E-7BFD56B5AE0B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28DF4-E1D0-415E-9485-2B34E8605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F7A8B-3C01-47E8-BBCD-0C073E792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51407-E759-4979-A9D3-DE3B2D351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MIC2370(39)titlesl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16200" y="1611313"/>
            <a:ext cx="6400800" cy="987425"/>
          </a:xfrm>
        </p:spPr>
        <p:txBody>
          <a:bodyPr/>
          <a:lstStyle>
            <a:lvl1pPr marL="0" indent="0"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44600" y="101600"/>
            <a:ext cx="7772400" cy="1470025"/>
          </a:xfrm>
        </p:spPr>
        <p:txBody>
          <a:bodyPr anchor="b"/>
          <a:lstStyle>
            <a:lvl1pPr>
              <a:defRPr sz="3200" b="1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1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15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410B9-7CBC-4352-8829-56BE9C3978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203A34-34E5-4A36-84A5-E838C20ACF9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687388"/>
            <a:ext cx="4252913" cy="576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3" y="687388"/>
            <a:ext cx="4252912" cy="576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CB68BC-ED7B-41D3-BA94-F5E1DE552C0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041791-EBE4-4A59-B06D-C7AA165C4D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A71A8-BB42-44CE-B79D-D49822CBB9D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FADC8-B0B5-4C46-9047-1BDBCF9CD5C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F2470-FF84-4F04-812A-BF84B361092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1BDD11-7BE7-4CD2-9AF5-D11FE4D2C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4776A-DD44-4002-9EE6-A370CE289E9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613E7-A9B9-49B3-85D0-A28BE06B18E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44450"/>
            <a:ext cx="2178050" cy="64087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44450"/>
            <a:ext cx="6381750" cy="64087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1987A2-3DC8-446D-AB38-7729354443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44450"/>
            <a:ext cx="8694737" cy="481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687388"/>
            <a:ext cx="4252913" cy="576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9163" y="687388"/>
            <a:ext cx="4252912" cy="576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4338" y="6564313"/>
            <a:ext cx="801687" cy="2603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3813" y="6535738"/>
            <a:ext cx="6969125" cy="2889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58188" y="6556375"/>
            <a:ext cx="323850" cy="268288"/>
          </a:xfrm>
        </p:spPr>
        <p:txBody>
          <a:bodyPr/>
          <a:lstStyle>
            <a:lvl1pPr>
              <a:defRPr/>
            </a:lvl1pPr>
          </a:lstStyle>
          <a:p>
            <a:fld id="{DC619B0F-E0C9-47E6-9F43-EB257F5ECC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313" y="44450"/>
            <a:ext cx="8694737" cy="481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687388"/>
            <a:ext cx="8658225" cy="2806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3850" y="3646488"/>
            <a:ext cx="8658225" cy="2806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14338" y="6564313"/>
            <a:ext cx="801687" cy="2603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3813" y="6535738"/>
            <a:ext cx="6969125" cy="288925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58188" y="6556375"/>
            <a:ext cx="323850" cy="268288"/>
          </a:xfrm>
        </p:spPr>
        <p:txBody>
          <a:bodyPr/>
          <a:lstStyle>
            <a:lvl1pPr>
              <a:defRPr/>
            </a:lvl1pPr>
          </a:lstStyle>
          <a:p>
            <a:fld id="{1185E50F-13E2-43F3-9D56-5B3B2D42F6D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77EC1-2249-4639-8C5F-C1610A947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9427BC-0221-454C-A29F-4F70A69A1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0CE848-3F69-46E2-BD1C-DE43EC66F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2FB52-29FE-431A-A380-1CCB8868E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4CCDE-E22A-4C7B-A6F7-BCD4DA1850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B9BE0-690A-4442-AAB5-E1057D7A3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F8EC47-9CD4-47F9-8BB8-33CCF6E7FC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03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1BBCFB-3A12-46E1-B350-8711A44DD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MIC2370(39)slid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687388"/>
            <a:ext cx="8658225" cy="576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41313" y="44450"/>
            <a:ext cx="86947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14338" y="6564313"/>
            <a:ext cx="80168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93813" y="6535738"/>
            <a:ext cx="69691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900"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8188" y="6556375"/>
            <a:ext cx="3238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3964CD6D-1D73-4339-B939-FCDEF83279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  <p:sldLayoutId id="2147484013" r:id="rId13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1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132" grpId="0"/>
    </p:bldLst>
  </p:timing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25A2D8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25A2D8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25A2D8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5A2D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5A2D8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5A2D8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5A2D8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5A2D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1-10"/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</a:blip>
          <a:srcRect l="9389" t="3488" r="9633" b="6976"/>
          <a:stretch>
            <a:fillRect/>
          </a:stretch>
        </p:blipFill>
        <p:spPr bwMode="auto">
          <a:xfrm>
            <a:off x="76200" y="0"/>
            <a:ext cx="6169025" cy="6883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152400" y="152400"/>
            <a:ext cx="3671888" cy="5238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The Brain in MRI and CT</a:t>
            </a: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6400800" y="1473200"/>
            <a:ext cx="24384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MRI are taken by a rotating magnetic field </a:t>
            </a:r>
          </a:p>
          <a:p>
            <a:pPr>
              <a:buFont typeface="Arial" charset="0"/>
              <a:buChar char="•"/>
            </a:pPr>
            <a:endParaRPr lang="en-US"/>
          </a:p>
          <a:p>
            <a:pPr>
              <a:buFont typeface="Arial" charset="0"/>
              <a:buChar char="•"/>
            </a:pPr>
            <a:r>
              <a:rPr lang="en-US"/>
              <a:t> CT scans are taken by rotating  X-ray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0788" y="495300"/>
            <a:ext cx="41624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anwisher-JNS-1997-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813" y="1397000"/>
            <a:ext cx="8328025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381000" y="57912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FFFF66"/>
                </a:solidFill>
              </a:rPr>
              <a:t>Kanwisher</a:t>
            </a:r>
            <a:r>
              <a:rPr lang="en-US" dirty="0">
                <a:solidFill>
                  <a:srgbClr val="FFFF66"/>
                </a:solidFill>
              </a:rPr>
              <a:t> , McDermott, and Chun, 1997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Kanwisher-JNS-1997-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5850" y="228600"/>
            <a:ext cx="4959350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304800" y="6324600"/>
            <a:ext cx="457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FF66"/>
                </a:solidFill>
              </a:rPr>
              <a:t>Kanwisher , McDermott, and Chun, 1997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l="4456" t="13559"/>
          <a:stretch>
            <a:fillRect/>
          </a:stretch>
        </p:blipFill>
        <p:spPr bwMode="auto">
          <a:xfrm>
            <a:off x="0" y="762000"/>
            <a:ext cx="883920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Prosopagnosia</a:t>
            </a: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FFFF00"/>
                </a:solidFill>
              </a:rPr>
              <a:t>Prosopagnosia- 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Inability to recognize or learn faces</a:t>
            </a:r>
          </a:p>
          <a:p>
            <a:pPr lvl="1"/>
            <a:r>
              <a:rPr lang="en-US" sz="2000" dirty="0" smtClean="0">
                <a:solidFill>
                  <a:srgbClr val="FFFF00"/>
                </a:solidFill>
              </a:rPr>
              <a:t>Identify people by other cues- gait, mannerisms or facial features- spectacles, gait</a:t>
            </a:r>
          </a:p>
          <a:p>
            <a:pPr marL="457200" lvl="1" indent="0">
              <a:buNone/>
            </a:pPr>
            <a:endParaRPr lang="en-US" sz="2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757238"/>
            <a:ext cx="8353425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Lynch_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7675"/>
            <a:ext cx="9145588" cy="59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icholls-fMRI-150-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5200" y="533400"/>
            <a:ext cx="4611688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aines-20-19-X-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3" y="582613"/>
            <a:ext cx="7907337" cy="528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Line 4"/>
          <p:cNvSpPr>
            <a:spLocks noChangeShapeType="1"/>
          </p:cNvSpPr>
          <p:nvPr/>
        </p:nvSpPr>
        <p:spPr bwMode="auto">
          <a:xfrm>
            <a:off x="1371600" y="1914525"/>
            <a:ext cx="990600" cy="5111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1165225" y="2620963"/>
            <a:ext cx="3074988" cy="396875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Ventral “What” pathway</a:t>
            </a: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6000750" y="990600"/>
            <a:ext cx="1457325" cy="46386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685800" y="4800600"/>
            <a:ext cx="8001000" cy="1828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GB" sz="2000">
                <a:solidFill>
                  <a:srgbClr val="FFFF00"/>
                </a:solidFill>
                <a:latin typeface="Times New Roman" pitchFamily="18" charset="0"/>
              </a:rPr>
              <a:t>Carries information about </a:t>
            </a:r>
            <a:r>
              <a:rPr lang="en-GB" sz="2000" b="1">
                <a:solidFill>
                  <a:srgbClr val="FFFF00"/>
                </a:solidFill>
                <a:latin typeface="Times New Roman" pitchFamily="18" charset="0"/>
              </a:rPr>
              <a:t>static object properties</a:t>
            </a:r>
            <a:r>
              <a:rPr lang="en-GB" sz="2000">
                <a:solidFill>
                  <a:srgbClr val="FFFF00"/>
                </a:solidFill>
                <a:latin typeface="Times New Roman" pitchFamily="18" charset="0"/>
              </a:rPr>
              <a:t> such as </a:t>
            </a:r>
            <a:r>
              <a:rPr lang="en-GB" sz="2000" b="1">
                <a:solidFill>
                  <a:srgbClr val="FFFF00"/>
                </a:solidFill>
                <a:latin typeface="Times New Roman" pitchFamily="18" charset="0"/>
              </a:rPr>
              <a:t>colour, luminance, stereopsis and pattern recognition.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GB" sz="2000">
                <a:solidFill>
                  <a:srgbClr val="FFFF00"/>
                </a:solidFill>
                <a:latin typeface="Times New Roman" pitchFamily="18" charset="0"/>
              </a:rPr>
              <a:t>Slow pathway from P-ganglion cells (through laminae 3-6 of LGN, V1) to V2, V4 and </a:t>
            </a:r>
            <a:r>
              <a:rPr lang="en-GB" sz="2000" b="1">
                <a:solidFill>
                  <a:srgbClr val="FFFF00"/>
                </a:solidFill>
                <a:latin typeface="Times New Roman" pitchFamily="18" charset="0"/>
              </a:rPr>
              <a:t>inferior temporal</a:t>
            </a:r>
            <a:r>
              <a:rPr lang="en-GB" sz="2000">
                <a:solidFill>
                  <a:srgbClr val="FFFF00"/>
                </a:solidFill>
                <a:latin typeface="Times New Roman" pitchFamily="18" charset="0"/>
              </a:rPr>
              <a:t> cortex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aines-20-19-X-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3" y="582613"/>
            <a:ext cx="7907337" cy="528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Line 4"/>
          <p:cNvSpPr>
            <a:spLocks noChangeShapeType="1"/>
          </p:cNvSpPr>
          <p:nvPr/>
        </p:nvSpPr>
        <p:spPr bwMode="auto">
          <a:xfrm flipV="1">
            <a:off x="1371600" y="1292225"/>
            <a:ext cx="857250" cy="6223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1038225" y="800100"/>
            <a:ext cx="962025" cy="3238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2638425" y="733425"/>
            <a:ext cx="1409700" cy="180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1200150" y="447675"/>
            <a:ext cx="3160713" cy="396875"/>
          </a:xfrm>
          <a:prstGeom prst="rect">
            <a:avLst/>
          </a:prstGeom>
          <a:solidFill>
            <a:srgbClr val="B2B2B2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Dorsal “Where” pathway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3943350" y="3924300"/>
            <a:ext cx="514350" cy="2857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14344" name="Rectangle 6"/>
          <p:cNvSpPr>
            <a:spLocks noChangeArrowheads="1"/>
          </p:cNvSpPr>
          <p:nvPr/>
        </p:nvSpPr>
        <p:spPr bwMode="auto">
          <a:xfrm>
            <a:off x="4362450" y="990600"/>
            <a:ext cx="1685925" cy="46386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14345" name="Rectangle 6"/>
          <p:cNvSpPr>
            <a:spLocks noChangeArrowheads="1"/>
          </p:cNvSpPr>
          <p:nvPr/>
        </p:nvSpPr>
        <p:spPr bwMode="auto">
          <a:xfrm>
            <a:off x="685800" y="4724400"/>
            <a:ext cx="8001000" cy="18288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en-GB" sz="2000">
                <a:solidFill>
                  <a:srgbClr val="FFFF00"/>
                </a:solidFill>
                <a:latin typeface="Times New Roman" pitchFamily="18" charset="0"/>
              </a:rPr>
              <a:t>Information about </a:t>
            </a:r>
            <a:r>
              <a:rPr lang="en-GB" sz="2000" b="1">
                <a:solidFill>
                  <a:srgbClr val="FFFF00"/>
                </a:solidFill>
                <a:latin typeface="Times New Roman" pitchFamily="18" charset="0"/>
              </a:rPr>
              <a:t>dynamic object properties</a:t>
            </a:r>
            <a:r>
              <a:rPr lang="en-GB" sz="2000">
                <a:solidFill>
                  <a:srgbClr val="FFFF00"/>
                </a:solidFill>
                <a:latin typeface="Times New Roman" pitchFamily="18" charset="0"/>
              </a:rPr>
              <a:t>- </a:t>
            </a:r>
            <a:r>
              <a:rPr lang="en-GB" sz="2000" b="1">
                <a:solidFill>
                  <a:srgbClr val="FFFF00"/>
                </a:solidFill>
                <a:latin typeface="Times New Roman" pitchFamily="18" charset="0"/>
              </a:rPr>
              <a:t>motion and spatial relationships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en-GB" sz="2000">
                <a:solidFill>
                  <a:srgbClr val="FFFF00"/>
                </a:solidFill>
                <a:latin typeface="Times New Roman" pitchFamily="18" charset="0"/>
              </a:rPr>
              <a:t>Fast pathway for transient visual signals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FontTx/>
              <a:buChar char="•"/>
            </a:pPr>
            <a:r>
              <a:rPr lang="en-GB" sz="2000">
                <a:solidFill>
                  <a:srgbClr val="FFFF00"/>
                </a:solidFill>
                <a:latin typeface="Times New Roman" pitchFamily="18" charset="0"/>
              </a:rPr>
              <a:t>Pathway to V1, V2, MT, medial superior temporal and parietal lobe</a:t>
            </a:r>
            <a:endParaRPr lang="en-US" sz="200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7" descr="Slide12"/>
          <p:cNvPicPr>
            <a:picLocks noChangeAspect="1" noChangeArrowheads="1"/>
          </p:cNvPicPr>
          <p:nvPr/>
        </p:nvPicPr>
        <p:blipFill>
          <a:blip r:embed="rId2" cstate="print">
            <a:lum bright="-12000" contrast="18000"/>
          </a:blip>
          <a:srcRect l="4568" r="15433" b="7408"/>
          <a:stretch>
            <a:fillRect/>
          </a:stretch>
        </p:blipFill>
        <p:spPr bwMode="auto">
          <a:xfrm>
            <a:off x="1447800" y="1409700"/>
            <a:ext cx="61722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"/>
            <a:ext cx="5538788" cy="531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1343025" y="190500"/>
            <a:ext cx="4371975" cy="6557963"/>
            <a:chOff x="1506" y="90"/>
            <a:chExt cx="2754" cy="4131"/>
          </a:xfrm>
        </p:grpSpPr>
        <p:pic>
          <p:nvPicPr>
            <p:cNvPr id="35846" name="Picture 3" descr="Hem-inferior-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06" y="90"/>
              <a:ext cx="2754" cy="4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47" name="Freeform 4"/>
            <p:cNvSpPr>
              <a:spLocks/>
            </p:cNvSpPr>
            <p:nvPr/>
          </p:nvSpPr>
          <p:spPr bwMode="auto">
            <a:xfrm>
              <a:off x="3302" y="2020"/>
              <a:ext cx="694" cy="1211"/>
            </a:xfrm>
            <a:custGeom>
              <a:avLst/>
              <a:gdLst>
                <a:gd name="T0" fmla="*/ 46 w 694"/>
                <a:gd name="T1" fmla="*/ 1148 h 1211"/>
                <a:gd name="T2" fmla="*/ 178 w 694"/>
                <a:gd name="T3" fmla="*/ 1160 h 1211"/>
                <a:gd name="T4" fmla="*/ 382 w 694"/>
                <a:gd name="T5" fmla="*/ 1190 h 1211"/>
                <a:gd name="T6" fmla="*/ 538 w 694"/>
                <a:gd name="T7" fmla="*/ 1034 h 1211"/>
                <a:gd name="T8" fmla="*/ 604 w 694"/>
                <a:gd name="T9" fmla="*/ 854 h 1211"/>
                <a:gd name="T10" fmla="*/ 676 w 694"/>
                <a:gd name="T11" fmla="*/ 668 h 1211"/>
                <a:gd name="T12" fmla="*/ 694 w 694"/>
                <a:gd name="T13" fmla="*/ 494 h 1211"/>
                <a:gd name="T14" fmla="*/ 676 w 694"/>
                <a:gd name="T15" fmla="*/ 320 h 1211"/>
                <a:gd name="T16" fmla="*/ 610 w 694"/>
                <a:gd name="T17" fmla="*/ 248 h 1211"/>
                <a:gd name="T18" fmla="*/ 508 w 694"/>
                <a:gd name="T19" fmla="*/ 104 h 1211"/>
                <a:gd name="T20" fmla="*/ 412 w 694"/>
                <a:gd name="T21" fmla="*/ 26 h 1211"/>
                <a:gd name="T22" fmla="*/ 274 w 694"/>
                <a:gd name="T23" fmla="*/ 8 h 1211"/>
                <a:gd name="T24" fmla="*/ 154 w 694"/>
                <a:gd name="T25" fmla="*/ 20 h 1211"/>
                <a:gd name="T26" fmla="*/ 100 w 694"/>
                <a:gd name="T27" fmla="*/ 128 h 1211"/>
                <a:gd name="T28" fmla="*/ 76 w 694"/>
                <a:gd name="T29" fmla="*/ 248 h 1211"/>
                <a:gd name="T30" fmla="*/ 46 w 694"/>
                <a:gd name="T31" fmla="*/ 368 h 1211"/>
                <a:gd name="T32" fmla="*/ 4 w 694"/>
                <a:gd name="T33" fmla="*/ 470 h 1211"/>
                <a:gd name="T34" fmla="*/ 22 w 694"/>
                <a:gd name="T35" fmla="*/ 608 h 1211"/>
                <a:gd name="T36" fmla="*/ 46 w 694"/>
                <a:gd name="T37" fmla="*/ 704 h 1211"/>
                <a:gd name="T38" fmla="*/ 28 w 694"/>
                <a:gd name="T39" fmla="*/ 848 h 1211"/>
                <a:gd name="T40" fmla="*/ 28 w 694"/>
                <a:gd name="T41" fmla="*/ 992 h 1211"/>
                <a:gd name="T42" fmla="*/ 10 w 694"/>
                <a:gd name="T43" fmla="*/ 1094 h 1211"/>
                <a:gd name="T44" fmla="*/ 46 w 694"/>
                <a:gd name="T45" fmla="*/ 1148 h 121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94"/>
                <a:gd name="T70" fmla="*/ 0 h 1211"/>
                <a:gd name="T71" fmla="*/ 694 w 694"/>
                <a:gd name="T72" fmla="*/ 1211 h 121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94" h="1211">
                  <a:moveTo>
                    <a:pt x="46" y="1148"/>
                  </a:moveTo>
                  <a:cubicBezTo>
                    <a:pt x="74" y="1159"/>
                    <a:pt x="122" y="1153"/>
                    <a:pt x="178" y="1160"/>
                  </a:cubicBezTo>
                  <a:cubicBezTo>
                    <a:pt x="234" y="1167"/>
                    <a:pt x="322" y="1211"/>
                    <a:pt x="382" y="1190"/>
                  </a:cubicBezTo>
                  <a:cubicBezTo>
                    <a:pt x="442" y="1169"/>
                    <a:pt x="501" y="1090"/>
                    <a:pt x="538" y="1034"/>
                  </a:cubicBezTo>
                  <a:cubicBezTo>
                    <a:pt x="575" y="978"/>
                    <a:pt x="581" y="915"/>
                    <a:pt x="604" y="854"/>
                  </a:cubicBezTo>
                  <a:cubicBezTo>
                    <a:pt x="627" y="793"/>
                    <a:pt x="661" y="728"/>
                    <a:pt x="676" y="668"/>
                  </a:cubicBezTo>
                  <a:cubicBezTo>
                    <a:pt x="691" y="608"/>
                    <a:pt x="694" y="552"/>
                    <a:pt x="694" y="494"/>
                  </a:cubicBezTo>
                  <a:cubicBezTo>
                    <a:pt x="694" y="436"/>
                    <a:pt x="690" y="361"/>
                    <a:pt x="676" y="320"/>
                  </a:cubicBezTo>
                  <a:cubicBezTo>
                    <a:pt x="662" y="279"/>
                    <a:pt x="638" y="284"/>
                    <a:pt x="610" y="248"/>
                  </a:cubicBezTo>
                  <a:cubicBezTo>
                    <a:pt x="582" y="212"/>
                    <a:pt x="541" y="141"/>
                    <a:pt x="508" y="104"/>
                  </a:cubicBezTo>
                  <a:cubicBezTo>
                    <a:pt x="475" y="67"/>
                    <a:pt x="451" y="42"/>
                    <a:pt x="412" y="26"/>
                  </a:cubicBezTo>
                  <a:cubicBezTo>
                    <a:pt x="373" y="10"/>
                    <a:pt x="317" y="9"/>
                    <a:pt x="274" y="8"/>
                  </a:cubicBezTo>
                  <a:cubicBezTo>
                    <a:pt x="231" y="7"/>
                    <a:pt x="183" y="0"/>
                    <a:pt x="154" y="20"/>
                  </a:cubicBezTo>
                  <a:cubicBezTo>
                    <a:pt x="125" y="40"/>
                    <a:pt x="113" y="90"/>
                    <a:pt x="100" y="128"/>
                  </a:cubicBezTo>
                  <a:cubicBezTo>
                    <a:pt x="87" y="166"/>
                    <a:pt x="85" y="208"/>
                    <a:pt x="76" y="248"/>
                  </a:cubicBezTo>
                  <a:cubicBezTo>
                    <a:pt x="67" y="288"/>
                    <a:pt x="58" y="331"/>
                    <a:pt x="46" y="368"/>
                  </a:cubicBezTo>
                  <a:cubicBezTo>
                    <a:pt x="34" y="405"/>
                    <a:pt x="8" y="430"/>
                    <a:pt x="4" y="470"/>
                  </a:cubicBezTo>
                  <a:cubicBezTo>
                    <a:pt x="0" y="510"/>
                    <a:pt x="15" y="569"/>
                    <a:pt x="22" y="608"/>
                  </a:cubicBezTo>
                  <a:cubicBezTo>
                    <a:pt x="29" y="647"/>
                    <a:pt x="45" y="664"/>
                    <a:pt x="46" y="704"/>
                  </a:cubicBezTo>
                  <a:cubicBezTo>
                    <a:pt x="47" y="744"/>
                    <a:pt x="31" y="800"/>
                    <a:pt x="28" y="848"/>
                  </a:cubicBezTo>
                  <a:cubicBezTo>
                    <a:pt x="25" y="896"/>
                    <a:pt x="31" y="951"/>
                    <a:pt x="28" y="992"/>
                  </a:cubicBezTo>
                  <a:cubicBezTo>
                    <a:pt x="25" y="1033"/>
                    <a:pt x="11" y="1070"/>
                    <a:pt x="10" y="1094"/>
                  </a:cubicBezTo>
                  <a:cubicBezTo>
                    <a:pt x="9" y="1118"/>
                    <a:pt x="18" y="1137"/>
                    <a:pt x="46" y="1148"/>
                  </a:cubicBezTo>
                  <a:close/>
                </a:path>
              </a:pathLst>
            </a:custGeom>
            <a:noFill/>
            <a:ln w="57150" cmpd="sng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6089650" y="2706688"/>
            <a:ext cx="24733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66"/>
                </a:solidFill>
              </a:rPr>
              <a:t>Occipitotemporal</a:t>
            </a:r>
          </a:p>
          <a:p>
            <a:r>
              <a:rPr lang="en-US" sz="2400">
                <a:solidFill>
                  <a:srgbClr val="FFFF66"/>
                </a:solidFill>
              </a:rPr>
              <a:t>gyri</a:t>
            </a:r>
          </a:p>
        </p:txBody>
      </p:sp>
      <p:sp>
        <p:nvSpPr>
          <p:cNvPr id="35844" name="Line 6"/>
          <p:cNvSpPr>
            <a:spLocks noChangeShapeType="1"/>
          </p:cNvSpPr>
          <p:nvPr/>
        </p:nvSpPr>
        <p:spPr bwMode="auto">
          <a:xfrm flipH="1">
            <a:off x="5029200" y="3152775"/>
            <a:ext cx="942975" cy="9620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3175" name="Oval 7"/>
          <p:cNvSpPr>
            <a:spLocks noChangeArrowheads="1"/>
          </p:cNvSpPr>
          <p:nvPr/>
        </p:nvSpPr>
        <p:spPr bwMode="auto">
          <a:xfrm>
            <a:off x="4343400" y="3810000"/>
            <a:ext cx="609600" cy="762000"/>
          </a:xfrm>
          <a:prstGeom prst="ellipse">
            <a:avLst/>
          </a:prstGeom>
          <a:gradFill rotWithShape="1">
            <a:gsLst>
              <a:gs pos="0">
                <a:schemeClr val="accent1">
                  <a:alpha val="52000"/>
                </a:schemeClr>
              </a:gs>
              <a:gs pos="100000">
                <a:schemeClr val="accent1">
                  <a:gamma/>
                  <a:invGamma/>
                  <a:alpha val="52000"/>
                </a:schemeClr>
              </a:gs>
            </a:gsLst>
            <a:lin ang="5400000" scaled="1"/>
          </a:gradFill>
          <a:ln w="57150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AY2542 (BayerFactor)">
  <a:themeElements>
    <a:clrScheme name="BAY2542 (BayerFactor) 1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A6CEE7"/>
      </a:accent1>
      <a:accent2>
        <a:srgbClr val="0091CC"/>
      </a:accent2>
      <a:accent3>
        <a:srgbClr val="FFFFFF"/>
      </a:accent3>
      <a:accent4>
        <a:srgbClr val="000000"/>
      </a:accent4>
      <a:accent5>
        <a:srgbClr val="D0E3F1"/>
      </a:accent5>
      <a:accent6>
        <a:srgbClr val="0083B9"/>
      </a:accent6>
      <a:hlink>
        <a:srgbClr val="6EC051"/>
      </a:hlink>
      <a:folHlink>
        <a:srgbClr val="B2B2B2"/>
      </a:folHlink>
    </a:clrScheme>
    <a:fontScheme name="BAY2542 (BayerFactor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Y2542 (BayerFactor)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Y2542 (BayerFactor)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Y2542 (BayerFactor)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Y2542 (BayerFactor)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Y2542 (BayerFactor)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Y2542 (BayerFactor)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Y2542 (BayerFactor)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Y2542 (BayerFactor)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Y2542 (BayerFactor)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Y2542 (BayerFactor)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Y2542 (BayerFactor)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Y2542 (BayerFactor)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Y2542 (BayerFactor) 1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A6CEE7"/>
        </a:accent1>
        <a:accent2>
          <a:srgbClr val="0091CC"/>
        </a:accent2>
        <a:accent3>
          <a:srgbClr val="FFFFFF"/>
        </a:accent3>
        <a:accent4>
          <a:srgbClr val="000000"/>
        </a:accent4>
        <a:accent5>
          <a:srgbClr val="D0E3F1"/>
        </a:accent5>
        <a:accent6>
          <a:srgbClr val="0083B9"/>
        </a:accent6>
        <a:hlink>
          <a:srgbClr val="6EC05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Y2542 (BayerFactor) 14">
        <a:dk1>
          <a:srgbClr val="000000"/>
        </a:dk1>
        <a:lt1>
          <a:srgbClr val="FFFFFF"/>
        </a:lt1>
        <a:dk2>
          <a:srgbClr val="004F6E"/>
        </a:dk2>
        <a:lt2>
          <a:srgbClr val="FFFFFF"/>
        </a:lt2>
        <a:accent1>
          <a:srgbClr val="A6CEE7"/>
        </a:accent1>
        <a:accent2>
          <a:srgbClr val="0091CC"/>
        </a:accent2>
        <a:accent3>
          <a:srgbClr val="FFFFFF"/>
        </a:accent3>
        <a:accent4>
          <a:srgbClr val="000000"/>
        </a:accent4>
        <a:accent5>
          <a:srgbClr val="D0E3F1"/>
        </a:accent5>
        <a:accent6>
          <a:srgbClr val="0083B9"/>
        </a:accent6>
        <a:hlink>
          <a:srgbClr val="6EC05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Y2542 (BayerFactor) 15">
        <a:dk1>
          <a:srgbClr val="0091CC"/>
        </a:dk1>
        <a:lt1>
          <a:srgbClr val="FFFFFF"/>
        </a:lt1>
        <a:dk2>
          <a:srgbClr val="004F6E"/>
        </a:dk2>
        <a:lt2>
          <a:srgbClr val="FFFFFF"/>
        </a:lt2>
        <a:accent1>
          <a:srgbClr val="A6CEE7"/>
        </a:accent1>
        <a:accent2>
          <a:srgbClr val="43884D"/>
        </a:accent2>
        <a:accent3>
          <a:srgbClr val="FFFFFF"/>
        </a:accent3>
        <a:accent4>
          <a:srgbClr val="007BAE"/>
        </a:accent4>
        <a:accent5>
          <a:srgbClr val="D0E3F1"/>
        </a:accent5>
        <a:accent6>
          <a:srgbClr val="3C7B45"/>
        </a:accent6>
        <a:hlink>
          <a:srgbClr val="6EC05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Y2542 (BayerFactor) 16">
        <a:dk1>
          <a:srgbClr val="004F76"/>
        </a:dk1>
        <a:lt1>
          <a:srgbClr val="FFFFFF"/>
        </a:lt1>
        <a:dk2>
          <a:srgbClr val="004F6E"/>
        </a:dk2>
        <a:lt2>
          <a:srgbClr val="FFFFFF"/>
        </a:lt2>
        <a:accent1>
          <a:srgbClr val="A6CEE7"/>
        </a:accent1>
        <a:accent2>
          <a:srgbClr val="43884D"/>
        </a:accent2>
        <a:accent3>
          <a:srgbClr val="FFFFFF"/>
        </a:accent3>
        <a:accent4>
          <a:srgbClr val="004264"/>
        </a:accent4>
        <a:accent5>
          <a:srgbClr val="D0E3F1"/>
        </a:accent5>
        <a:accent6>
          <a:srgbClr val="3C7B45"/>
        </a:accent6>
        <a:hlink>
          <a:srgbClr val="6EC051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7401</TotalTime>
  <Words>148</Words>
  <Application>Microsoft Office PowerPoint</Application>
  <PresentationFormat>On-screen Show (4:3)</PresentationFormat>
  <Paragraphs>26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4_Default Design</vt:lpstr>
      <vt:lpstr>BAY2542 (BayerFactor)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Prosopagnosia</vt:lpstr>
    </vt:vector>
  </TitlesOfParts>
  <Company>EMAJN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Chemical Senses</dc:title>
  <dc:creator>Kim</dc:creator>
  <cp:lastModifiedBy>user-pc</cp:lastModifiedBy>
  <cp:revision>350</cp:revision>
  <dcterms:created xsi:type="dcterms:W3CDTF">2003-04-08T15:26:51Z</dcterms:created>
  <dcterms:modified xsi:type="dcterms:W3CDTF">2014-05-13T12:32:08Z</dcterms:modified>
</cp:coreProperties>
</file>