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8"/>
  </p:notesMasterIdLst>
  <p:sldIdLst>
    <p:sldId id="256" r:id="rId2"/>
    <p:sldId id="257" r:id="rId3"/>
    <p:sldId id="258" r:id="rId4"/>
    <p:sldId id="269" r:id="rId5"/>
    <p:sldId id="270" r:id="rId6"/>
    <p:sldId id="301" r:id="rId7"/>
    <p:sldId id="272" r:id="rId8"/>
    <p:sldId id="271" r:id="rId9"/>
    <p:sldId id="273" r:id="rId10"/>
    <p:sldId id="274" r:id="rId11"/>
    <p:sldId id="275" r:id="rId12"/>
    <p:sldId id="276" r:id="rId13"/>
    <p:sldId id="277" r:id="rId14"/>
    <p:sldId id="278" r:id="rId15"/>
    <p:sldId id="261" r:id="rId16"/>
    <p:sldId id="279" r:id="rId17"/>
    <p:sldId id="280" r:id="rId18"/>
    <p:sldId id="302" r:id="rId19"/>
    <p:sldId id="313" r:id="rId20"/>
    <p:sldId id="281" r:id="rId21"/>
    <p:sldId id="264" r:id="rId22"/>
    <p:sldId id="286" r:id="rId23"/>
    <p:sldId id="287" r:id="rId24"/>
    <p:sldId id="282" r:id="rId25"/>
    <p:sldId id="307" r:id="rId26"/>
    <p:sldId id="308" r:id="rId27"/>
    <p:sldId id="309" r:id="rId28"/>
    <p:sldId id="288" r:id="rId29"/>
    <p:sldId id="310" r:id="rId30"/>
    <p:sldId id="289" r:id="rId31"/>
    <p:sldId id="311" r:id="rId32"/>
    <p:sldId id="312" r:id="rId33"/>
    <p:sldId id="291" r:id="rId34"/>
    <p:sldId id="292" r:id="rId35"/>
    <p:sldId id="303" r:id="rId36"/>
    <p:sldId id="304" r:id="rId37"/>
    <p:sldId id="305" r:id="rId38"/>
    <p:sldId id="306" r:id="rId39"/>
    <p:sldId id="293" r:id="rId40"/>
    <p:sldId id="294" r:id="rId41"/>
    <p:sldId id="295" r:id="rId42"/>
    <p:sldId id="296" r:id="rId43"/>
    <p:sldId id="297" r:id="rId44"/>
    <p:sldId id="298" r:id="rId45"/>
    <p:sldId id="299"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008F3-61FD-426A-9B1F-B03560A10D1E}" type="datetimeFigureOut">
              <a:rPr lang="en-US" smtClean="0"/>
              <a:pPr/>
              <a:t>4/1/2016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CEDF8-6EE8-4932-A4CD-779574BF5C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anticaries</a:t>
            </a:r>
            <a:r>
              <a:rPr lang="en-US" dirty="0" smtClean="0"/>
              <a:t> advantage from the fluoride has not been demonstrated)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Self etching adhesives may lead to a dramatic simplification of the steps involved in sealant application with equivalent sealant retention </a:t>
            </a:r>
          </a:p>
          <a:p>
            <a:endParaRPr lang="en-US" dirty="0"/>
          </a:p>
        </p:txBody>
      </p:sp>
      <p:sp>
        <p:nvSpPr>
          <p:cNvPr id="4" name="Slide Number Placeholder 3"/>
          <p:cNvSpPr>
            <a:spLocks noGrp="1"/>
          </p:cNvSpPr>
          <p:nvPr>
            <p:ph type="sldNum" sz="quarter" idx="10"/>
          </p:nvPr>
        </p:nvSpPr>
        <p:spPr/>
        <p:txBody>
          <a:bodyPr/>
          <a:lstStyle/>
          <a:p>
            <a:fld id="{3B9CEDF8-6EE8-4932-A4CD-779574BF5CD3}"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r>
              <a:rPr lang="en-IE" smtClean="0"/>
              <a:t>Helioseal</a:t>
            </a:r>
          </a:p>
          <a:p>
            <a:pPr eaLnBrk="1" hangingPunct="1"/>
            <a:r>
              <a:rPr lang="en-IE" smtClean="0"/>
              <a:t>Light curing white shaded fissure sealant</a:t>
            </a: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46D03CE-9B84-43D6-BE0A-A692FAE3B786}" type="slidenum">
              <a:rPr lang="en-GB" sz="1200"/>
              <a:pPr algn="r"/>
              <a:t>33</a:t>
            </a:fld>
            <a:endParaRPr lang="en-GB" sz="1200"/>
          </a:p>
        </p:txBody>
      </p:sp>
      <p:sp>
        <p:nvSpPr>
          <p:cNvPr id="69635"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pPr eaLnBrk="1" hangingPunct="1">
              <a:lnSpc>
                <a:spcPct val="130000"/>
              </a:lnSpc>
              <a:defRPr/>
            </a:pPr>
            <a:r>
              <a:rPr lang="en-US" smtClean="0">
                <a:solidFill>
                  <a:schemeClr val="tx2"/>
                </a:solidFill>
                <a:effectLst>
                  <a:outerShdw blurRad="38100" dist="38100" dir="2700000" algn="tl">
                    <a:srgbClr val="C0C0C0"/>
                  </a:outerShdw>
                </a:effectLst>
                <a:latin typeface="Comic Sans MS" pitchFamily="66" charset="0"/>
              </a:rPr>
              <a:t>For removal of debris, plaque or pellicle</a:t>
            </a:r>
          </a:p>
          <a:p>
            <a:pPr eaLnBrk="1" hangingPunct="1">
              <a:lnSpc>
                <a:spcPct val="130000"/>
              </a:lnSpc>
              <a:defRPr/>
            </a:pPr>
            <a:r>
              <a:rPr lang="en-US" smtClean="0">
                <a:solidFill>
                  <a:schemeClr val="tx2"/>
                </a:solidFill>
                <a:effectLst>
                  <a:outerShdw blurRad="38100" dist="38100" dir="2700000" algn="tl">
                    <a:srgbClr val="C0C0C0"/>
                  </a:outerShdw>
                </a:effectLst>
                <a:latin typeface="Comic Sans MS" pitchFamily="66" charset="0"/>
              </a:rPr>
              <a:t>Brush or cup in latch-grip handpiece</a:t>
            </a:r>
          </a:p>
          <a:p>
            <a:pPr eaLnBrk="1" hangingPunct="1">
              <a:defRPr/>
            </a:pPr>
            <a:r>
              <a:rPr lang="en-IE" smtClean="0"/>
              <a:t>NO need to use bur to remove enamel as retention is high without it</a:t>
            </a: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83BE651-FEDE-45A7-8B4A-28F5429E8C44}" type="slidenum">
              <a:rPr lang="en-GB" smtClean="0"/>
              <a:pPr/>
              <a:t>34</a:t>
            </a:fld>
            <a:endParaRPr lang="en-GB"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IE" smtClean="0"/>
              <a:t>30-50% acid concentration makes no difference on retention after one year</a:t>
            </a:r>
          </a:p>
          <a:p>
            <a:pPr eaLnBrk="1" hangingPunct="1"/>
            <a:r>
              <a:rPr lang="en-IE" smtClean="0"/>
              <a:t>Aqueous solns of etch are hard to control - an improvement is the production of acidified gels – may also include a pigment to further aid control.</a:t>
            </a:r>
          </a:p>
          <a:p>
            <a:pPr eaLnBrk="1" hangingPunct="1"/>
            <a:r>
              <a:rPr lang="en-IE" smtClean="0"/>
              <a:t>Etching 15, 30, 45, or 60 secs makes no difference on retention (Duggal ’97)</a:t>
            </a:r>
          </a:p>
          <a:p>
            <a:pPr eaLnBrk="1" hangingPunct="1"/>
            <a:r>
              <a:rPr lang="en-IE" smtClean="0"/>
              <a:t>No difference in retention rates in E’s or 6’s also in this same study</a:t>
            </a:r>
          </a:p>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eaLnBrk="1" hangingPunct="1"/>
            <a:r>
              <a:rPr lang="en-IE" smtClean="0"/>
              <a:t>Waggoner and Siegal ’96 says times not important thorough washing until all etch is removed and thorough drying until chalky frosted appearance</a:t>
            </a:r>
          </a:p>
          <a:p>
            <a:pPr eaLnBrk="1" hangingPunct="1"/>
            <a:r>
              <a:rPr lang="en-IE" smtClean="0"/>
              <a:t>At this stage can use layer of bond if difficult to isolate and this will produce a bond strength comparabile to that of an etched enamel sealant</a:t>
            </a: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r>
              <a:rPr lang="en-IE" smtClean="0"/>
              <a:t>Avoid bubbles</a:t>
            </a:r>
          </a:p>
          <a:p>
            <a:pPr eaLnBrk="1" hangingPunct="1"/>
            <a:r>
              <a:rPr lang="en-IE" smtClean="0"/>
              <a:t>Amout only in fissure</a:t>
            </a: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pPr eaLnBrk="1" hangingPunct="1"/>
            <a:r>
              <a:rPr lang="en-IE" smtClean="0"/>
              <a:t>Emphasis  buccal  and palatal pits</a:t>
            </a:r>
          </a:p>
          <a:p>
            <a:pPr eaLnBrk="1" hangingPunct="1"/>
            <a:r>
              <a:rPr lang="en-GB" smtClean="0"/>
              <a:t>LED curing lights are not as powerful as plasma arc curing (PAC) or quartz tungsten halogen (QTH) lights. wavelength</a:t>
            </a:r>
          </a:p>
          <a:p>
            <a:pPr eaLnBrk="1" hangingPunct="1"/>
            <a:r>
              <a:rPr lang="en-GB" smtClean="0"/>
              <a:t>490nm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marL="228600" indent="-228600" eaLnBrk="1" hangingPunct="1"/>
            <a:r>
              <a:rPr lang="en-GB" smtClean="0"/>
              <a:t>If adjustments are necessary, they can be quickly performed with diamond finishing burs (high speed and water spray). For adjustment of sealants, the appropriate shaped fine finishing bur is used (Komet yellow band, 15 </a:t>
            </a:r>
            <a:r>
              <a:rPr lang="en-GB" smtClean="0">
                <a:sym typeface="Symbol" pitchFamily="18" charset="2"/>
              </a:rPr>
              <a:t></a:t>
            </a:r>
            <a:r>
              <a:rPr lang="en-GB" smtClean="0"/>
              <a:t>m). No further finishing is necessary.</a:t>
            </a:r>
          </a:p>
          <a:p>
            <a:pPr marL="228600" indent="-228600" eaLnBrk="1" hangingPunct="1"/>
            <a:r>
              <a:rPr lang="en-GB" smtClean="0"/>
              <a:t>Green “Polistones” (coarse Aluminium Oxide) stones may be used for gross adjustments. They are used with a latch-grip, slow handpiece and water-soluble gel lubricant (KY gel). When the occlusion is satisfactory, the sealant should be polished with white Polistones (of appropriate shape) and water-soluble gel. These are composed of fine Aluminium Oxide.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r>
              <a:rPr lang="en-IE" smtClean="0"/>
              <a:t>Too much Ca(OH)2 has been used this is old</a:t>
            </a:r>
          </a:p>
          <a:p>
            <a:pPr eaLnBrk="1" hangingPunct="1"/>
            <a:r>
              <a:rPr lang="en-IE" smtClean="0"/>
              <a:t>Take out caoh </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4/1/2016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3499D082-7515-4C2A-A330-630C52DEAD09}" type="datetimeFigureOut">
              <a:rPr lang="en-US"/>
              <a:pPr>
                <a:defRPr/>
              </a:pPr>
              <a:t>4/1/2016</a:t>
            </a:fld>
            <a:endParaRPr lang="en-GB"/>
          </a:p>
        </p:txBody>
      </p:sp>
      <p:sp>
        <p:nvSpPr>
          <p:cNvPr id="6" name="Rectangle 13"/>
          <p:cNvSpPr>
            <a:spLocks noGrp="1" noChangeArrowheads="1"/>
          </p:cNvSpPr>
          <p:nvPr>
            <p:ph type="ftr" sz="quarter" idx="11"/>
          </p:nvPr>
        </p:nvSpPr>
        <p:spPr>
          <a:ln/>
        </p:spPr>
        <p:txBody>
          <a:bodyPr/>
          <a:lstStyle>
            <a:lvl1pPr>
              <a:defRPr/>
            </a:lvl1pPr>
          </a:lstStyle>
          <a:p>
            <a:pPr>
              <a:defRPr/>
            </a:pPr>
            <a:endParaRPr lang="en-GB"/>
          </a:p>
        </p:txBody>
      </p:sp>
      <p:sp>
        <p:nvSpPr>
          <p:cNvPr id="7" name="Rectangle 14"/>
          <p:cNvSpPr>
            <a:spLocks noGrp="1" noChangeArrowheads="1"/>
          </p:cNvSpPr>
          <p:nvPr>
            <p:ph type="sldNum" sz="quarter" idx="12"/>
          </p:nvPr>
        </p:nvSpPr>
        <p:spPr>
          <a:ln/>
        </p:spPr>
        <p:txBody>
          <a:bodyPr/>
          <a:lstStyle>
            <a:lvl1pPr>
              <a:defRPr/>
            </a:lvl1pPr>
          </a:lstStyle>
          <a:p>
            <a:pPr>
              <a:defRPr/>
            </a:pPr>
            <a:fld id="{2B26084D-F874-4E67-9B39-6839314A7C38}"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1D04865E-A2B0-48DB-AC80-3D2AB0B3EFF3}" type="datetimeFigureOut">
              <a:rPr lang="en-US"/>
              <a:pPr>
                <a:defRPr/>
              </a:pPr>
              <a:t>4/1/2016</a:t>
            </a:fld>
            <a:endParaRPr lang="en-GB"/>
          </a:p>
        </p:txBody>
      </p:sp>
      <p:sp>
        <p:nvSpPr>
          <p:cNvPr id="6" name="Rectangle 13"/>
          <p:cNvSpPr>
            <a:spLocks noGrp="1" noChangeArrowheads="1"/>
          </p:cNvSpPr>
          <p:nvPr>
            <p:ph type="ftr" sz="quarter" idx="11"/>
          </p:nvPr>
        </p:nvSpPr>
        <p:spPr>
          <a:ln/>
        </p:spPr>
        <p:txBody>
          <a:bodyPr/>
          <a:lstStyle>
            <a:lvl1pPr>
              <a:defRPr/>
            </a:lvl1pPr>
          </a:lstStyle>
          <a:p>
            <a:pPr>
              <a:defRPr/>
            </a:pPr>
            <a:endParaRPr lang="en-GB"/>
          </a:p>
        </p:txBody>
      </p:sp>
      <p:sp>
        <p:nvSpPr>
          <p:cNvPr id="7" name="Rectangle 14"/>
          <p:cNvSpPr>
            <a:spLocks noGrp="1" noChangeArrowheads="1"/>
          </p:cNvSpPr>
          <p:nvPr>
            <p:ph type="sldNum" sz="quarter" idx="12"/>
          </p:nvPr>
        </p:nvSpPr>
        <p:spPr>
          <a:ln/>
        </p:spPr>
        <p:txBody>
          <a:bodyPr/>
          <a:lstStyle>
            <a:lvl1pPr>
              <a:defRPr/>
            </a:lvl1pPr>
          </a:lstStyle>
          <a:p>
            <a:pPr>
              <a:defRPr/>
            </a:pPr>
            <a:fld id="{8255108A-CA34-44D0-959C-4594D4AD1C6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4/1/2016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Fissure sealant</a:t>
            </a:r>
            <a:endParaRPr lang="en-US" dirty="0"/>
          </a:p>
        </p:txBody>
      </p:sp>
      <p:sp>
        <p:nvSpPr>
          <p:cNvPr id="3" name="Subtitle 2"/>
          <p:cNvSpPr>
            <a:spLocks noGrp="1"/>
          </p:cNvSpPr>
          <p:nvPr>
            <p:ph type="subTitle" idx="1"/>
          </p:nvPr>
        </p:nvSpPr>
        <p:spPr/>
        <p:txBody>
          <a:bodyPr/>
          <a:lstStyle/>
          <a:p>
            <a:r>
              <a:rPr lang="en-US" dirty="0" err="1" smtClean="0"/>
              <a:t>Rawan</a:t>
            </a:r>
            <a:r>
              <a:rPr lang="en-US" dirty="0" smtClean="0"/>
              <a:t> </a:t>
            </a:r>
            <a:r>
              <a:rPr lang="en-US" dirty="0" err="1" smtClean="0"/>
              <a:t>ElKarmi</a:t>
            </a:r>
            <a:endParaRPr lang="en-US" dirty="0" smtClean="0"/>
          </a:p>
          <a:p>
            <a:r>
              <a:rPr lang="en-US" dirty="0" smtClean="0"/>
              <a:t>BDs, </a:t>
            </a:r>
            <a:r>
              <a:rPr lang="en-US" dirty="0" err="1" smtClean="0"/>
              <a:t>MSc</a:t>
            </a:r>
            <a:r>
              <a:rPr lang="en-US" dirty="0" smtClean="0"/>
              <a:t>, FFD RCSI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000" b="1" dirty="0" smtClean="0">
                <a:latin typeface="Arial" pitchFamily="34" charset="0"/>
                <a:cs typeface="Arial" pitchFamily="34" charset="0"/>
              </a:rPr>
              <a:t>Who do we seal? </a:t>
            </a:r>
            <a:br>
              <a:rPr lang="en-US" sz="3000" b="1" dirty="0" smtClean="0">
                <a:latin typeface="Arial" pitchFamily="34" charset="0"/>
                <a:cs typeface="Arial" pitchFamily="34" charset="0"/>
              </a:rPr>
            </a:br>
            <a:r>
              <a:rPr lang="en-US" sz="3000" b="1" dirty="0" smtClean="0">
                <a:latin typeface="Arial" pitchFamily="34" charset="0"/>
                <a:cs typeface="Arial" pitchFamily="34" charset="0"/>
              </a:rPr>
              <a:t>Patient selection/Indications</a:t>
            </a:r>
            <a:endParaRPr lang="en-US" sz="3000" b="1" dirty="0">
              <a:latin typeface="Arial" pitchFamily="34" charset="0"/>
              <a:cs typeface="Arial" pitchFamily="34" charset="0"/>
            </a:endParaRPr>
          </a:p>
        </p:txBody>
      </p:sp>
      <p:sp>
        <p:nvSpPr>
          <p:cNvPr id="3" name="Content Placeholder 2"/>
          <p:cNvSpPr>
            <a:spLocks noGrp="1"/>
          </p:cNvSpPr>
          <p:nvPr>
            <p:ph idx="1"/>
          </p:nvPr>
        </p:nvSpPr>
        <p:spPr>
          <a:xfrm>
            <a:off x="381000" y="1600200"/>
            <a:ext cx="8229600" cy="4525963"/>
          </a:xfrm>
        </p:spPr>
        <p:txBody>
          <a:bodyPr>
            <a:normAutofit/>
          </a:bodyPr>
          <a:lstStyle/>
          <a:p>
            <a:pPr>
              <a:lnSpc>
                <a:spcPct val="120000"/>
              </a:lnSpc>
              <a:buNone/>
              <a:defRPr/>
            </a:pPr>
            <a:r>
              <a:rPr lang="en-US" sz="2200" dirty="0" smtClean="0">
                <a:latin typeface="Arial" pitchFamily="34" charset="0"/>
                <a:cs typeface="Arial" pitchFamily="34" charset="0"/>
              </a:rPr>
              <a:t>The decision to apply a FS should be made on clinical grounds based on: </a:t>
            </a:r>
          </a:p>
          <a:p>
            <a:pPr>
              <a:lnSpc>
                <a:spcPct val="120000"/>
              </a:lnSpc>
              <a:defRPr/>
            </a:pPr>
            <a:r>
              <a:rPr lang="en-US" sz="2200" dirty="0" smtClean="0">
                <a:latin typeface="Arial" pitchFamily="34" charset="0"/>
                <a:cs typeface="Arial" pitchFamily="34" charset="0"/>
              </a:rPr>
              <a:t>Clinical examination, supported by </a:t>
            </a:r>
          </a:p>
          <a:p>
            <a:pPr>
              <a:lnSpc>
                <a:spcPct val="120000"/>
              </a:lnSpc>
              <a:defRPr/>
            </a:pPr>
            <a:r>
              <a:rPr lang="en-US" sz="2200" dirty="0" smtClean="0">
                <a:latin typeface="Arial" pitchFamily="34" charset="0"/>
                <a:cs typeface="Arial" pitchFamily="34" charset="0"/>
              </a:rPr>
              <a:t>Radiographs where appropriate, </a:t>
            </a:r>
          </a:p>
          <a:p>
            <a:pPr>
              <a:lnSpc>
                <a:spcPct val="120000"/>
              </a:lnSpc>
              <a:defRPr/>
            </a:pPr>
            <a:r>
              <a:rPr lang="en-US" sz="2200" dirty="0" smtClean="0">
                <a:latin typeface="Arial" pitchFamily="34" charset="0"/>
                <a:cs typeface="Arial" pitchFamily="34" charset="0"/>
              </a:rPr>
              <a:t>and taking into account risk factors</a:t>
            </a:r>
          </a:p>
          <a:p>
            <a:pPr lvl="2">
              <a:lnSpc>
                <a:spcPct val="120000"/>
              </a:lnSpc>
              <a:defRPr/>
            </a:pPr>
            <a:r>
              <a:rPr lang="en-US" sz="2200" dirty="0" smtClean="0">
                <a:latin typeface="Arial" pitchFamily="34" charset="0"/>
                <a:cs typeface="Arial" pitchFamily="34" charset="0"/>
              </a:rPr>
              <a:t>caries experience of the patient, </a:t>
            </a:r>
          </a:p>
          <a:p>
            <a:pPr lvl="2">
              <a:lnSpc>
                <a:spcPct val="120000"/>
              </a:lnSpc>
              <a:defRPr/>
            </a:pPr>
            <a:r>
              <a:rPr lang="en-US" sz="2200" dirty="0" smtClean="0">
                <a:latin typeface="Arial" pitchFamily="34" charset="0"/>
                <a:cs typeface="Arial" pitchFamily="34" charset="0"/>
              </a:rPr>
              <a:t>fluoride history </a:t>
            </a:r>
          </a:p>
          <a:p>
            <a:pPr lvl="2">
              <a:lnSpc>
                <a:spcPct val="120000"/>
              </a:lnSpc>
              <a:defRPr/>
            </a:pPr>
            <a:r>
              <a:rPr lang="en-US" sz="2200" dirty="0" smtClean="0">
                <a:latin typeface="Arial" pitchFamily="34" charset="0"/>
                <a:cs typeface="Arial" pitchFamily="34" charset="0"/>
              </a:rPr>
              <a:t>fissure anatomy, and </a:t>
            </a:r>
          </a:p>
          <a:p>
            <a:pPr lvl="2">
              <a:lnSpc>
                <a:spcPct val="120000"/>
              </a:lnSpc>
              <a:defRPr/>
            </a:pPr>
            <a:r>
              <a:rPr lang="en-US" sz="2200" dirty="0" smtClean="0">
                <a:latin typeface="Arial" pitchFamily="34" charset="0"/>
                <a:cs typeface="Arial" pitchFamily="34" charset="0"/>
              </a:rPr>
              <a:t>plaque load (oral hygiene).</a:t>
            </a:r>
            <a:endParaRPr lang="en-US" sz="22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Who do we seal? </a:t>
            </a:r>
            <a:br>
              <a:rPr lang="en-US" sz="3000" b="1" dirty="0" smtClean="0">
                <a:latin typeface="Arial" pitchFamily="34" charset="0"/>
                <a:cs typeface="Arial" pitchFamily="34" charset="0"/>
              </a:rPr>
            </a:br>
            <a:r>
              <a:rPr lang="en-US" sz="3000" b="1" dirty="0" smtClean="0">
                <a:latin typeface="Arial" pitchFamily="34" charset="0"/>
                <a:cs typeface="Arial" pitchFamily="34" charset="0"/>
              </a:rPr>
              <a:t>Patient selection/Indications</a:t>
            </a:r>
            <a:endParaRPr lang="en-US" sz="3000" b="1" dirty="0">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pPr marL="533400" indent="-533400">
              <a:lnSpc>
                <a:spcPct val="80000"/>
              </a:lnSpc>
              <a:buNone/>
              <a:defRPr/>
            </a:pPr>
            <a:r>
              <a:rPr lang="en-IE" sz="2400" b="1" dirty="0" smtClean="0">
                <a:latin typeface="Arial" pitchFamily="34" charset="0"/>
                <a:cs typeface="Arial" pitchFamily="34" charset="0"/>
              </a:rPr>
              <a:t>1- Patients with dental decay </a:t>
            </a:r>
          </a:p>
          <a:p>
            <a:pPr marL="533400" indent="-533400" algn="ctr">
              <a:lnSpc>
                <a:spcPct val="80000"/>
              </a:lnSpc>
              <a:buNone/>
              <a:defRPr/>
            </a:pPr>
            <a:r>
              <a:rPr lang="en-IE" sz="2400" b="1" dirty="0" smtClean="0">
                <a:latin typeface="Arial" pitchFamily="34" charset="0"/>
                <a:cs typeface="Arial" pitchFamily="34" charset="0"/>
              </a:rPr>
              <a:t> </a:t>
            </a:r>
          </a:p>
          <a:p>
            <a:pPr marL="533400" indent="-533400">
              <a:lnSpc>
                <a:spcPct val="80000"/>
              </a:lnSpc>
              <a:defRPr/>
            </a:pPr>
            <a:r>
              <a:rPr lang="en-IE" sz="2400" dirty="0" smtClean="0">
                <a:latin typeface="Arial" pitchFamily="34" charset="0"/>
                <a:cs typeface="Arial" pitchFamily="34" charset="0"/>
              </a:rPr>
              <a:t>History of dental decay</a:t>
            </a:r>
            <a:r>
              <a:rPr lang="en-IE" sz="2400" b="1" dirty="0" smtClean="0">
                <a:latin typeface="Arial" pitchFamily="34" charset="0"/>
                <a:cs typeface="Arial" pitchFamily="34" charset="0"/>
              </a:rPr>
              <a:t>:</a:t>
            </a:r>
            <a:r>
              <a:rPr lang="en-IE" sz="2400" dirty="0" smtClean="0">
                <a:latin typeface="Arial" pitchFamily="34" charset="0"/>
                <a:cs typeface="Arial" pitchFamily="34" charset="0"/>
              </a:rPr>
              <a:t> </a:t>
            </a:r>
          </a:p>
          <a:p>
            <a:pPr marL="533400" indent="-533400">
              <a:lnSpc>
                <a:spcPct val="80000"/>
              </a:lnSpc>
              <a:buNone/>
              <a:defRPr/>
            </a:pPr>
            <a:r>
              <a:rPr lang="en-IE" sz="2400" dirty="0" smtClean="0">
                <a:latin typeface="Arial" pitchFamily="34" charset="0"/>
                <a:cs typeface="Arial" pitchFamily="34" charset="0"/>
              </a:rPr>
              <a:t>	evidence of filled or missing teeth due to decay in primary or secondary teeth</a:t>
            </a:r>
          </a:p>
          <a:p>
            <a:pPr marL="533400" indent="-533400">
              <a:lnSpc>
                <a:spcPct val="80000"/>
              </a:lnSpc>
              <a:buNone/>
              <a:defRPr/>
            </a:pPr>
            <a:endParaRPr lang="en-IE" sz="2400" dirty="0" smtClean="0">
              <a:latin typeface="Arial" pitchFamily="34" charset="0"/>
              <a:cs typeface="Arial" pitchFamily="34" charset="0"/>
            </a:endParaRPr>
          </a:p>
          <a:p>
            <a:pPr marL="533400" indent="-533400">
              <a:lnSpc>
                <a:spcPct val="80000"/>
              </a:lnSpc>
              <a:defRPr/>
            </a:pPr>
            <a:r>
              <a:rPr lang="en-IE" sz="2400" dirty="0" smtClean="0">
                <a:latin typeface="Arial" pitchFamily="34" charset="0"/>
                <a:cs typeface="Arial" pitchFamily="34" charset="0"/>
              </a:rPr>
              <a:t>Current decay:</a:t>
            </a:r>
          </a:p>
          <a:p>
            <a:pPr marL="533400" indent="-533400">
              <a:lnSpc>
                <a:spcPct val="80000"/>
              </a:lnSpc>
              <a:buNone/>
              <a:defRPr/>
            </a:pPr>
            <a:r>
              <a:rPr lang="en-IE" sz="2400" dirty="0" smtClean="0">
                <a:latin typeface="Arial" pitchFamily="34" charset="0"/>
                <a:cs typeface="Arial" pitchFamily="34" charset="0"/>
              </a:rPr>
              <a:t>	involving the primary or permanent dentition</a:t>
            </a:r>
          </a:p>
          <a:p>
            <a:endParaRPr lang="en-US" sz="2400" dirty="0">
              <a:latin typeface="Arial" pitchFamily="34" charset="0"/>
              <a:cs typeface="Arial" pitchFamily="34" charset="0"/>
            </a:endParaRPr>
          </a:p>
        </p:txBody>
      </p:sp>
      <p:sp>
        <p:nvSpPr>
          <p:cNvPr id="6" name="Content Placeholder 5"/>
          <p:cNvSpPr>
            <a:spLocks noGrp="1"/>
          </p:cNvSpPr>
          <p:nvPr>
            <p:ph sz="half" idx="2"/>
          </p:nvPr>
        </p:nvSpPr>
        <p:spPr/>
        <p:txBody>
          <a:bodyPr/>
          <a:lstStyle/>
          <a:p>
            <a:endParaRPr lang="en-US"/>
          </a:p>
        </p:txBody>
      </p:sp>
      <p:pic>
        <p:nvPicPr>
          <p:cNvPr id="4099" name="Picture 3" descr="C:\Users\Abed\Desktop\patient's photos\Michelle\photo%202[1].JPG"/>
          <p:cNvPicPr>
            <a:picLocks noChangeAspect="1" noChangeArrowheads="1"/>
          </p:cNvPicPr>
          <p:nvPr/>
        </p:nvPicPr>
        <p:blipFill>
          <a:blip r:embed="rId2" cstate="print"/>
          <a:srcRect l="18750" t="33654" r="32813" b="22916"/>
          <a:stretch>
            <a:fillRect/>
          </a:stretch>
        </p:blipFill>
        <p:spPr bwMode="auto">
          <a:xfrm>
            <a:off x="4495800" y="4038600"/>
            <a:ext cx="4192688" cy="2819400"/>
          </a:xfrm>
          <a:prstGeom prst="rect">
            <a:avLst/>
          </a:prstGeom>
          <a:noFill/>
        </p:spPr>
      </p:pic>
      <p:pic>
        <p:nvPicPr>
          <p:cNvPr id="1026" name="Picture 2" descr="C:\Users\Abed\Desktop\patient's photos\Sophie Lynam\Sophie march2014\IMG_9391.jpg"/>
          <p:cNvPicPr>
            <a:picLocks noChangeAspect="1" noChangeArrowheads="1"/>
          </p:cNvPicPr>
          <p:nvPr/>
        </p:nvPicPr>
        <p:blipFill>
          <a:blip r:embed="rId3" cstate="print"/>
          <a:srcRect t="13462" r="5769" b="5769"/>
          <a:stretch>
            <a:fillRect/>
          </a:stretch>
        </p:blipFill>
        <p:spPr bwMode="auto">
          <a:xfrm>
            <a:off x="4572000" y="1458685"/>
            <a:ext cx="4114800" cy="235131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Who do we seal? </a:t>
            </a:r>
            <a:br>
              <a:rPr lang="en-US" sz="3000" b="1" dirty="0" smtClean="0">
                <a:latin typeface="Arial" pitchFamily="34" charset="0"/>
                <a:cs typeface="Arial" pitchFamily="34" charset="0"/>
              </a:rPr>
            </a:br>
            <a:r>
              <a:rPr lang="en-US" sz="3000" b="1" dirty="0" smtClean="0">
                <a:latin typeface="Arial" pitchFamily="34" charset="0"/>
                <a:cs typeface="Arial" pitchFamily="34" charset="0"/>
              </a:rPr>
              <a:t>Patient selection/Indications</a:t>
            </a:r>
            <a:endParaRPr lang="en-US" sz="3000" b="1" dirty="0">
              <a:latin typeface="Arial" pitchFamily="34" charset="0"/>
              <a:cs typeface="Arial" pitchFamily="34" charset="0"/>
            </a:endParaRPr>
          </a:p>
        </p:txBody>
      </p:sp>
      <p:sp>
        <p:nvSpPr>
          <p:cNvPr id="3" name="Content Placeholder 2"/>
          <p:cNvSpPr>
            <a:spLocks noGrp="1"/>
          </p:cNvSpPr>
          <p:nvPr>
            <p:ph sz="half" idx="1"/>
          </p:nvPr>
        </p:nvSpPr>
        <p:spPr>
          <a:xfrm>
            <a:off x="304800" y="1752600"/>
            <a:ext cx="4038600" cy="4525963"/>
          </a:xfrm>
        </p:spPr>
        <p:txBody>
          <a:bodyPr/>
          <a:lstStyle/>
          <a:p>
            <a:pPr>
              <a:lnSpc>
                <a:spcPct val="80000"/>
              </a:lnSpc>
              <a:buNone/>
              <a:defRPr/>
            </a:pPr>
            <a:r>
              <a:rPr lang="en-IE" sz="2400" b="1" dirty="0" smtClean="0">
                <a:latin typeface="Arial" pitchFamily="34" charset="0"/>
                <a:cs typeface="Arial" pitchFamily="34" charset="0"/>
              </a:rPr>
              <a:t>2- Patients with no dental decay but high risk of developing decay</a:t>
            </a:r>
            <a:endParaRPr lang="en-IE" sz="2400" b="1" i="1" dirty="0" smtClean="0">
              <a:latin typeface="Arial" pitchFamily="34" charset="0"/>
              <a:cs typeface="Arial" pitchFamily="34" charset="0"/>
            </a:endParaRPr>
          </a:p>
          <a:p>
            <a:pPr>
              <a:lnSpc>
                <a:spcPct val="80000"/>
              </a:lnSpc>
              <a:buNone/>
              <a:defRPr/>
            </a:pPr>
            <a:endParaRPr lang="en-IE" sz="2400" b="1" i="1" dirty="0" smtClean="0">
              <a:latin typeface="Arial" pitchFamily="34" charset="0"/>
              <a:cs typeface="Arial" pitchFamily="34" charset="0"/>
            </a:endParaRPr>
          </a:p>
          <a:p>
            <a:pPr>
              <a:lnSpc>
                <a:spcPct val="80000"/>
              </a:lnSpc>
              <a:defRPr/>
            </a:pPr>
            <a:r>
              <a:rPr lang="en-IE" sz="2400" dirty="0" smtClean="0">
                <a:latin typeface="Arial" pitchFamily="34" charset="0"/>
                <a:cs typeface="Arial" pitchFamily="34" charset="0"/>
              </a:rPr>
              <a:t>Siblings affected by decay</a:t>
            </a:r>
          </a:p>
          <a:p>
            <a:pPr>
              <a:lnSpc>
                <a:spcPct val="80000"/>
              </a:lnSpc>
              <a:buNone/>
              <a:defRPr/>
            </a:pPr>
            <a:endParaRPr lang="en-IE" sz="2400" dirty="0" smtClean="0">
              <a:latin typeface="Arial" pitchFamily="34" charset="0"/>
              <a:cs typeface="Arial" pitchFamily="34" charset="0"/>
            </a:endParaRPr>
          </a:p>
          <a:p>
            <a:pPr>
              <a:lnSpc>
                <a:spcPct val="80000"/>
              </a:lnSpc>
              <a:defRPr/>
            </a:pPr>
            <a:r>
              <a:rPr lang="en-IE" sz="2400" dirty="0" smtClean="0">
                <a:latin typeface="Arial" pitchFamily="34" charset="0"/>
                <a:cs typeface="Arial" pitchFamily="34" charset="0"/>
              </a:rPr>
              <a:t>History of frequent sugar intake</a:t>
            </a:r>
          </a:p>
          <a:p>
            <a:pPr>
              <a:lnSpc>
                <a:spcPct val="80000"/>
              </a:lnSpc>
              <a:buNone/>
              <a:defRPr/>
            </a:pPr>
            <a:endParaRPr lang="en-GB" sz="3600" dirty="0" smtClean="0">
              <a:latin typeface="Comic Sans MS" pitchFamily="66" charset="0"/>
            </a:endParaRPr>
          </a:p>
          <a:p>
            <a:endParaRPr lang="en-US" dirty="0"/>
          </a:p>
        </p:txBody>
      </p:sp>
      <p:pic>
        <p:nvPicPr>
          <p:cNvPr id="5122" name="Picture 2" descr="C:\Users\Abed\Desktop\patient's photos\Michelle\photo%201[1].JPG"/>
          <p:cNvPicPr>
            <a:picLocks noGrp="1" noChangeAspect="1" noChangeArrowheads="1"/>
          </p:cNvPicPr>
          <p:nvPr>
            <p:ph sz="half" idx="2"/>
          </p:nvPr>
        </p:nvPicPr>
        <p:blipFill>
          <a:blip r:embed="rId2" cstate="print"/>
          <a:srcRect l="26416" t="18055" r="9434" b="34146"/>
          <a:stretch>
            <a:fillRect/>
          </a:stretch>
        </p:blipFill>
        <p:spPr bwMode="auto">
          <a:xfrm flipV="1">
            <a:off x="4343400" y="2286000"/>
            <a:ext cx="4499811" cy="2514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Who do we seal? </a:t>
            </a:r>
            <a:br>
              <a:rPr lang="en-US" sz="3000" b="1" dirty="0" smtClean="0">
                <a:latin typeface="Arial" pitchFamily="34" charset="0"/>
                <a:cs typeface="Arial" pitchFamily="34" charset="0"/>
              </a:rPr>
            </a:br>
            <a:r>
              <a:rPr lang="en-US" sz="3000" b="1" dirty="0" smtClean="0">
                <a:latin typeface="Arial" pitchFamily="34" charset="0"/>
                <a:cs typeface="Arial" pitchFamily="34" charset="0"/>
              </a:rPr>
              <a:t>Patient selection/Indications</a:t>
            </a:r>
            <a:endParaRPr lang="en-US" sz="3000" b="1" dirty="0">
              <a:latin typeface="Arial" pitchFamily="34" charset="0"/>
              <a:cs typeface="Arial" pitchFamily="34" charset="0"/>
            </a:endParaRPr>
          </a:p>
        </p:txBody>
      </p:sp>
      <p:sp>
        <p:nvSpPr>
          <p:cNvPr id="3" name="Content Placeholder 2"/>
          <p:cNvSpPr>
            <a:spLocks noGrp="1"/>
          </p:cNvSpPr>
          <p:nvPr>
            <p:ph sz="half" idx="1"/>
          </p:nvPr>
        </p:nvSpPr>
        <p:spPr/>
        <p:txBody>
          <a:bodyPr>
            <a:normAutofit fontScale="92500" lnSpcReduction="10000"/>
          </a:bodyPr>
          <a:lstStyle/>
          <a:p>
            <a:pPr>
              <a:lnSpc>
                <a:spcPct val="80000"/>
              </a:lnSpc>
              <a:buNone/>
              <a:defRPr/>
            </a:pPr>
            <a:r>
              <a:rPr lang="en-IE" sz="2500" b="1" dirty="0" smtClean="0">
                <a:latin typeface="Arial" pitchFamily="34" charset="0"/>
                <a:cs typeface="Arial" pitchFamily="34" charset="0"/>
              </a:rPr>
              <a:t>3- Medically compromised patients</a:t>
            </a:r>
          </a:p>
          <a:p>
            <a:pPr>
              <a:lnSpc>
                <a:spcPct val="80000"/>
              </a:lnSpc>
              <a:buNone/>
              <a:defRPr/>
            </a:pPr>
            <a:endParaRPr lang="en-IE" sz="2500" b="1" dirty="0" smtClean="0">
              <a:latin typeface="Arial" pitchFamily="34" charset="0"/>
              <a:cs typeface="Arial" pitchFamily="34" charset="0"/>
            </a:endParaRPr>
          </a:p>
          <a:p>
            <a:pPr>
              <a:lnSpc>
                <a:spcPct val="80000"/>
              </a:lnSpc>
              <a:buNone/>
              <a:defRPr/>
            </a:pPr>
            <a:r>
              <a:rPr lang="en-IE" sz="2500" dirty="0" smtClean="0">
                <a:latin typeface="Arial" pitchFamily="34" charset="0"/>
                <a:cs typeface="Arial" pitchFamily="34" charset="0"/>
              </a:rPr>
              <a:t>	Patients with Medical, Physical or Intellectual Impairment e.g.</a:t>
            </a:r>
          </a:p>
          <a:p>
            <a:pPr>
              <a:lnSpc>
                <a:spcPct val="80000"/>
              </a:lnSpc>
              <a:buNone/>
              <a:defRPr/>
            </a:pPr>
            <a:endParaRPr lang="en-IE" sz="2500" dirty="0" smtClean="0">
              <a:latin typeface="Arial" pitchFamily="34" charset="0"/>
              <a:cs typeface="Arial" pitchFamily="34" charset="0"/>
            </a:endParaRPr>
          </a:p>
          <a:p>
            <a:pPr>
              <a:lnSpc>
                <a:spcPct val="80000"/>
              </a:lnSpc>
              <a:defRPr/>
            </a:pPr>
            <a:r>
              <a:rPr lang="en-IE" sz="2500" dirty="0" smtClean="0">
                <a:latin typeface="Arial" pitchFamily="34" charset="0"/>
                <a:cs typeface="Arial" pitchFamily="34" charset="0"/>
              </a:rPr>
              <a:t>Cardiac patients</a:t>
            </a:r>
          </a:p>
          <a:p>
            <a:pPr>
              <a:lnSpc>
                <a:spcPct val="80000"/>
              </a:lnSpc>
              <a:defRPr/>
            </a:pPr>
            <a:endParaRPr lang="en-IE" sz="2500" dirty="0" smtClean="0">
              <a:latin typeface="Arial" pitchFamily="34" charset="0"/>
              <a:cs typeface="Arial" pitchFamily="34" charset="0"/>
            </a:endParaRPr>
          </a:p>
          <a:p>
            <a:pPr>
              <a:lnSpc>
                <a:spcPct val="80000"/>
              </a:lnSpc>
              <a:defRPr/>
            </a:pPr>
            <a:r>
              <a:rPr lang="en-IE" sz="2500" dirty="0" smtClean="0">
                <a:latin typeface="Arial" pitchFamily="34" charset="0"/>
                <a:cs typeface="Arial" pitchFamily="34" charset="0"/>
              </a:rPr>
              <a:t>Haematology patients</a:t>
            </a:r>
          </a:p>
          <a:p>
            <a:pPr>
              <a:lnSpc>
                <a:spcPct val="80000"/>
              </a:lnSpc>
              <a:buNone/>
              <a:defRPr/>
            </a:pPr>
            <a:endParaRPr lang="en-IE" sz="2500" dirty="0" smtClean="0">
              <a:latin typeface="Arial" pitchFamily="34" charset="0"/>
              <a:cs typeface="Arial" pitchFamily="34" charset="0"/>
            </a:endParaRPr>
          </a:p>
          <a:p>
            <a:pPr>
              <a:lnSpc>
                <a:spcPct val="80000"/>
              </a:lnSpc>
              <a:defRPr/>
            </a:pPr>
            <a:r>
              <a:rPr lang="en-IE" sz="2500" dirty="0" smtClean="0">
                <a:latin typeface="Arial" pitchFamily="34" charset="0"/>
                <a:cs typeface="Arial" pitchFamily="34" charset="0"/>
              </a:rPr>
              <a:t>Diabetic patients</a:t>
            </a:r>
          </a:p>
          <a:p>
            <a:pPr>
              <a:lnSpc>
                <a:spcPct val="80000"/>
              </a:lnSpc>
              <a:defRPr/>
            </a:pPr>
            <a:endParaRPr lang="en-IE" sz="2500" dirty="0" smtClean="0">
              <a:latin typeface="Arial" pitchFamily="34" charset="0"/>
              <a:cs typeface="Arial" pitchFamily="34" charset="0"/>
            </a:endParaRPr>
          </a:p>
          <a:p>
            <a:pPr>
              <a:lnSpc>
                <a:spcPct val="80000"/>
              </a:lnSpc>
              <a:defRPr/>
            </a:pPr>
            <a:r>
              <a:rPr lang="en-IE" sz="2500" dirty="0" smtClean="0">
                <a:latin typeface="Arial" pitchFamily="34" charset="0"/>
                <a:cs typeface="Arial" pitchFamily="34" charset="0"/>
              </a:rPr>
              <a:t>Patients with special healthcare needs </a:t>
            </a:r>
            <a:endParaRPr lang="en-US" sz="2500" dirty="0">
              <a:latin typeface="Arial" pitchFamily="34" charset="0"/>
              <a:cs typeface="Arial" pitchFamily="34" charset="0"/>
            </a:endParaRPr>
          </a:p>
        </p:txBody>
      </p:sp>
      <p:sp>
        <p:nvSpPr>
          <p:cNvPr id="5" name="Content Placeholder 4"/>
          <p:cNvSpPr>
            <a:spLocks noGrp="1"/>
          </p:cNvSpPr>
          <p:nvPr>
            <p:ph sz="half" idx="2"/>
          </p:nvPr>
        </p:nvSpPr>
        <p:spPr/>
        <p:txBody>
          <a:bodyPr>
            <a:normAutofit fontScale="92500" lnSpcReduction="10000"/>
          </a:bodyPr>
          <a:lstStyle/>
          <a:p>
            <a:endParaRPr lang="en-US" dirty="0"/>
          </a:p>
        </p:txBody>
      </p:sp>
      <p:pic>
        <p:nvPicPr>
          <p:cNvPr id="3076" name="Picture 4" descr="470010079"/>
          <p:cNvPicPr>
            <a:picLocks noChangeAspect="1" noChangeArrowheads="1"/>
          </p:cNvPicPr>
          <p:nvPr/>
        </p:nvPicPr>
        <p:blipFill>
          <a:blip r:embed="rId2"/>
          <a:srcRect/>
          <a:stretch>
            <a:fillRect/>
          </a:stretch>
        </p:blipFill>
        <p:spPr bwMode="auto">
          <a:xfrm>
            <a:off x="-365580613" y="-1143000"/>
            <a:ext cx="2857500" cy="2381250"/>
          </a:xfrm>
          <a:prstGeom prst="rect">
            <a:avLst/>
          </a:prstGeom>
          <a:noFill/>
        </p:spPr>
      </p:pic>
      <p:sp>
        <p:nvSpPr>
          <p:cNvPr id="3078" name="AutoShape 6" descr="نتيجة بحث الصور عن ‪children down syndrome 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descr="https://www.parentmap.com/c/52450828/images/oct-2013-print-issue/special_needs_kids_beautiful_down_syndrome_girl.jpg"/>
          <p:cNvPicPr>
            <a:picLocks noChangeAspect="1" noChangeArrowheads="1"/>
          </p:cNvPicPr>
          <p:nvPr/>
        </p:nvPicPr>
        <p:blipFill>
          <a:blip r:embed="rId3"/>
          <a:srcRect/>
          <a:stretch>
            <a:fillRect/>
          </a:stretch>
        </p:blipFill>
        <p:spPr bwMode="auto">
          <a:xfrm>
            <a:off x="5105400" y="1676400"/>
            <a:ext cx="3333750" cy="43815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Remember!!</a:t>
            </a:r>
            <a:endParaRPr lang="en-US" sz="3000" b="1"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sz="2700" dirty="0" smtClean="0">
                <a:latin typeface="Arial" pitchFamily="34" charset="0"/>
                <a:cs typeface="Arial" pitchFamily="34" charset="0"/>
              </a:rPr>
              <a:t>Sealant use must be based on personal, tooth, and surface risk</a:t>
            </a:r>
          </a:p>
          <a:p>
            <a:endParaRPr lang="en-US" sz="2700" dirty="0" smtClean="0">
              <a:latin typeface="Arial" pitchFamily="34" charset="0"/>
              <a:cs typeface="Arial" pitchFamily="34" charset="0"/>
            </a:endParaRPr>
          </a:p>
          <a:p>
            <a:r>
              <a:rPr lang="en-US" sz="2700" dirty="0" smtClean="0">
                <a:latin typeface="Arial" pitchFamily="34" charset="0"/>
                <a:cs typeface="Arial" pitchFamily="34" charset="0"/>
              </a:rPr>
              <a:t>Caries risk may change at any time in the life of the patient</a:t>
            </a:r>
          </a:p>
          <a:p>
            <a:endParaRPr lang="en-US" sz="2700" dirty="0" smtClean="0">
              <a:latin typeface="Arial" pitchFamily="34" charset="0"/>
              <a:cs typeface="Arial" pitchFamily="34" charset="0"/>
            </a:endParaRPr>
          </a:p>
          <a:p>
            <a:r>
              <a:rPr lang="en-US" sz="2700" dirty="0" smtClean="0">
                <a:latin typeface="Arial" pitchFamily="34" charset="0"/>
                <a:cs typeface="Arial" pitchFamily="34" charset="0"/>
              </a:rPr>
              <a:t>Sealant placement only within a few years of eruption?!</a:t>
            </a:r>
          </a:p>
          <a:p>
            <a:endParaRPr lang="en-US" sz="2700" dirty="0" smtClean="0">
              <a:latin typeface="Arial" pitchFamily="34" charset="0"/>
              <a:cs typeface="Arial" pitchFamily="34" charset="0"/>
            </a:endParaRPr>
          </a:p>
          <a:p>
            <a:r>
              <a:rPr lang="en-US" sz="2700" dirty="0" smtClean="0">
                <a:latin typeface="Arial" pitchFamily="34" charset="0"/>
                <a:cs typeface="Arial" pitchFamily="34" charset="0"/>
              </a:rPr>
              <a:t>Sealants my be appropriate later in life due to changes in a patient’s habits, oral </a:t>
            </a:r>
            <a:r>
              <a:rPr lang="en-US" sz="2700" dirty="0" err="1" smtClean="0">
                <a:latin typeface="Arial" pitchFamily="34" charset="0"/>
                <a:cs typeface="Arial" pitchFamily="34" charset="0"/>
              </a:rPr>
              <a:t>microflora</a:t>
            </a:r>
            <a:r>
              <a:rPr lang="en-US" sz="2700" dirty="0" smtClean="0">
                <a:latin typeface="Arial" pitchFamily="34" charset="0"/>
                <a:cs typeface="Arial" pitchFamily="34" charset="0"/>
              </a:rPr>
              <a:t> or physical condition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000" b="1" dirty="0" smtClean="0">
                <a:latin typeface="Arial" pitchFamily="34" charset="0"/>
                <a:cs typeface="Arial" pitchFamily="34" charset="0"/>
              </a:rPr>
              <a:t>Do we seal  primary teeth?</a:t>
            </a:r>
            <a:endParaRPr lang="en-US" sz="3000" b="1" dirty="0">
              <a:latin typeface="Arial" pitchFamily="34" charset="0"/>
              <a:cs typeface="Arial" pitchFamily="34" charset="0"/>
            </a:endParaRPr>
          </a:p>
        </p:txBody>
      </p:sp>
      <p:sp>
        <p:nvSpPr>
          <p:cNvPr id="3" name="Content Placeholder 2"/>
          <p:cNvSpPr>
            <a:spLocks noGrp="1"/>
          </p:cNvSpPr>
          <p:nvPr>
            <p:ph sz="half" idx="1"/>
          </p:nvPr>
        </p:nvSpPr>
        <p:spPr>
          <a:xfrm>
            <a:off x="457200" y="1219200"/>
            <a:ext cx="4267200" cy="5410200"/>
          </a:xfrm>
        </p:spPr>
        <p:txBody>
          <a:bodyPr>
            <a:normAutofit fontScale="92500" lnSpcReduction="10000"/>
          </a:bodyPr>
          <a:lstStyle/>
          <a:p>
            <a:r>
              <a:rPr lang="en-US" sz="2500" dirty="0" smtClean="0">
                <a:latin typeface="Arial" pitchFamily="34" charset="0"/>
                <a:cs typeface="Arial" pitchFamily="34" charset="0"/>
              </a:rPr>
              <a:t>Many primary teeth may be judged to be at risk</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Primary enamel does not etch well!?</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Clinical studies reporting success of fissure sealant in primary molars are rare</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Bias about the success of sealants on children (patient cooperation and critical isolation) </a:t>
            </a:r>
            <a:endParaRPr lang="en-US" sz="2500" dirty="0">
              <a:latin typeface="Arial" pitchFamily="34" charset="0"/>
              <a:cs typeface="Arial" pitchFamily="34" charset="0"/>
            </a:endParaRPr>
          </a:p>
        </p:txBody>
      </p:sp>
      <p:sp>
        <p:nvSpPr>
          <p:cNvPr id="5" name="Content Placeholder 4"/>
          <p:cNvSpPr>
            <a:spLocks noGrp="1"/>
          </p:cNvSpPr>
          <p:nvPr>
            <p:ph sz="half" idx="2"/>
          </p:nvPr>
        </p:nvSpPr>
        <p:spPr>
          <a:xfrm>
            <a:off x="4876800" y="1600200"/>
            <a:ext cx="3810000" cy="4525963"/>
          </a:xfrm>
        </p:spPr>
        <p:txBody>
          <a:bodyPr>
            <a:normAutofit fontScale="92500" lnSpcReduction="10000"/>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17451" t="21053" r="20409" b="7895"/>
          <a:stretch>
            <a:fillRect/>
          </a:stretch>
        </p:blipFill>
        <p:spPr bwMode="auto">
          <a:xfrm>
            <a:off x="5334000" y="2362200"/>
            <a:ext cx="32004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Effectiveness of fissure sealant</a:t>
            </a:r>
            <a:endParaRPr lang="en-US" sz="30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Sealants placed on the </a:t>
            </a:r>
            <a:r>
              <a:rPr lang="en-US" sz="2400" dirty="0" err="1" smtClean="0">
                <a:latin typeface="Arial" pitchFamily="34" charset="0"/>
                <a:cs typeface="Arial" pitchFamily="34" charset="0"/>
              </a:rPr>
              <a:t>occlusal</a:t>
            </a:r>
            <a:r>
              <a:rPr lang="en-US" sz="2400" dirty="0" smtClean="0">
                <a:latin typeface="Arial" pitchFamily="34" charset="0"/>
                <a:cs typeface="Arial" pitchFamily="34" charset="0"/>
              </a:rPr>
              <a:t> surfaces of permanent molars in children and adolescents reduced caries up to 48 months when compared to no sealant (</a:t>
            </a:r>
            <a:r>
              <a:rPr lang="en-US" sz="2400" dirty="0" err="1" smtClean="0">
                <a:latin typeface="Arial" pitchFamily="34" charset="0"/>
                <a:cs typeface="Arial" pitchFamily="34" charset="0"/>
              </a:rPr>
              <a:t>Ahovuo-Saloranta</a:t>
            </a:r>
            <a:r>
              <a:rPr lang="en-US" sz="2400" dirty="0" smtClean="0">
                <a:latin typeface="Arial" pitchFamily="34" charset="0"/>
                <a:cs typeface="Arial" pitchFamily="34" charset="0"/>
              </a:rPr>
              <a:t> A, 2013) </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Studies incorporating recall and maintenance have reported sealant success levels of 80 to 90 percent after 10 or more years (</a:t>
            </a:r>
            <a:r>
              <a:rPr lang="en-US" sz="2400" dirty="0" err="1" smtClean="0">
                <a:latin typeface="Arial" pitchFamily="34" charset="0"/>
                <a:cs typeface="Arial" pitchFamily="34" charset="0"/>
              </a:rPr>
              <a:t>Simonsen</a:t>
            </a:r>
            <a:r>
              <a:rPr lang="en-US" sz="2400" dirty="0" smtClean="0">
                <a:latin typeface="Arial" pitchFamily="34" charset="0"/>
                <a:cs typeface="Arial" pitchFamily="34" charset="0"/>
              </a:rPr>
              <a:t> 1991)</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Factors improving effectiveness of fissure sealant</a:t>
            </a:r>
            <a:endParaRPr lang="en-US" sz="30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500" dirty="0" smtClean="0">
                <a:latin typeface="Arial" pitchFamily="34" charset="0"/>
                <a:cs typeface="Arial" pitchFamily="34" charset="0"/>
              </a:rPr>
              <a:t>Proper isolation (rubber dam, cotton roll, 4 handed technique)</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Tooth cleaning prior sealant application</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Conflicting evidence to support mechanical preparation with a bur prior to sealant placement, (NO MORE RECOMMENDED)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Sealant improvement through dental material advancements</a:t>
            </a:r>
            <a:endParaRPr lang="en-US" sz="3000" b="1" dirty="0">
              <a:latin typeface="Arial" pitchFamily="34" charset="0"/>
              <a:cs typeface="Arial" pitchFamily="34" charset="0"/>
            </a:endParaRPr>
          </a:p>
        </p:txBody>
      </p:sp>
      <p:sp>
        <p:nvSpPr>
          <p:cNvPr id="3" name="Content Placeholder 2"/>
          <p:cNvSpPr>
            <a:spLocks noGrp="1"/>
          </p:cNvSpPr>
          <p:nvPr>
            <p:ph idx="1"/>
          </p:nvPr>
        </p:nvSpPr>
        <p:spPr>
          <a:xfrm>
            <a:off x="457200" y="1905000"/>
            <a:ext cx="8229600" cy="4525963"/>
          </a:xfrm>
        </p:spPr>
        <p:txBody>
          <a:bodyPr>
            <a:normAutofit/>
          </a:bodyPr>
          <a:lstStyle/>
          <a:p>
            <a:r>
              <a:rPr lang="en-US" sz="2500" dirty="0" smtClean="0">
                <a:latin typeface="Arial" pitchFamily="34" charset="0"/>
                <a:cs typeface="Arial" pitchFamily="34" charset="0"/>
              </a:rPr>
              <a:t>Fluoride containing sealants</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 Inclusion of a bonding primer and adhesive layer between etched enamel and the </a:t>
            </a:r>
            <a:r>
              <a:rPr lang="en-US" sz="2500" dirty="0" smtClean="0">
                <a:latin typeface="Arial" pitchFamily="34" charset="0"/>
                <a:cs typeface="Arial" pitchFamily="34" charset="0"/>
              </a:rPr>
              <a:t>sealant (significantly increases retention rate </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Bagherian</a:t>
            </a:r>
            <a:r>
              <a:rPr lang="en-US" sz="1600" dirty="0" smtClean="0">
                <a:latin typeface="Arial" pitchFamily="34" charset="0"/>
                <a:cs typeface="Arial" pitchFamily="34" charset="0"/>
              </a:rPr>
              <a:t> et al., 2016)</a:t>
            </a:r>
            <a:r>
              <a:rPr lang="en-US" sz="2500" dirty="0" smtClean="0">
                <a:latin typeface="Arial" pitchFamily="34" charset="0"/>
                <a:cs typeface="Arial" pitchFamily="34" charset="0"/>
              </a:rPr>
              <a:t>)</a:t>
            </a:r>
            <a:endParaRPr lang="en-US" sz="2500" dirty="0" smtClean="0">
              <a:latin typeface="Arial" pitchFamily="34" charset="0"/>
              <a:cs typeface="Arial" pitchFamily="34" charset="0"/>
            </a:endParaRP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Self etching </a:t>
            </a:r>
            <a:r>
              <a:rPr lang="en-US" sz="2500" dirty="0" smtClean="0">
                <a:latin typeface="Arial" pitchFamily="34" charset="0"/>
                <a:cs typeface="Arial" pitchFamily="34" charset="0"/>
              </a:rPr>
              <a:t>adhesives (not superior to the etch and rinse adhesives </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Botton</a:t>
            </a:r>
            <a:r>
              <a:rPr lang="en-US" sz="1600" dirty="0" smtClean="0">
                <a:latin typeface="Arial" pitchFamily="34" charset="0"/>
                <a:cs typeface="Arial" pitchFamily="34" charset="0"/>
              </a:rPr>
              <a:t> et al., 2015; </a:t>
            </a:r>
            <a:r>
              <a:rPr lang="en-US" sz="1600" dirty="0" err="1" smtClean="0">
                <a:latin typeface="Arial" pitchFamily="34" charset="0"/>
                <a:cs typeface="Arial" pitchFamily="34" charset="0"/>
              </a:rPr>
              <a:t>Bagherian</a:t>
            </a:r>
            <a:r>
              <a:rPr lang="en-US" sz="1600" dirty="0" smtClean="0">
                <a:latin typeface="Arial" pitchFamily="34" charset="0"/>
                <a:cs typeface="Arial" pitchFamily="34" charset="0"/>
              </a:rPr>
              <a:t> </a:t>
            </a:r>
            <a:r>
              <a:rPr lang="en-US" sz="1600" dirty="0" smtClean="0">
                <a:latin typeface="Arial" pitchFamily="34" charset="0"/>
                <a:cs typeface="Arial" pitchFamily="34" charset="0"/>
              </a:rPr>
              <a:t>et al., 2016)</a:t>
            </a:r>
            <a:r>
              <a:rPr lang="en-US" sz="2500" dirty="0" smtClean="0">
                <a:latin typeface="Arial" pitchFamily="34" charset="0"/>
                <a:cs typeface="Arial" pitchFamily="34" charset="0"/>
              </a:rPr>
              <a:t>)</a:t>
            </a:r>
            <a:endParaRPr lang="en-US" sz="25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Sealing enamel caries</a:t>
            </a:r>
            <a:endParaRPr lang="en-US" sz="3000"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Arrested caries and elimination of viable microorganisms under sealants</a:t>
            </a:r>
          </a:p>
          <a:p>
            <a:endParaRPr lang="en-US" dirty="0" smtClean="0">
              <a:latin typeface="Arial" pitchFamily="34" charset="0"/>
              <a:cs typeface="Arial" pitchFamily="34" charset="0"/>
            </a:endParaRPr>
          </a:p>
          <a:p>
            <a:r>
              <a:rPr lang="en-US" dirty="0" smtClean="0">
                <a:latin typeface="Arial" pitchFamily="34" charset="0"/>
                <a:cs typeface="Arial" pitchFamily="34" charset="0"/>
              </a:rPr>
              <a:t>Difficulty in accepting the concept</a:t>
            </a:r>
            <a:endParaRPr lang="en-US"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What is a fissure sealant?</a:t>
            </a:r>
            <a:endParaRPr lang="en-US" sz="3000" b="1" dirty="0">
              <a:latin typeface="Arial" pitchFamily="34" charset="0"/>
              <a:cs typeface="Arial" pitchFamily="34" charset="0"/>
            </a:endParaRPr>
          </a:p>
        </p:txBody>
      </p:sp>
      <p:sp>
        <p:nvSpPr>
          <p:cNvPr id="3" name="Content Placeholder 2"/>
          <p:cNvSpPr>
            <a:spLocks noGrp="1"/>
          </p:cNvSpPr>
          <p:nvPr>
            <p:ph idx="1"/>
          </p:nvPr>
        </p:nvSpPr>
        <p:spPr>
          <a:xfrm>
            <a:off x="228600" y="1600200"/>
            <a:ext cx="8534400" cy="4525963"/>
          </a:xfrm>
        </p:spPr>
        <p:txBody>
          <a:bodyPr/>
          <a:lstStyle/>
          <a:p>
            <a:pPr>
              <a:buNone/>
            </a:pPr>
            <a:r>
              <a:rPr lang="en-IE" sz="2500" dirty="0" smtClean="0">
                <a:latin typeface="Arial" pitchFamily="34" charset="0"/>
                <a:cs typeface="Arial" pitchFamily="34" charset="0"/>
              </a:rPr>
              <a:t>Material placed in pits and fissures of teeth in order to prevent or arrest the development of caries. </a:t>
            </a:r>
          </a:p>
          <a:p>
            <a:pPr>
              <a:buNone/>
            </a:pPr>
            <a:r>
              <a:rPr lang="en-IE" sz="1800" dirty="0" smtClean="0">
                <a:latin typeface="Arial" pitchFamily="34" charset="0"/>
                <a:cs typeface="Arial" pitchFamily="34" charset="0"/>
              </a:rPr>
              <a:t>(EAPD GUIDELINES)</a:t>
            </a:r>
            <a:endParaRPr lang="en-GB" sz="1800" dirty="0" smtClean="0">
              <a:latin typeface="Arial" pitchFamily="34" charset="0"/>
              <a:cs typeface="Arial" pitchFamily="34" charset="0"/>
            </a:endParaRPr>
          </a:p>
          <a:p>
            <a:endParaRPr lang="en-US" dirty="0"/>
          </a:p>
        </p:txBody>
      </p:sp>
      <p:pic>
        <p:nvPicPr>
          <p:cNvPr id="4" name="Picture 11" descr="FissSeal2"/>
          <p:cNvPicPr>
            <a:picLocks noChangeAspect="1" noChangeArrowheads="1"/>
          </p:cNvPicPr>
          <p:nvPr/>
        </p:nvPicPr>
        <p:blipFill>
          <a:blip r:embed="rId2"/>
          <a:srcRect/>
          <a:stretch>
            <a:fillRect/>
          </a:stretch>
        </p:blipFill>
        <p:spPr bwMode="auto">
          <a:xfrm>
            <a:off x="2971800" y="3733800"/>
            <a:ext cx="2845125" cy="220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Sealing enamel caries </a:t>
            </a:r>
            <a:endParaRPr lang="en-US" sz="30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500" dirty="0" smtClean="0">
                <a:latin typeface="Arial" pitchFamily="34" charset="0"/>
                <a:cs typeface="Arial" pitchFamily="34" charset="0"/>
              </a:rPr>
              <a:t>Any fissure lesion judged to be limited to enamel is a candidate for sealant therapy</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Low </a:t>
            </a:r>
            <a:r>
              <a:rPr lang="en-US" sz="2500" dirty="0" smtClean="0">
                <a:latin typeface="Arial" pitchFamily="34" charset="0"/>
                <a:cs typeface="Arial" pitchFamily="34" charset="0"/>
              </a:rPr>
              <a:t>sensitivity and specificity of current fissure diagnostic methods</a:t>
            </a:r>
          </a:p>
          <a:p>
            <a:endParaRPr lang="en-US" sz="2500" dirty="0" smtClean="0">
              <a:latin typeface="Arial" pitchFamily="34" charset="0"/>
              <a:cs typeface="Arial" pitchFamily="34" charset="0"/>
            </a:endParaRPr>
          </a:p>
          <a:p>
            <a:r>
              <a:rPr lang="en-US" sz="2500" dirty="0" err="1" smtClean="0">
                <a:latin typeface="Arial" pitchFamily="34" charset="0"/>
                <a:cs typeface="Arial" pitchFamily="34" charset="0"/>
              </a:rPr>
              <a:t>Overdiagnosis</a:t>
            </a:r>
            <a:r>
              <a:rPr lang="en-US" sz="2500" dirty="0" smtClean="0">
                <a:latin typeface="Arial" pitchFamily="34" charset="0"/>
                <a:cs typeface="Arial" pitchFamily="34" charset="0"/>
              </a:rPr>
              <a:t> and </a:t>
            </a:r>
            <a:r>
              <a:rPr lang="en-US" sz="2500" dirty="0" err="1" smtClean="0">
                <a:latin typeface="Arial" pitchFamily="34" charset="0"/>
                <a:cs typeface="Arial" pitchFamily="34" charset="0"/>
              </a:rPr>
              <a:t>underdiagnosis</a:t>
            </a:r>
            <a:endParaRPr lang="en-US" sz="2500" dirty="0" smtClean="0">
              <a:latin typeface="Arial" pitchFamily="34" charset="0"/>
              <a:cs typeface="Arial" pitchFamily="34" charset="0"/>
            </a:endParaRP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Judgment </a:t>
            </a:r>
            <a:r>
              <a:rPr lang="en-US" sz="2500" dirty="0" smtClean="0">
                <a:latin typeface="Arial" pitchFamily="34" charset="0"/>
                <a:cs typeface="Arial" pitchFamily="34" charset="0"/>
              </a:rPr>
              <a:t>based on </a:t>
            </a:r>
            <a:r>
              <a:rPr lang="en-US" sz="2500" dirty="0" smtClean="0">
                <a:latin typeface="Arial" pitchFamily="34" charset="0"/>
                <a:cs typeface="Arial" pitchFamily="34" charset="0"/>
              </a:rPr>
              <a:t>caries risk level of the population </a:t>
            </a:r>
            <a:endParaRPr lang="en-US" sz="25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Preventive resin restoration</a:t>
            </a:r>
            <a:endParaRPr lang="en-US" sz="3000" b="1" dirty="0">
              <a:latin typeface="Arial" pitchFamily="34" charset="0"/>
              <a:cs typeface="Arial" pitchFamily="34" charset="0"/>
            </a:endParaRPr>
          </a:p>
        </p:txBody>
      </p:sp>
      <p:sp>
        <p:nvSpPr>
          <p:cNvPr id="3" name="Content Placeholder 2"/>
          <p:cNvSpPr>
            <a:spLocks noGrp="1"/>
          </p:cNvSpPr>
          <p:nvPr>
            <p:ph idx="1"/>
          </p:nvPr>
        </p:nvSpPr>
        <p:spPr/>
        <p:txBody>
          <a:bodyPr/>
          <a:lstStyle/>
          <a:p>
            <a:pPr>
              <a:defRPr/>
            </a:pPr>
            <a:r>
              <a:rPr lang="en-IE" sz="2500" dirty="0" smtClean="0">
                <a:latin typeface="Arial" pitchFamily="34" charset="0"/>
                <a:cs typeface="Arial" pitchFamily="34" charset="0"/>
              </a:rPr>
              <a:t>Used when decay is confined to a part of the fissure system</a:t>
            </a:r>
          </a:p>
          <a:p>
            <a:pPr>
              <a:defRPr/>
            </a:pPr>
            <a:endParaRPr lang="en-IE" sz="2500" dirty="0" smtClean="0">
              <a:latin typeface="Arial" pitchFamily="34" charset="0"/>
              <a:cs typeface="Arial" pitchFamily="34" charset="0"/>
            </a:endParaRPr>
          </a:p>
          <a:p>
            <a:pPr>
              <a:defRPr/>
            </a:pPr>
            <a:r>
              <a:rPr lang="en-IE" sz="2500" dirty="0" smtClean="0">
                <a:latin typeface="Arial" pitchFamily="34" charset="0"/>
                <a:cs typeface="Arial" pitchFamily="34" charset="0"/>
              </a:rPr>
              <a:t>Includes the removal of carious tissue, insertion of a resin filling and sealant application</a:t>
            </a:r>
          </a:p>
          <a:p>
            <a:pPr>
              <a:defRPr/>
            </a:pPr>
            <a:endParaRPr lang="en-IE" sz="2500" dirty="0" smtClean="0">
              <a:latin typeface="Arial" pitchFamily="34" charset="0"/>
              <a:cs typeface="Arial" pitchFamily="34" charset="0"/>
            </a:endParaRPr>
          </a:p>
          <a:p>
            <a:pPr>
              <a:defRPr/>
            </a:pPr>
            <a:r>
              <a:rPr lang="en-IE" sz="2500" dirty="0" smtClean="0">
                <a:latin typeface="Arial" pitchFamily="34" charset="0"/>
                <a:cs typeface="Arial" pitchFamily="34" charset="0"/>
              </a:rPr>
              <a:t>Lesion would probably be visible on a bitewing radiograph</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Types of PRR</a:t>
            </a:r>
            <a:endParaRPr lang="en-US" sz="30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500" dirty="0" smtClean="0">
                <a:latin typeface="Arial" pitchFamily="34" charset="0"/>
                <a:cs typeface="Arial" pitchFamily="34" charset="0"/>
              </a:rPr>
              <a:t>Type A</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Type B</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Type C</a:t>
            </a:r>
            <a:endParaRPr lang="en-US" sz="25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0"/>
            <a:ext cx="8229600" cy="6126163"/>
          </a:xfrm>
        </p:spPr>
        <p:txBody>
          <a:bodyPr/>
          <a:lstStyle/>
          <a:p>
            <a:endParaRPr lang="en-US" dirty="0"/>
          </a:p>
        </p:txBody>
      </p:sp>
      <p:sp>
        <p:nvSpPr>
          <p:cNvPr id="4" name="Rectangle 3"/>
          <p:cNvSpPr/>
          <p:nvPr/>
        </p:nvSpPr>
        <p:spPr>
          <a:xfrm>
            <a:off x="1295400" y="0"/>
            <a:ext cx="1828800" cy="76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Clinical examination </a:t>
            </a:r>
            <a:endParaRPr lang="en-US" sz="2000" b="1" dirty="0"/>
          </a:p>
        </p:txBody>
      </p:sp>
      <p:sp>
        <p:nvSpPr>
          <p:cNvPr id="5" name="Rectangle 4"/>
          <p:cNvSpPr/>
          <p:nvPr/>
        </p:nvSpPr>
        <p:spPr>
          <a:xfrm>
            <a:off x="5410200" y="0"/>
            <a:ext cx="1981200" cy="76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Radiographic examination</a:t>
            </a:r>
            <a:endParaRPr lang="en-US" sz="2000" b="1" dirty="0"/>
          </a:p>
        </p:txBody>
      </p:sp>
      <p:sp>
        <p:nvSpPr>
          <p:cNvPr id="6" name="Rectangle 5"/>
          <p:cNvSpPr/>
          <p:nvPr/>
        </p:nvSpPr>
        <p:spPr>
          <a:xfrm>
            <a:off x="3276600" y="762000"/>
            <a:ext cx="1905000" cy="838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Diagnosis</a:t>
            </a:r>
            <a:endParaRPr lang="en-US" sz="2000" b="1" dirty="0"/>
          </a:p>
        </p:txBody>
      </p:sp>
      <p:cxnSp>
        <p:nvCxnSpPr>
          <p:cNvPr id="8" name="Straight Arrow Connector 7"/>
          <p:cNvCxnSpPr/>
          <p:nvPr/>
        </p:nvCxnSpPr>
        <p:spPr>
          <a:xfrm rot="10800000" flipV="1">
            <a:off x="2209800" y="1600200"/>
            <a:ext cx="10668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133600" y="14478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Caries </a:t>
            </a:r>
            <a:endParaRPr lang="en-US" b="1" dirty="0">
              <a:solidFill>
                <a:schemeClr val="bg1"/>
              </a:solidFill>
            </a:endParaRPr>
          </a:p>
        </p:txBody>
      </p:sp>
      <p:sp>
        <p:nvSpPr>
          <p:cNvPr id="10" name="Rectangle 9"/>
          <p:cNvSpPr/>
          <p:nvPr/>
        </p:nvSpPr>
        <p:spPr>
          <a:xfrm>
            <a:off x="381000" y="1600200"/>
            <a:ext cx="1828800" cy="76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Enamel entry/biopsy</a:t>
            </a:r>
            <a:endParaRPr lang="en-US" sz="2000" b="1" dirty="0"/>
          </a:p>
        </p:txBody>
      </p:sp>
      <p:cxnSp>
        <p:nvCxnSpPr>
          <p:cNvPr id="12" name="Straight Arrow Connector 11"/>
          <p:cNvCxnSpPr/>
          <p:nvPr/>
        </p:nvCxnSpPr>
        <p:spPr>
          <a:xfrm>
            <a:off x="5181600" y="1600200"/>
            <a:ext cx="8382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34000" y="1447800"/>
            <a:ext cx="1066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No Caries </a:t>
            </a:r>
            <a:endParaRPr lang="en-US" b="1" dirty="0">
              <a:solidFill>
                <a:schemeClr val="bg1"/>
              </a:solidFill>
            </a:endParaRPr>
          </a:p>
        </p:txBody>
      </p:sp>
      <p:sp>
        <p:nvSpPr>
          <p:cNvPr id="15" name="Rectangle 14"/>
          <p:cNvSpPr/>
          <p:nvPr/>
        </p:nvSpPr>
        <p:spPr>
          <a:xfrm>
            <a:off x="6096000" y="2057400"/>
            <a:ext cx="1981200" cy="685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Fissure sealant </a:t>
            </a:r>
            <a:endParaRPr lang="en-US" sz="2000" b="1" dirty="0"/>
          </a:p>
        </p:txBody>
      </p:sp>
      <p:cxnSp>
        <p:nvCxnSpPr>
          <p:cNvPr id="17" name="Straight Arrow Connector 16"/>
          <p:cNvCxnSpPr/>
          <p:nvPr/>
        </p:nvCxnSpPr>
        <p:spPr>
          <a:xfrm rot="5400000">
            <a:off x="1067197" y="3885803"/>
            <a:ext cx="76120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 y="2819400"/>
            <a:ext cx="2362200" cy="685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Observe cavity base </a:t>
            </a:r>
            <a:endParaRPr lang="en-US" sz="2000" b="1" dirty="0"/>
          </a:p>
        </p:txBody>
      </p:sp>
      <p:sp>
        <p:nvSpPr>
          <p:cNvPr id="19" name="Rectangle 18"/>
          <p:cNvSpPr/>
          <p:nvPr/>
        </p:nvSpPr>
        <p:spPr>
          <a:xfrm>
            <a:off x="2667000" y="3733800"/>
            <a:ext cx="1143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No caries </a:t>
            </a:r>
            <a:endParaRPr lang="en-US" b="1" dirty="0">
              <a:solidFill>
                <a:schemeClr val="bg1"/>
              </a:solidFill>
            </a:endParaRPr>
          </a:p>
        </p:txBody>
      </p:sp>
      <p:cxnSp>
        <p:nvCxnSpPr>
          <p:cNvPr id="23" name="Straight Arrow Connector 22"/>
          <p:cNvCxnSpPr/>
          <p:nvPr/>
        </p:nvCxnSpPr>
        <p:spPr>
          <a:xfrm rot="16200000" flipH="1">
            <a:off x="2171700" y="3619500"/>
            <a:ext cx="6096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9" idx="3"/>
          </p:cNvCxnSpPr>
          <p:nvPr/>
        </p:nvCxnSpPr>
        <p:spPr>
          <a:xfrm flipV="1">
            <a:off x="3810000" y="2743200"/>
            <a:ext cx="2209800" cy="13335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410200" y="3352800"/>
            <a:ext cx="1981200" cy="533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Type A PRR</a:t>
            </a:r>
            <a:endParaRPr lang="en-US" sz="2000" b="1" dirty="0"/>
          </a:p>
        </p:txBody>
      </p:sp>
      <p:sp>
        <p:nvSpPr>
          <p:cNvPr id="31" name="Rectangle 30"/>
          <p:cNvSpPr/>
          <p:nvPr/>
        </p:nvSpPr>
        <p:spPr>
          <a:xfrm>
            <a:off x="457200" y="4267200"/>
            <a:ext cx="2057400" cy="381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Remove caries </a:t>
            </a:r>
            <a:endParaRPr lang="en-US" sz="2000" b="1" dirty="0"/>
          </a:p>
        </p:txBody>
      </p:sp>
      <p:sp>
        <p:nvSpPr>
          <p:cNvPr id="33" name="Rectangle 32"/>
          <p:cNvSpPr/>
          <p:nvPr/>
        </p:nvSpPr>
        <p:spPr>
          <a:xfrm>
            <a:off x="381000" y="5181600"/>
            <a:ext cx="2971800" cy="609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Observe caries extent </a:t>
            </a:r>
            <a:endParaRPr lang="en-US" sz="2000" b="1" dirty="0"/>
          </a:p>
        </p:txBody>
      </p:sp>
      <p:cxnSp>
        <p:nvCxnSpPr>
          <p:cNvPr id="35" name="Straight Arrow Connector 34"/>
          <p:cNvCxnSpPr/>
          <p:nvPr/>
        </p:nvCxnSpPr>
        <p:spPr>
          <a:xfrm flipV="1">
            <a:off x="3352800" y="5029200"/>
            <a:ext cx="16764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352800" y="5638800"/>
            <a:ext cx="16764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029200" y="5715000"/>
            <a:ext cx="1524000" cy="5334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PRR type B</a:t>
            </a:r>
            <a:endParaRPr lang="en-US" sz="2000" b="1" dirty="0"/>
          </a:p>
        </p:txBody>
      </p:sp>
      <p:sp>
        <p:nvSpPr>
          <p:cNvPr id="40" name="Rectangle 39"/>
          <p:cNvSpPr/>
          <p:nvPr/>
        </p:nvSpPr>
        <p:spPr>
          <a:xfrm>
            <a:off x="5029200" y="4495800"/>
            <a:ext cx="1981200" cy="838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Conventional restoration</a:t>
            </a:r>
            <a:endParaRPr lang="en-US" sz="2000" b="1" dirty="0"/>
          </a:p>
        </p:txBody>
      </p:sp>
      <p:sp>
        <p:nvSpPr>
          <p:cNvPr id="41" name="Rectangle 40"/>
          <p:cNvSpPr/>
          <p:nvPr/>
        </p:nvSpPr>
        <p:spPr>
          <a:xfrm>
            <a:off x="3352800" y="4800600"/>
            <a:ext cx="1371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Extensive</a:t>
            </a:r>
            <a:endParaRPr lang="en-US" b="1" dirty="0">
              <a:solidFill>
                <a:schemeClr val="bg1"/>
              </a:solidFill>
            </a:endParaRPr>
          </a:p>
        </p:txBody>
      </p:sp>
      <p:sp>
        <p:nvSpPr>
          <p:cNvPr id="42" name="Rectangle 41"/>
          <p:cNvSpPr/>
          <p:nvPr/>
        </p:nvSpPr>
        <p:spPr>
          <a:xfrm>
            <a:off x="3429000" y="6019800"/>
            <a:ext cx="13716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Minimal </a:t>
            </a:r>
            <a:endParaRPr lang="en-US" b="1" dirty="0">
              <a:solidFill>
                <a:schemeClr val="bg1"/>
              </a:solidFill>
            </a:endParaRPr>
          </a:p>
        </p:txBody>
      </p:sp>
      <p:sp>
        <p:nvSpPr>
          <p:cNvPr id="34" name="TextBox 33"/>
          <p:cNvSpPr txBox="1"/>
          <p:nvPr/>
        </p:nvSpPr>
        <p:spPr>
          <a:xfrm>
            <a:off x="457200" y="3733800"/>
            <a:ext cx="1066800" cy="369332"/>
          </a:xfrm>
          <a:prstGeom prst="rect">
            <a:avLst/>
          </a:prstGeom>
          <a:noFill/>
        </p:spPr>
        <p:txBody>
          <a:bodyPr wrap="square" rtlCol="0">
            <a:spAutoFit/>
          </a:bodyPr>
          <a:lstStyle/>
          <a:p>
            <a:r>
              <a:rPr lang="en-US" b="1" dirty="0" smtClean="0">
                <a:solidFill>
                  <a:schemeClr val="bg1"/>
                </a:solidFill>
              </a:rPr>
              <a:t>Caries </a:t>
            </a:r>
            <a:endParaRPr lang="en-US" b="1" dirty="0">
              <a:solidFill>
                <a:schemeClr val="bg1"/>
              </a:solidFill>
            </a:endParaRPr>
          </a:p>
        </p:txBody>
      </p:sp>
      <p:cxnSp>
        <p:nvCxnSpPr>
          <p:cNvPr id="47" name="Straight Arrow Connector 46"/>
          <p:cNvCxnSpPr/>
          <p:nvPr/>
        </p:nvCxnSpPr>
        <p:spPr>
          <a:xfrm rot="5400000">
            <a:off x="1181497" y="4914503"/>
            <a:ext cx="53419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1219200" y="2590800"/>
            <a:ext cx="4572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Glass </a:t>
            </a:r>
            <a:r>
              <a:rPr lang="en-US" sz="3000" b="1" dirty="0" err="1" smtClean="0">
                <a:latin typeface="Arial" pitchFamily="34" charset="0"/>
                <a:cs typeface="Arial" pitchFamily="34" charset="0"/>
              </a:rPr>
              <a:t>Ionomer</a:t>
            </a:r>
            <a:r>
              <a:rPr lang="en-US" sz="3000" b="1" dirty="0" smtClean="0">
                <a:latin typeface="Arial" pitchFamily="34" charset="0"/>
                <a:cs typeface="Arial" pitchFamily="34" charset="0"/>
              </a:rPr>
              <a:t> sealants</a:t>
            </a:r>
            <a:endParaRPr lang="en-US" sz="30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500" dirty="0" smtClean="0">
                <a:latin typeface="Arial" pitchFamily="34" charset="0"/>
                <a:cs typeface="Arial" pitchFamily="34" charset="0"/>
              </a:rPr>
              <a:t>ART</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Indication (erupting molars, </a:t>
            </a:r>
            <a:r>
              <a:rPr lang="en-US" sz="2500" dirty="0" err="1" smtClean="0">
                <a:latin typeface="Arial" pitchFamily="34" charset="0"/>
                <a:cs typeface="Arial" pitchFamily="34" charset="0"/>
              </a:rPr>
              <a:t>behaviour</a:t>
            </a:r>
            <a:r>
              <a:rPr lang="en-US" sz="2500" dirty="0" smtClean="0">
                <a:latin typeface="Arial" pitchFamily="34" charset="0"/>
                <a:cs typeface="Arial" pitchFamily="34" charset="0"/>
              </a:rPr>
              <a:t> problems)</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Not under “wet” conditions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Glass </a:t>
            </a:r>
            <a:r>
              <a:rPr lang="en-US" sz="3000" b="1" dirty="0" err="1" smtClean="0">
                <a:latin typeface="Arial" pitchFamily="34" charset="0"/>
                <a:cs typeface="Arial" pitchFamily="34" charset="0"/>
              </a:rPr>
              <a:t>ionomer</a:t>
            </a:r>
            <a:r>
              <a:rPr lang="en-US" sz="3000" b="1" dirty="0" smtClean="0">
                <a:latin typeface="Arial" pitchFamily="34" charset="0"/>
                <a:cs typeface="Arial" pitchFamily="34" charset="0"/>
              </a:rPr>
              <a:t> sealants </a:t>
            </a:r>
            <a:endParaRPr lang="en-US" sz="3000"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sz="2900" dirty="0" smtClean="0">
                <a:latin typeface="Arial" pitchFamily="34" charset="0"/>
                <a:cs typeface="Arial" pitchFamily="34" charset="0"/>
              </a:rPr>
              <a:t>Retention rate of GI sealants is low </a:t>
            </a:r>
          </a:p>
          <a:p>
            <a:endParaRPr lang="en-US" sz="2900" dirty="0" smtClean="0">
              <a:latin typeface="Arial" pitchFamily="34" charset="0"/>
              <a:cs typeface="Arial" pitchFamily="34" charset="0"/>
            </a:endParaRPr>
          </a:p>
          <a:p>
            <a:r>
              <a:rPr lang="en-US" sz="2900" dirty="0" smtClean="0">
                <a:latin typeface="Arial" pitchFamily="34" charset="0"/>
                <a:cs typeface="Arial" pitchFamily="34" charset="0"/>
              </a:rPr>
              <a:t>High viscosity vs. medium and low viscosity </a:t>
            </a:r>
          </a:p>
          <a:p>
            <a:endParaRPr lang="en-US" sz="2900" dirty="0" smtClean="0">
              <a:latin typeface="Arial" pitchFamily="34" charset="0"/>
              <a:cs typeface="Arial" pitchFamily="34" charset="0"/>
            </a:endParaRPr>
          </a:p>
          <a:p>
            <a:r>
              <a:rPr lang="en-US" sz="2900" dirty="0" smtClean="0">
                <a:latin typeface="Arial" pitchFamily="34" charset="0"/>
                <a:cs typeface="Arial" pitchFamily="34" charset="0"/>
              </a:rPr>
              <a:t>Caries preventive effect of GI sealants is similar to that of Resin based sealants</a:t>
            </a:r>
          </a:p>
          <a:p>
            <a:endParaRPr lang="en-US" sz="2900" dirty="0" smtClean="0">
              <a:latin typeface="Arial" pitchFamily="34" charset="0"/>
              <a:cs typeface="Arial" pitchFamily="34" charset="0"/>
            </a:endParaRPr>
          </a:p>
          <a:p>
            <a:r>
              <a:rPr lang="en-US" sz="2900" dirty="0" smtClean="0">
                <a:latin typeface="Arial" pitchFamily="34" charset="0"/>
                <a:cs typeface="Arial" pitchFamily="34" charset="0"/>
              </a:rPr>
              <a:t>Fluoride release </a:t>
            </a:r>
          </a:p>
          <a:p>
            <a:endParaRPr lang="en-US" sz="2900" dirty="0" smtClean="0">
              <a:latin typeface="Arial" pitchFamily="34" charset="0"/>
              <a:cs typeface="Arial" pitchFamily="34" charset="0"/>
            </a:endParaRPr>
          </a:p>
          <a:p>
            <a:r>
              <a:rPr lang="en-US" sz="2900" dirty="0" smtClean="0">
                <a:latin typeface="Arial" pitchFamily="34" charset="0"/>
                <a:cs typeface="Arial" pitchFamily="34" charset="0"/>
              </a:rPr>
              <a:t>GI remnants observed in the deeper parts of the pit and fissure system</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Concerns regarding resin based sealants </a:t>
            </a:r>
            <a:endParaRPr lang="en-US" sz="30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500" dirty="0" smtClean="0">
                <a:latin typeface="Arial" pitchFamily="34" charset="0"/>
                <a:cs typeface="Arial" pitchFamily="34" charset="0"/>
              </a:rPr>
              <a:t>BPA and resin based materials</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P</a:t>
            </a:r>
            <a:r>
              <a:rPr lang="en-IE" sz="2800" dirty="0" err="1" smtClean="0">
                <a:latin typeface="Arial" pitchFamily="34" charset="0"/>
                <a:cs typeface="Arial" pitchFamily="34" charset="0"/>
              </a:rPr>
              <a:t>ossible</a:t>
            </a:r>
            <a:r>
              <a:rPr lang="en-IE" sz="2800" dirty="0" smtClean="0">
                <a:latin typeface="Arial" pitchFamily="34" charset="0"/>
                <a:cs typeface="Arial" pitchFamily="34" charset="0"/>
              </a:rPr>
              <a:t> oestrogenic effect</a:t>
            </a:r>
            <a:endParaRPr lang="en-US" sz="2500" dirty="0" smtClean="0">
              <a:latin typeface="Arial" pitchFamily="34" charset="0"/>
              <a:cs typeface="Arial" pitchFamily="34" charset="0"/>
            </a:endParaRP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World Dental Association discourages its use in restorative materials </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Importance of prevention</a:t>
            </a:r>
          </a:p>
          <a:p>
            <a:endParaRPr lang="en-US" sz="2500" dirty="0" smtClean="0">
              <a:latin typeface="Arial" pitchFamily="34" charset="0"/>
              <a:cs typeface="Arial" pitchFamily="34" charset="0"/>
            </a:endParaRPr>
          </a:p>
          <a:p>
            <a:r>
              <a:rPr lang="en-US" sz="2500" dirty="0" smtClean="0">
                <a:latin typeface="Arial" pitchFamily="34" charset="0"/>
                <a:cs typeface="Arial" pitchFamily="34" charset="0"/>
              </a:rPr>
              <a:t>Alternatives</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latin typeface="Arial" pitchFamily="34" charset="0"/>
                <a:cs typeface="Arial" pitchFamily="34" charset="0"/>
              </a:rPr>
              <a:t>AAPD</a:t>
            </a:r>
            <a:endParaRPr lang="en-US" sz="30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500" dirty="0" smtClean="0">
                <a:latin typeface="Arial" pitchFamily="34" charset="0"/>
                <a:cs typeface="Arial" pitchFamily="34" charset="0"/>
              </a:rPr>
              <a:t>Resin-based materials achieve better retention and, therefore, may be preferred as dental sealants, </a:t>
            </a:r>
          </a:p>
          <a:p>
            <a:endParaRPr lang="en-US" sz="2500" dirty="0" smtClean="0">
              <a:latin typeface="Arial" pitchFamily="34" charset="0"/>
              <a:cs typeface="Arial" pitchFamily="34" charset="0"/>
            </a:endParaRPr>
          </a:p>
          <a:p>
            <a:pPr algn="ctr">
              <a:buNone/>
            </a:pPr>
            <a:r>
              <a:rPr lang="en-US" sz="2500" b="1" dirty="0" smtClean="0">
                <a:latin typeface="Arial" pitchFamily="34" charset="0"/>
                <a:cs typeface="Arial" pitchFamily="34" charset="0"/>
              </a:rPr>
              <a:t>BUT</a:t>
            </a:r>
          </a:p>
          <a:p>
            <a:pPr algn="ctr">
              <a:buNone/>
            </a:pPr>
            <a:endParaRPr lang="en-US" sz="2500" u="sng" dirty="0" smtClean="0">
              <a:latin typeface="Arial" pitchFamily="34" charset="0"/>
              <a:cs typeface="Arial" pitchFamily="34" charset="0"/>
            </a:endParaRPr>
          </a:p>
          <a:p>
            <a:r>
              <a:rPr lang="en-US" sz="2500" dirty="0" smtClean="0">
                <a:latin typeface="Arial" pitchFamily="34" charset="0"/>
                <a:cs typeface="Arial" pitchFamily="34" charset="0"/>
              </a:rPr>
              <a:t>Glass </a:t>
            </a:r>
            <a:r>
              <a:rPr lang="en-US" sz="2500" dirty="0" err="1" smtClean="0">
                <a:latin typeface="Arial" pitchFamily="34" charset="0"/>
                <a:cs typeface="Arial" pitchFamily="34" charset="0"/>
              </a:rPr>
              <a:t>ionomer</a:t>
            </a:r>
            <a:r>
              <a:rPr lang="en-US" sz="2500" dirty="0" smtClean="0">
                <a:latin typeface="Arial" pitchFamily="34" charset="0"/>
                <a:cs typeface="Arial" pitchFamily="34" charset="0"/>
              </a:rPr>
              <a:t> sealants could be used as transitional sealants when moisture control is not possible</a:t>
            </a:r>
          </a:p>
          <a:p>
            <a:endParaRPr lang="en-US" sz="2500" dirty="0" smtClean="0">
              <a:latin typeface="Arial" pitchFamily="34" charset="0"/>
              <a:cs typeface="Arial" pitchFamily="34" charset="0"/>
            </a:endParaRPr>
          </a:p>
          <a:p>
            <a:pPr>
              <a:buNone/>
            </a:pPr>
            <a:r>
              <a:rPr lang="en-US" sz="1800" dirty="0" smtClean="0">
                <a:latin typeface="Arial" pitchFamily="34" charset="0"/>
                <a:cs typeface="Arial" pitchFamily="34" charset="0"/>
              </a:rPr>
              <a:t>(</a:t>
            </a:r>
            <a:r>
              <a:rPr lang="en-US" sz="1800" dirty="0" err="1" smtClean="0">
                <a:latin typeface="Arial" pitchFamily="34" charset="0"/>
                <a:cs typeface="Arial" pitchFamily="34" charset="0"/>
              </a:rPr>
              <a:t>Ahovuo-Saloranta</a:t>
            </a:r>
            <a:r>
              <a:rPr lang="en-US" sz="1800" dirty="0" smtClean="0">
                <a:latin typeface="Arial" pitchFamily="34" charset="0"/>
                <a:cs typeface="Arial" pitchFamily="34" charset="0"/>
              </a:rPr>
              <a:t> et al., 2013)</a:t>
            </a: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274638"/>
            <a:ext cx="8229600" cy="1143000"/>
          </a:xfrm>
        </p:spPr>
        <p:txBody>
          <a:bodyPr anchorCtr="0">
            <a:normAutofit/>
          </a:bodyPr>
          <a:lstStyle/>
          <a:p>
            <a:pPr eaLnBrk="1" hangingPunct="1">
              <a:defRPr/>
            </a:pPr>
            <a:r>
              <a:rPr lang="en-IE" sz="3000" b="1" dirty="0" smtClean="0">
                <a:latin typeface="Arial" pitchFamily="34" charset="0"/>
                <a:cs typeface="Arial" pitchFamily="34" charset="0"/>
              </a:rPr>
              <a:t>Armamentarium</a:t>
            </a:r>
            <a:endParaRPr lang="en-US" sz="3000" b="1" dirty="0" smtClean="0">
              <a:latin typeface="Arial" pitchFamily="34" charset="0"/>
              <a:cs typeface="Arial" pitchFamily="34" charset="0"/>
            </a:endParaRPr>
          </a:p>
        </p:txBody>
      </p:sp>
      <p:pic>
        <p:nvPicPr>
          <p:cNvPr id="32771" name="Content Placeholder 3" descr="IMG_1287.JPG"/>
          <p:cNvPicPr>
            <a:picLocks noGrp="1" noChangeAspect="1"/>
          </p:cNvPicPr>
          <p:nvPr>
            <p:ph idx="4294967295"/>
          </p:nvPr>
        </p:nvPicPr>
        <p:blipFill>
          <a:blip r:embed="rId3"/>
          <a:srcRect/>
          <a:stretch>
            <a:fillRect/>
          </a:stretch>
        </p:blipFill>
        <p:spPr>
          <a:xfrm>
            <a:off x="1295400" y="1524000"/>
            <a:ext cx="6442075" cy="45307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2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274638"/>
            <a:ext cx="8229600" cy="1143000"/>
          </a:xfrm>
        </p:spPr>
        <p:txBody>
          <a:bodyPr anchorCtr="0">
            <a:normAutofit/>
          </a:bodyPr>
          <a:lstStyle/>
          <a:p>
            <a:pPr eaLnBrk="1" hangingPunct="1">
              <a:defRPr/>
            </a:pPr>
            <a:r>
              <a:rPr lang="en-IE" sz="3000" b="1" dirty="0" smtClean="0">
                <a:latin typeface="Arial" pitchFamily="34" charset="0"/>
                <a:cs typeface="Arial" pitchFamily="34" charset="0"/>
              </a:rPr>
              <a:t>Prepare patient (Tell, Show, Do)</a:t>
            </a:r>
            <a:endParaRPr lang="en-GB" sz="3000" b="1" dirty="0" smtClean="0">
              <a:latin typeface="Arial" pitchFamily="34" charset="0"/>
              <a:cs typeface="Arial" pitchFamily="34" charset="0"/>
            </a:endParaRPr>
          </a:p>
        </p:txBody>
      </p:sp>
      <p:sp>
        <p:nvSpPr>
          <p:cNvPr id="33795" name="Rectangle 3"/>
          <p:cNvSpPr>
            <a:spLocks noGrp="1" noChangeArrowheads="1"/>
          </p:cNvSpPr>
          <p:nvPr>
            <p:ph type="body" idx="4294967295"/>
          </p:nvPr>
        </p:nvSpPr>
        <p:spPr>
          <a:xfrm>
            <a:off x="0" y="1600200"/>
            <a:ext cx="8229600" cy="4525963"/>
          </a:xfrm>
        </p:spPr>
        <p:txBody>
          <a:bodyPr/>
          <a:lstStyle/>
          <a:p>
            <a:pPr eaLnBrk="1" hangingPunct="1">
              <a:defRPr/>
            </a:pPr>
            <a:r>
              <a:rPr lang="en-IE" sz="2500" dirty="0" smtClean="0">
                <a:latin typeface="Arial" pitchFamily="34" charset="0"/>
                <a:cs typeface="Arial" pitchFamily="34" charset="0"/>
              </a:rPr>
              <a:t>EXPLAIN what is about to happen, in language appropriate to your particular patient’s level of understanding</a:t>
            </a:r>
          </a:p>
          <a:p>
            <a:pPr eaLnBrk="1" hangingPunct="1">
              <a:defRPr/>
            </a:pPr>
            <a:endParaRPr lang="en-IE" sz="2500" dirty="0" smtClean="0">
              <a:latin typeface="Arial" pitchFamily="34" charset="0"/>
              <a:cs typeface="Arial" pitchFamily="34" charset="0"/>
            </a:endParaRPr>
          </a:p>
          <a:p>
            <a:pPr eaLnBrk="1" hangingPunct="1">
              <a:defRPr/>
            </a:pPr>
            <a:r>
              <a:rPr lang="en-IE" sz="2500" dirty="0" smtClean="0">
                <a:latin typeface="Arial" pitchFamily="34" charset="0"/>
                <a:cs typeface="Arial" pitchFamily="34" charset="0"/>
              </a:rPr>
              <a:t>SHOW your patient the cotton wool rolls, the brushes, the blue paint, the white paint and the bright light</a:t>
            </a:r>
          </a:p>
          <a:p>
            <a:pPr eaLnBrk="1" hangingPunct="1">
              <a:defRPr/>
            </a:pPr>
            <a:endParaRPr lang="en-IE" sz="2500" dirty="0" smtClean="0">
              <a:latin typeface="Arial" pitchFamily="34" charset="0"/>
              <a:cs typeface="Arial" pitchFamily="34" charset="0"/>
            </a:endParaRPr>
          </a:p>
          <a:p>
            <a:pPr eaLnBrk="1" hangingPunct="1">
              <a:defRPr/>
            </a:pPr>
            <a:r>
              <a:rPr lang="en-IE" sz="2500" dirty="0" smtClean="0">
                <a:latin typeface="Arial" pitchFamily="34" charset="0"/>
                <a:cs typeface="Arial" pitchFamily="34" charset="0"/>
              </a:rPr>
              <a:t>DO</a:t>
            </a:r>
          </a:p>
          <a:p>
            <a:pPr eaLnBrk="1" hangingPunct="1">
              <a:defRPr/>
            </a:pP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20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fade">
                                      <p:cBhvr>
                                        <p:cTn id="22" dur="20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History of fissure sealants</a:t>
            </a:r>
            <a:endParaRPr lang="en-US" sz="30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nSpc>
                <a:spcPct val="90000"/>
              </a:lnSpc>
              <a:defRPr/>
            </a:pPr>
            <a:r>
              <a:rPr lang="en-IE" sz="2300" dirty="0" err="1" smtClean="0">
                <a:latin typeface="Arial" pitchFamily="34" charset="0"/>
                <a:cs typeface="Arial" pitchFamily="34" charset="0"/>
              </a:rPr>
              <a:t>Buonocore</a:t>
            </a:r>
            <a:r>
              <a:rPr lang="en-IE" sz="2300" dirty="0" smtClean="0">
                <a:latin typeface="Arial" pitchFamily="34" charset="0"/>
                <a:cs typeface="Arial" pitchFamily="34" charset="0"/>
              </a:rPr>
              <a:t> 1955 :</a:t>
            </a:r>
          </a:p>
          <a:p>
            <a:pPr>
              <a:lnSpc>
                <a:spcPct val="90000"/>
              </a:lnSpc>
              <a:buNone/>
              <a:defRPr/>
            </a:pPr>
            <a:r>
              <a:rPr lang="en-IE" sz="2300" b="1" dirty="0" smtClean="0">
                <a:latin typeface="Arial" pitchFamily="34" charset="0"/>
                <a:cs typeface="Arial" pitchFamily="34" charset="0"/>
              </a:rPr>
              <a:t>	</a:t>
            </a:r>
            <a:r>
              <a:rPr lang="en-IE" sz="2300" dirty="0" smtClean="0">
                <a:latin typeface="Arial" pitchFamily="34" charset="0"/>
                <a:cs typeface="Arial" pitchFamily="34" charset="0"/>
              </a:rPr>
              <a:t>First to describe technique of acid etch for bonding to enamel</a:t>
            </a:r>
          </a:p>
          <a:p>
            <a:pPr>
              <a:lnSpc>
                <a:spcPct val="90000"/>
              </a:lnSpc>
              <a:buNone/>
              <a:defRPr/>
            </a:pPr>
            <a:endParaRPr lang="en-IE" sz="2300" dirty="0" smtClean="0">
              <a:latin typeface="Arial" pitchFamily="34" charset="0"/>
              <a:cs typeface="Arial" pitchFamily="34" charset="0"/>
            </a:endParaRPr>
          </a:p>
          <a:p>
            <a:pPr>
              <a:lnSpc>
                <a:spcPct val="90000"/>
              </a:lnSpc>
              <a:defRPr/>
            </a:pPr>
            <a:r>
              <a:rPr lang="en-IE" sz="2300" dirty="0" smtClean="0">
                <a:latin typeface="Arial" pitchFamily="34" charset="0"/>
                <a:cs typeface="Arial" pitchFamily="34" charset="0"/>
              </a:rPr>
              <a:t>Bowens Resin 1956: </a:t>
            </a:r>
          </a:p>
          <a:p>
            <a:pPr>
              <a:lnSpc>
                <a:spcPct val="90000"/>
              </a:lnSpc>
              <a:buNone/>
              <a:defRPr/>
            </a:pPr>
            <a:r>
              <a:rPr lang="en-IE" sz="2300" dirty="0" smtClean="0">
                <a:latin typeface="Arial" pitchFamily="34" charset="0"/>
                <a:cs typeface="Arial" pitchFamily="34" charset="0"/>
              </a:rPr>
              <a:t>	Development of resin sealant materials</a:t>
            </a:r>
          </a:p>
          <a:p>
            <a:pPr>
              <a:lnSpc>
                <a:spcPct val="90000"/>
              </a:lnSpc>
              <a:buNone/>
              <a:defRPr/>
            </a:pPr>
            <a:endParaRPr lang="en-IE" sz="2300" dirty="0" smtClean="0">
              <a:latin typeface="Arial" pitchFamily="34" charset="0"/>
              <a:cs typeface="Arial" pitchFamily="34" charset="0"/>
            </a:endParaRPr>
          </a:p>
          <a:p>
            <a:pPr>
              <a:lnSpc>
                <a:spcPct val="90000"/>
              </a:lnSpc>
              <a:defRPr/>
            </a:pPr>
            <a:r>
              <a:rPr lang="en-IE" sz="2300" dirty="0" smtClean="0">
                <a:latin typeface="Arial" pitchFamily="34" charset="0"/>
                <a:cs typeface="Arial" pitchFamily="34" charset="0"/>
              </a:rPr>
              <a:t>1970’s – now	</a:t>
            </a:r>
          </a:p>
          <a:p>
            <a:pPr>
              <a:lnSpc>
                <a:spcPct val="90000"/>
              </a:lnSpc>
              <a:buNone/>
              <a:defRPr/>
            </a:pPr>
            <a:r>
              <a:rPr lang="en-IE" sz="2300" dirty="0" smtClean="0">
                <a:latin typeface="Arial" pitchFamily="34" charset="0"/>
                <a:cs typeface="Arial" pitchFamily="34" charset="0"/>
              </a:rPr>
              <a:t>	Ongoing development of materials including use  of  glass </a:t>
            </a:r>
            <a:r>
              <a:rPr lang="en-IE" sz="2300" dirty="0" err="1" smtClean="0">
                <a:latin typeface="Arial" pitchFamily="34" charset="0"/>
                <a:cs typeface="Arial" pitchFamily="34" charset="0"/>
              </a:rPr>
              <a:t>ionomers</a:t>
            </a:r>
            <a:endParaRPr lang="en-IE" sz="23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normAutofit/>
          </a:bodyPr>
          <a:lstStyle/>
          <a:p>
            <a:pPr eaLnBrk="1" hangingPunct="1">
              <a:defRPr/>
            </a:pPr>
            <a:r>
              <a:rPr lang="en-IE" sz="3000" b="1" dirty="0" smtClean="0">
                <a:latin typeface="Arial" pitchFamily="34" charset="0"/>
                <a:cs typeface="Arial" pitchFamily="34" charset="0"/>
              </a:rPr>
              <a:t>Isolation</a:t>
            </a:r>
            <a:endParaRPr lang="en-GB" sz="3000" b="1" dirty="0" smtClean="0">
              <a:latin typeface="Arial" pitchFamily="34" charset="0"/>
              <a:cs typeface="Arial" pitchFamily="34" charset="0"/>
            </a:endParaRPr>
          </a:p>
        </p:txBody>
      </p:sp>
      <p:sp>
        <p:nvSpPr>
          <p:cNvPr id="31750" name="Rectangle 6"/>
          <p:cNvSpPr>
            <a:spLocks noGrp="1" noChangeArrowheads="1"/>
          </p:cNvSpPr>
          <p:nvPr>
            <p:ph type="body" sz="half" idx="1"/>
          </p:nvPr>
        </p:nvSpPr>
        <p:spPr/>
        <p:txBody>
          <a:bodyPr/>
          <a:lstStyle/>
          <a:p>
            <a:pPr eaLnBrk="1" hangingPunct="1">
              <a:defRPr/>
            </a:pPr>
            <a:r>
              <a:rPr lang="en-IE" sz="2500" dirty="0" smtClean="0">
                <a:latin typeface="Arial" pitchFamily="34" charset="0"/>
                <a:cs typeface="Arial" pitchFamily="34" charset="0"/>
              </a:rPr>
              <a:t>Cotton rolls, saliva ejector and dry tips</a:t>
            </a:r>
          </a:p>
          <a:p>
            <a:pPr eaLnBrk="1" hangingPunct="1">
              <a:defRPr/>
            </a:pPr>
            <a:endParaRPr lang="en-IE" sz="2500" dirty="0" smtClean="0">
              <a:latin typeface="Arial" pitchFamily="34" charset="0"/>
              <a:cs typeface="Arial" pitchFamily="34" charset="0"/>
            </a:endParaRPr>
          </a:p>
          <a:p>
            <a:pPr eaLnBrk="1" hangingPunct="1">
              <a:defRPr/>
            </a:pPr>
            <a:r>
              <a:rPr lang="en-IE" sz="2500" dirty="0" err="1" smtClean="0">
                <a:latin typeface="Arial" pitchFamily="34" charset="0"/>
                <a:cs typeface="Arial" pitchFamily="34" charset="0"/>
              </a:rPr>
              <a:t>Garmer</a:t>
            </a:r>
            <a:r>
              <a:rPr lang="en-IE" sz="2500" dirty="0" smtClean="0">
                <a:latin typeface="Arial" pitchFamily="34" charset="0"/>
                <a:cs typeface="Arial" pitchFamily="34" charset="0"/>
              </a:rPr>
              <a:t> cotton wool roll holder, saliva ejector and dry tips</a:t>
            </a:r>
          </a:p>
          <a:p>
            <a:pPr eaLnBrk="1" hangingPunct="1">
              <a:defRPr/>
            </a:pPr>
            <a:endParaRPr lang="en-IE" sz="2500" dirty="0" smtClean="0">
              <a:latin typeface="Arial" pitchFamily="34" charset="0"/>
              <a:cs typeface="Arial" pitchFamily="34" charset="0"/>
            </a:endParaRPr>
          </a:p>
          <a:p>
            <a:pPr eaLnBrk="1" hangingPunct="1">
              <a:defRPr/>
            </a:pPr>
            <a:r>
              <a:rPr lang="en-IE" sz="2500" dirty="0" smtClean="0">
                <a:latin typeface="Arial" pitchFamily="34" charset="0"/>
                <a:cs typeface="Arial" pitchFamily="34" charset="0"/>
              </a:rPr>
              <a:t>Rubber dam and saliva ejector</a:t>
            </a:r>
          </a:p>
          <a:p>
            <a:pPr eaLnBrk="1" hangingPunct="1">
              <a:defRPr/>
            </a:pPr>
            <a:endParaRPr lang="en-GB" sz="2800" dirty="0" smtClean="0">
              <a:latin typeface="Comic Sans MS" pitchFamily="66" charset="0"/>
            </a:endParaRPr>
          </a:p>
        </p:txBody>
      </p:sp>
      <p:pic>
        <p:nvPicPr>
          <p:cNvPr id="31747" name="Content Placeholder 13" descr="IMG_1284.JPG"/>
          <p:cNvPicPr>
            <a:picLocks noGrp="1" noChangeAspect="1"/>
          </p:cNvPicPr>
          <p:nvPr>
            <p:ph sz="half" idx="2"/>
          </p:nvPr>
        </p:nvPicPr>
        <p:blipFill>
          <a:blip r:embed="rId2"/>
          <a:stretch>
            <a:fillRect/>
          </a:stretch>
        </p:blipFill>
        <p:spPr>
          <a:xfrm>
            <a:off x="4709852" y="1808162"/>
            <a:ext cx="3915295"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20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0" y="274638"/>
            <a:ext cx="8229600" cy="1143000"/>
          </a:xfrm>
        </p:spPr>
        <p:txBody>
          <a:bodyPr anchorCtr="0">
            <a:normAutofit/>
          </a:bodyPr>
          <a:lstStyle/>
          <a:p>
            <a:pPr eaLnBrk="1" hangingPunct="1">
              <a:defRPr/>
            </a:pPr>
            <a:r>
              <a:rPr lang="en-IE" sz="3000" b="1" dirty="0" smtClean="0">
                <a:latin typeface="Arial" pitchFamily="34" charset="0"/>
                <a:cs typeface="Arial" pitchFamily="34" charset="0"/>
              </a:rPr>
              <a:t>Isolation</a:t>
            </a:r>
            <a:endParaRPr lang="en-GB" sz="3000" b="1" dirty="0" smtClean="0">
              <a:latin typeface="Arial" pitchFamily="34" charset="0"/>
              <a:cs typeface="Arial" pitchFamily="34" charset="0"/>
            </a:endParaRPr>
          </a:p>
        </p:txBody>
      </p:sp>
      <p:sp>
        <p:nvSpPr>
          <p:cNvPr id="35843" name="Rectangle 4"/>
          <p:cNvSpPr>
            <a:spLocks noGrp="1" noChangeArrowheads="1"/>
          </p:cNvSpPr>
          <p:nvPr>
            <p:ph type="body" sz="half" idx="4294967295"/>
          </p:nvPr>
        </p:nvSpPr>
        <p:spPr>
          <a:xfrm>
            <a:off x="0" y="1600200"/>
            <a:ext cx="4025900" cy="4530725"/>
          </a:xfrm>
        </p:spPr>
        <p:txBody>
          <a:bodyPr/>
          <a:lstStyle/>
          <a:p>
            <a:pPr eaLnBrk="1" hangingPunct="1">
              <a:defRPr/>
            </a:pPr>
            <a:r>
              <a:rPr lang="en-US" sz="2500" dirty="0" smtClean="0">
                <a:latin typeface="Arial" pitchFamily="34" charset="0"/>
                <a:cs typeface="Arial" pitchFamily="34" charset="0"/>
              </a:rPr>
              <a:t>Isolation is CRITICAL</a:t>
            </a:r>
          </a:p>
          <a:p>
            <a:pPr eaLnBrk="1" hangingPunct="1">
              <a:buFont typeface="Wingdings" pitchFamily="2" charset="2"/>
              <a:buNone/>
              <a:defRPr/>
            </a:pPr>
            <a:endParaRPr lang="en-US" sz="2500" dirty="0" smtClean="0">
              <a:latin typeface="Arial" pitchFamily="34" charset="0"/>
              <a:cs typeface="Arial" pitchFamily="34" charset="0"/>
            </a:endParaRPr>
          </a:p>
          <a:p>
            <a:pPr eaLnBrk="1" hangingPunct="1">
              <a:defRPr/>
            </a:pPr>
            <a:r>
              <a:rPr lang="en-US" sz="2500" dirty="0" smtClean="0">
                <a:latin typeface="Arial" pitchFamily="34" charset="0"/>
                <a:cs typeface="Arial" pitchFamily="34" charset="0"/>
              </a:rPr>
              <a:t>Enamel porosity compromised with any liquid or glycoprotein</a:t>
            </a:r>
          </a:p>
          <a:p>
            <a:pPr eaLnBrk="1" hangingPunct="1">
              <a:defRPr/>
            </a:pPr>
            <a:endParaRPr lang="en-US" sz="2800" dirty="0" smtClean="0">
              <a:latin typeface="Comic Sans MS" pitchFamily="66" charset="0"/>
            </a:endParaRPr>
          </a:p>
          <a:p>
            <a:pPr eaLnBrk="1" hangingPunct="1">
              <a:buFont typeface="Wingdings" pitchFamily="2" charset="2"/>
              <a:buNone/>
              <a:defRPr/>
            </a:pPr>
            <a:endParaRPr lang="en-US" sz="2800" dirty="0" smtClean="0">
              <a:latin typeface="Comic Sans MS" pitchFamily="66" charset="0"/>
            </a:endParaRPr>
          </a:p>
          <a:p>
            <a:pPr eaLnBrk="1" hangingPunct="1">
              <a:defRPr/>
            </a:pPr>
            <a:endParaRPr lang="en-US" sz="2800" dirty="0" smtClean="0">
              <a:latin typeface="Comic Sans MS" pitchFamily="66" charset="0"/>
            </a:endParaRPr>
          </a:p>
        </p:txBody>
      </p:sp>
      <p:pic>
        <p:nvPicPr>
          <p:cNvPr id="35844" name="Picture 6"/>
          <p:cNvPicPr>
            <a:picLocks noGrp="1" noChangeAspect="1" noChangeArrowheads="1"/>
          </p:cNvPicPr>
          <p:nvPr>
            <p:ph sz="half" idx="4294967295"/>
          </p:nvPr>
        </p:nvPicPr>
        <p:blipFill>
          <a:blip r:embed="rId2"/>
          <a:srcRect/>
          <a:stretch>
            <a:fillRect/>
          </a:stretch>
        </p:blipFill>
        <p:spPr>
          <a:xfrm>
            <a:off x="4648200" y="1676400"/>
            <a:ext cx="4141787" cy="4530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2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274638"/>
            <a:ext cx="8229600" cy="1143000"/>
          </a:xfrm>
        </p:spPr>
        <p:txBody>
          <a:bodyPr anchorCtr="0">
            <a:normAutofit/>
          </a:bodyPr>
          <a:lstStyle/>
          <a:p>
            <a:pPr eaLnBrk="1" hangingPunct="1">
              <a:defRPr/>
            </a:pPr>
            <a:r>
              <a:rPr lang="en-IE" sz="3000" b="1" dirty="0" smtClean="0">
                <a:latin typeface="Arial" pitchFamily="34" charset="0"/>
                <a:cs typeface="Arial" pitchFamily="34" charset="0"/>
              </a:rPr>
              <a:t>Isolation</a:t>
            </a:r>
            <a:endParaRPr lang="en-GB" sz="3000" b="1" dirty="0" smtClean="0">
              <a:latin typeface="Arial" pitchFamily="34" charset="0"/>
              <a:cs typeface="Arial" pitchFamily="34" charset="0"/>
            </a:endParaRPr>
          </a:p>
        </p:txBody>
      </p:sp>
      <p:sp>
        <p:nvSpPr>
          <p:cNvPr id="37891" name="Rectangle 4"/>
          <p:cNvSpPr>
            <a:spLocks noGrp="1" noChangeArrowheads="1"/>
          </p:cNvSpPr>
          <p:nvPr>
            <p:ph type="body" sz="half" idx="4294967295"/>
          </p:nvPr>
        </p:nvSpPr>
        <p:spPr>
          <a:xfrm>
            <a:off x="0" y="1600200"/>
            <a:ext cx="3748088" cy="4530725"/>
          </a:xfrm>
        </p:spPr>
        <p:txBody>
          <a:bodyPr>
            <a:normAutofit/>
          </a:bodyPr>
          <a:lstStyle/>
          <a:p>
            <a:pPr eaLnBrk="1" hangingPunct="1">
              <a:defRPr/>
            </a:pPr>
            <a:r>
              <a:rPr lang="en-US" sz="2500" dirty="0" smtClean="0">
                <a:latin typeface="Arial" pitchFamily="34" charset="0"/>
                <a:cs typeface="Arial" pitchFamily="34" charset="0"/>
              </a:rPr>
              <a:t>Rubber dam is ideal</a:t>
            </a:r>
          </a:p>
          <a:p>
            <a:pPr eaLnBrk="1" hangingPunct="1">
              <a:defRPr/>
            </a:pPr>
            <a:endParaRPr lang="en-US" sz="2500" dirty="0" smtClean="0">
              <a:latin typeface="Arial" pitchFamily="34" charset="0"/>
              <a:cs typeface="Arial" pitchFamily="34" charset="0"/>
            </a:endParaRPr>
          </a:p>
          <a:p>
            <a:pPr eaLnBrk="1" hangingPunct="1">
              <a:defRPr/>
            </a:pPr>
            <a:r>
              <a:rPr lang="en-US" sz="2500" dirty="0" smtClean="0">
                <a:latin typeface="Arial" pitchFamily="34" charset="0"/>
                <a:cs typeface="Arial" pitchFamily="34" charset="0"/>
              </a:rPr>
              <a:t>Need local </a:t>
            </a:r>
            <a:r>
              <a:rPr lang="en-US" sz="2500" dirty="0" err="1" smtClean="0">
                <a:latin typeface="Arial" pitchFamily="34" charset="0"/>
                <a:cs typeface="Arial" pitchFamily="34" charset="0"/>
              </a:rPr>
              <a:t>anaesthetic</a:t>
            </a:r>
            <a:endParaRPr lang="en-US" sz="2500" dirty="0" smtClean="0">
              <a:latin typeface="Arial" pitchFamily="34" charset="0"/>
              <a:cs typeface="Arial" pitchFamily="34" charset="0"/>
            </a:endParaRPr>
          </a:p>
          <a:p>
            <a:pPr eaLnBrk="1" hangingPunct="1">
              <a:buFont typeface="Wingdings" pitchFamily="2" charset="2"/>
              <a:buNone/>
              <a:defRPr/>
            </a:pPr>
            <a:endParaRPr lang="en-US" sz="2500" dirty="0" smtClean="0">
              <a:latin typeface="Arial" pitchFamily="34" charset="0"/>
              <a:cs typeface="Arial" pitchFamily="34" charset="0"/>
            </a:endParaRPr>
          </a:p>
          <a:p>
            <a:pPr eaLnBrk="1" hangingPunct="1">
              <a:defRPr/>
            </a:pPr>
            <a:r>
              <a:rPr lang="en-US" sz="2500" dirty="0" smtClean="0">
                <a:latin typeface="Arial" pitchFamily="34" charset="0"/>
                <a:cs typeface="Arial" pitchFamily="34" charset="0"/>
              </a:rPr>
              <a:t>Difficult with partial erupted teeth</a:t>
            </a:r>
          </a:p>
        </p:txBody>
      </p:sp>
      <p:pic>
        <p:nvPicPr>
          <p:cNvPr id="37892" name="Picture 6"/>
          <p:cNvPicPr>
            <a:picLocks noGrp="1" noChangeAspect="1" noChangeArrowheads="1"/>
          </p:cNvPicPr>
          <p:nvPr>
            <p:ph sz="half" idx="4294967295"/>
          </p:nvPr>
        </p:nvPicPr>
        <p:blipFill>
          <a:blip r:embed="rId2"/>
          <a:srcRect t="7356" b="20920"/>
          <a:stretch>
            <a:fillRect/>
          </a:stretch>
        </p:blipFill>
        <p:spPr>
          <a:xfrm>
            <a:off x="4648200" y="1600200"/>
            <a:ext cx="3965575" cy="45323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2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chorCtr="0">
            <a:normAutofit/>
          </a:bodyPr>
          <a:lstStyle/>
          <a:p>
            <a:pPr eaLnBrk="1" hangingPunct="1">
              <a:defRPr/>
            </a:pPr>
            <a:r>
              <a:rPr lang="en-IE" sz="3000" b="1" dirty="0" smtClean="0">
                <a:latin typeface="Arial" pitchFamily="34" charset="0"/>
                <a:cs typeface="Arial" pitchFamily="34" charset="0"/>
              </a:rPr>
              <a:t>Surface cleaning</a:t>
            </a:r>
            <a:endParaRPr lang="en-GB" sz="3000" b="1" dirty="0" smtClean="0">
              <a:latin typeface="Arial" pitchFamily="34" charset="0"/>
              <a:cs typeface="Arial" pitchFamily="34" charset="0"/>
            </a:endParaRPr>
          </a:p>
        </p:txBody>
      </p:sp>
      <p:sp>
        <p:nvSpPr>
          <p:cNvPr id="83972" name="Rectangle 4"/>
          <p:cNvSpPr>
            <a:spLocks noGrp="1" noChangeArrowheads="1"/>
          </p:cNvSpPr>
          <p:nvPr>
            <p:ph type="body" sz="half" idx="1"/>
          </p:nvPr>
        </p:nvSpPr>
        <p:spPr/>
        <p:txBody>
          <a:bodyPr/>
          <a:lstStyle/>
          <a:p>
            <a:pPr eaLnBrk="1" hangingPunct="1">
              <a:defRPr/>
            </a:pPr>
            <a:r>
              <a:rPr lang="en-IE" sz="2500" dirty="0" smtClean="0">
                <a:latin typeface="Arial" pitchFamily="34" charset="0"/>
                <a:cs typeface="Arial" pitchFamily="34" charset="0"/>
              </a:rPr>
              <a:t>Must remove organic debris</a:t>
            </a:r>
          </a:p>
          <a:p>
            <a:pPr eaLnBrk="1" hangingPunct="1">
              <a:defRPr/>
            </a:pPr>
            <a:endParaRPr lang="en-IE" sz="2500" dirty="0" smtClean="0">
              <a:latin typeface="Arial" pitchFamily="34" charset="0"/>
              <a:cs typeface="Arial" pitchFamily="34" charset="0"/>
            </a:endParaRPr>
          </a:p>
          <a:p>
            <a:pPr eaLnBrk="1" hangingPunct="1">
              <a:defRPr/>
            </a:pPr>
            <a:r>
              <a:rPr lang="en-IE" sz="2500" dirty="0" smtClean="0">
                <a:latin typeface="Arial" pitchFamily="34" charset="0"/>
                <a:cs typeface="Arial" pitchFamily="34" charset="0"/>
              </a:rPr>
              <a:t>Use brush or cup</a:t>
            </a:r>
          </a:p>
          <a:p>
            <a:pPr eaLnBrk="1" hangingPunct="1">
              <a:defRPr/>
            </a:pPr>
            <a:endParaRPr lang="en-IE" sz="2500" dirty="0" smtClean="0">
              <a:latin typeface="Arial" pitchFamily="34" charset="0"/>
              <a:cs typeface="Arial" pitchFamily="34" charset="0"/>
            </a:endParaRPr>
          </a:p>
          <a:p>
            <a:pPr eaLnBrk="1" hangingPunct="1">
              <a:defRPr/>
            </a:pPr>
            <a:r>
              <a:rPr lang="en-IE" sz="2500" dirty="0" smtClean="0">
                <a:latin typeface="Arial" pitchFamily="34" charset="0"/>
                <a:cs typeface="Arial" pitchFamily="34" charset="0"/>
              </a:rPr>
              <a:t>NO PROPHY</a:t>
            </a:r>
          </a:p>
          <a:p>
            <a:pPr eaLnBrk="1" hangingPunct="1">
              <a:defRPr/>
            </a:pPr>
            <a:endParaRPr lang="en-IE" sz="2500" dirty="0" smtClean="0">
              <a:latin typeface="Arial" pitchFamily="34" charset="0"/>
              <a:cs typeface="Arial" pitchFamily="34" charset="0"/>
            </a:endParaRPr>
          </a:p>
          <a:p>
            <a:pPr eaLnBrk="1" hangingPunct="1">
              <a:defRPr/>
            </a:pPr>
            <a:r>
              <a:rPr lang="en-IE" sz="2500" dirty="0" smtClean="0">
                <a:latin typeface="Arial" pitchFamily="34" charset="0"/>
                <a:cs typeface="Arial" pitchFamily="34" charset="0"/>
              </a:rPr>
              <a:t>Wash thoroughly</a:t>
            </a:r>
          </a:p>
          <a:p>
            <a:pPr eaLnBrk="1" hangingPunct="1">
              <a:defRPr/>
            </a:pPr>
            <a:endParaRPr lang="en-GB" sz="2800" dirty="0" smtClean="0">
              <a:latin typeface="Comic Sans MS" pitchFamily="66" charset="0"/>
            </a:endParaRPr>
          </a:p>
        </p:txBody>
      </p:sp>
      <p:pic>
        <p:nvPicPr>
          <p:cNvPr id="34819" name="Picture 10" descr="slide8"/>
          <p:cNvPicPr>
            <a:picLocks noGrp="1" noChangeAspect="1" noChangeArrowheads="1"/>
          </p:cNvPicPr>
          <p:nvPr>
            <p:ph sz="half" idx="2"/>
          </p:nvPr>
        </p:nvPicPr>
        <p:blipFill>
          <a:blip r:embed="rId3">
            <a:lum contrast="-12000"/>
          </a:blip>
          <a:srcRect/>
          <a:stretch>
            <a:fillRect/>
          </a:stretch>
        </p:blipFill>
        <p:spPr>
          <a:xfrm>
            <a:off x="4724400" y="2057400"/>
            <a:ext cx="3722864" cy="40401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274638"/>
            <a:ext cx="8229600" cy="1143000"/>
          </a:xfrm>
        </p:spPr>
        <p:txBody>
          <a:bodyPr anchorCtr="0"/>
          <a:lstStyle/>
          <a:p>
            <a:pPr eaLnBrk="1" hangingPunct="1">
              <a:defRPr/>
            </a:pPr>
            <a:r>
              <a:rPr lang="en-IE" sz="3000" b="1" dirty="0" smtClean="0">
                <a:latin typeface="Arial" pitchFamily="34" charset="0"/>
                <a:cs typeface="Arial" pitchFamily="34" charset="0"/>
              </a:rPr>
              <a:t>Etching</a:t>
            </a:r>
            <a:endParaRPr lang="en-GB" sz="3000" b="1" dirty="0" smtClean="0">
              <a:latin typeface="Arial" pitchFamily="34" charset="0"/>
              <a:cs typeface="Arial" pitchFamily="34" charset="0"/>
            </a:endParaRPr>
          </a:p>
        </p:txBody>
      </p:sp>
      <p:sp>
        <p:nvSpPr>
          <p:cNvPr id="38915" name="Rectangle 4"/>
          <p:cNvSpPr>
            <a:spLocks noGrp="1" noChangeArrowheads="1"/>
          </p:cNvSpPr>
          <p:nvPr>
            <p:ph type="body" sz="half" idx="4294967295"/>
          </p:nvPr>
        </p:nvSpPr>
        <p:spPr>
          <a:xfrm>
            <a:off x="0" y="1371600"/>
            <a:ext cx="4025900" cy="4530725"/>
          </a:xfrm>
        </p:spPr>
        <p:txBody>
          <a:bodyPr/>
          <a:lstStyle/>
          <a:p>
            <a:pPr eaLnBrk="1" hangingPunct="1">
              <a:lnSpc>
                <a:spcPct val="90000"/>
              </a:lnSpc>
              <a:defRPr/>
            </a:pPr>
            <a:endParaRPr lang="en-IE" sz="2500" dirty="0" smtClean="0">
              <a:latin typeface="Arial" pitchFamily="34" charset="0"/>
              <a:cs typeface="Arial" pitchFamily="34" charset="0"/>
            </a:endParaRPr>
          </a:p>
          <a:p>
            <a:pPr eaLnBrk="1" hangingPunct="1">
              <a:lnSpc>
                <a:spcPct val="90000"/>
              </a:lnSpc>
              <a:defRPr/>
            </a:pPr>
            <a:r>
              <a:rPr lang="en-IE" sz="2500" dirty="0" smtClean="0">
                <a:latin typeface="Arial" pitchFamily="34" charset="0"/>
                <a:cs typeface="Arial" pitchFamily="34" charset="0"/>
              </a:rPr>
              <a:t>35% </a:t>
            </a:r>
            <a:r>
              <a:rPr lang="en-IE" sz="2500" dirty="0" err="1" smtClean="0">
                <a:latin typeface="Arial" pitchFamily="34" charset="0"/>
                <a:cs typeface="Arial" pitchFamily="34" charset="0"/>
              </a:rPr>
              <a:t>ortho</a:t>
            </a:r>
            <a:r>
              <a:rPr lang="en-IE" sz="2500" dirty="0" smtClean="0">
                <a:latin typeface="Arial" pitchFamily="34" charset="0"/>
                <a:cs typeface="Arial" pitchFamily="34" charset="0"/>
              </a:rPr>
              <a:t> phosphoric acid</a:t>
            </a:r>
          </a:p>
          <a:p>
            <a:pPr eaLnBrk="1" hangingPunct="1">
              <a:lnSpc>
                <a:spcPct val="90000"/>
              </a:lnSpc>
              <a:defRPr/>
            </a:pPr>
            <a:endParaRPr lang="en-IE" sz="2500" dirty="0" smtClean="0">
              <a:latin typeface="Arial" pitchFamily="34" charset="0"/>
              <a:cs typeface="Arial" pitchFamily="34" charset="0"/>
            </a:endParaRPr>
          </a:p>
          <a:p>
            <a:pPr eaLnBrk="1" hangingPunct="1">
              <a:lnSpc>
                <a:spcPct val="90000"/>
              </a:lnSpc>
              <a:defRPr/>
            </a:pPr>
            <a:r>
              <a:rPr lang="en-IE" sz="2500" dirty="0" smtClean="0">
                <a:latin typeface="Arial" pitchFamily="34" charset="0"/>
                <a:cs typeface="Arial" pitchFamily="34" charset="0"/>
              </a:rPr>
              <a:t>Acidified gel</a:t>
            </a:r>
          </a:p>
          <a:p>
            <a:pPr eaLnBrk="1" hangingPunct="1">
              <a:lnSpc>
                <a:spcPct val="90000"/>
              </a:lnSpc>
              <a:defRPr/>
            </a:pPr>
            <a:endParaRPr lang="en-IE" sz="2500" dirty="0" smtClean="0">
              <a:latin typeface="Arial" pitchFamily="34" charset="0"/>
              <a:cs typeface="Arial" pitchFamily="34" charset="0"/>
            </a:endParaRPr>
          </a:p>
          <a:p>
            <a:pPr eaLnBrk="1" hangingPunct="1">
              <a:lnSpc>
                <a:spcPct val="90000"/>
              </a:lnSpc>
              <a:defRPr/>
            </a:pPr>
            <a:r>
              <a:rPr lang="en-IE" sz="2500" dirty="0" err="1" smtClean="0">
                <a:latin typeface="Arial" pitchFamily="34" charset="0"/>
                <a:cs typeface="Arial" pitchFamily="34" charset="0"/>
              </a:rPr>
              <a:t>Continously</a:t>
            </a:r>
            <a:r>
              <a:rPr lang="en-IE" sz="2500" dirty="0" smtClean="0">
                <a:latin typeface="Arial" pitchFamily="34" charset="0"/>
                <a:cs typeface="Arial" pitchFamily="34" charset="0"/>
              </a:rPr>
              <a:t> agitated or 15 </a:t>
            </a:r>
            <a:r>
              <a:rPr lang="en-IE" sz="2500" dirty="0" err="1" smtClean="0">
                <a:latin typeface="Arial" pitchFamily="34" charset="0"/>
                <a:cs typeface="Arial" pitchFamily="34" charset="0"/>
              </a:rPr>
              <a:t>secs</a:t>
            </a:r>
            <a:endParaRPr lang="en-IE" sz="2500" dirty="0" smtClean="0">
              <a:latin typeface="Arial" pitchFamily="34" charset="0"/>
              <a:cs typeface="Arial" pitchFamily="34" charset="0"/>
            </a:endParaRPr>
          </a:p>
          <a:p>
            <a:pPr eaLnBrk="1" hangingPunct="1">
              <a:lnSpc>
                <a:spcPct val="90000"/>
              </a:lnSpc>
              <a:defRPr/>
            </a:pPr>
            <a:endParaRPr lang="en-IE" sz="2500" dirty="0" smtClean="0">
              <a:latin typeface="Arial" pitchFamily="34" charset="0"/>
              <a:cs typeface="Arial" pitchFamily="34" charset="0"/>
            </a:endParaRPr>
          </a:p>
          <a:p>
            <a:pPr eaLnBrk="1" hangingPunct="1">
              <a:lnSpc>
                <a:spcPct val="90000"/>
              </a:lnSpc>
              <a:defRPr/>
            </a:pPr>
            <a:r>
              <a:rPr lang="en-IE" sz="2500" dirty="0" smtClean="0">
                <a:latin typeface="Arial" pitchFamily="34" charset="0"/>
                <a:cs typeface="Arial" pitchFamily="34" charset="0"/>
              </a:rPr>
              <a:t>Remember pits as well as fissures</a:t>
            </a:r>
          </a:p>
          <a:p>
            <a:pPr eaLnBrk="1" hangingPunct="1">
              <a:lnSpc>
                <a:spcPct val="90000"/>
              </a:lnSpc>
              <a:buFont typeface="Wingdings" pitchFamily="2" charset="2"/>
              <a:buNone/>
              <a:defRPr/>
            </a:pPr>
            <a:endParaRPr lang="en-GB" sz="2400" dirty="0" smtClean="0">
              <a:latin typeface="Comic Sans MS" pitchFamily="66" charset="0"/>
            </a:endParaRPr>
          </a:p>
        </p:txBody>
      </p:sp>
      <p:pic>
        <p:nvPicPr>
          <p:cNvPr id="38916" name="Picture 6"/>
          <p:cNvPicPr>
            <a:picLocks noGrp="1" noChangeAspect="1" noChangeArrowheads="1"/>
          </p:cNvPicPr>
          <p:nvPr>
            <p:ph sz="half" idx="4294967295"/>
          </p:nvPr>
        </p:nvPicPr>
        <p:blipFill>
          <a:blip r:embed="rId3"/>
          <a:srcRect b="30861"/>
          <a:stretch>
            <a:fillRect/>
          </a:stretch>
        </p:blipFill>
        <p:spPr>
          <a:xfrm>
            <a:off x="5029200" y="1600200"/>
            <a:ext cx="3800475" cy="4530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Acid etch technique</a:t>
            </a:r>
            <a:endParaRPr lang="en-US" sz="30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nSpc>
                <a:spcPct val="120000"/>
              </a:lnSpc>
            </a:pPr>
            <a:r>
              <a:rPr lang="en-US" sz="2500" dirty="0" smtClean="0">
                <a:latin typeface="Arial" pitchFamily="34" charset="0"/>
                <a:cs typeface="Arial" pitchFamily="34" charset="0"/>
              </a:rPr>
              <a:t>acid selectively removing crystalline phases of enamel</a:t>
            </a:r>
          </a:p>
          <a:p>
            <a:pPr>
              <a:lnSpc>
                <a:spcPct val="120000"/>
              </a:lnSpc>
              <a:buNone/>
            </a:pPr>
            <a:endParaRPr lang="en-US" sz="2500" dirty="0" smtClean="0">
              <a:latin typeface="Arial" pitchFamily="34" charset="0"/>
              <a:cs typeface="Arial" pitchFamily="34" charset="0"/>
            </a:endParaRPr>
          </a:p>
          <a:p>
            <a:pPr>
              <a:lnSpc>
                <a:spcPct val="90000"/>
              </a:lnSpc>
            </a:pPr>
            <a:r>
              <a:rPr lang="en-US" sz="2500" dirty="0" smtClean="0">
                <a:latin typeface="Arial" pitchFamily="34" charset="0"/>
                <a:cs typeface="Arial" pitchFamily="34" charset="0"/>
              </a:rPr>
              <a:t>Vastly increases surface area for adhesion</a:t>
            </a:r>
          </a:p>
          <a:p>
            <a:pPr>
              <a:lnSpc>
                <a:spcPct val="90000"/>
              </a:lnSpc>
              <a:buNone/>
            </a:pPr>
            <a:endParaRPr lang="en-US" sz="2500" dirty="0" smtClean="0">
              <a:latin typeface="Arial" pitchFamily="34" charset="0"/>
              <a:cs typeface="Arial" pitchFamily="34" charset="0"/>
            </a:endParaRPr>
          </a:p>
          <a:p>
            <a:pPr>
              <a:lnSpc>
                <a:spcPct val="140000"/>
              </a:lnSpc>
            </a:pPr>
            <a:r>
              <a:rPr lang="en-US" sz="2500" dirty="0" smtClean="0">
                <a:latin typeface="Arial" pitchFamily="34" charset="0"/>
                <a:cs typeface="Arial" pitchFamily="34" charset="0"/>
              </a:rPr>
              <a:t>At least three different types of etch pattern.</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Honey comb etch pattern</a:t>
            </a:r>
            <a:endParaRPr lang="en-US" sz="3000" b="1" dirty="0">
              <a:latin typeface="Arial" pitchFamily="34" charset="0"/>
              <a:cs typeface="Arial" pitchFamily="34" charset="0"/>
            </a:endParaRPr>
          </a:p>
        </p:txBody>
      </p:sp>
      <p:sp>
        <p:nvSpPr>
          <p:cNvPr id="4" name="Content Placeholder 3" descr="DSCN1259"/>
          <p:cNvSpPr>
            <a:spLocks noGrp="1" noChangeAspect="1" noChangeArrowheads="1"/>
          </p:cNvSpPr>
          <p:nvPr isPhoto="1">
            <p:ph idx="1"/>
          </p:nvPr>
        </p:nvSpPr>
        <p:spPr bwMode="auto">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Reverse honey comb etch pattern </a:t>
            </a:r>
            <a:endParaRPr lang="en-US" sz="3000" b="1" dirty="0">
              <a:latin typeface="Arial" pitchFamily="34" charset="0"/>
              <a:cs typeface="Arial" pitchFamily="34" charset="0"/>
            </a:endParaRPr>
          </a:p>
        </p:txBody>
      </p:sp>
      <p:sp>
        <p:nvSpPr>
          <p:cNvPr id="4" name="Content Placeholder 3" descr="DSCN1260"/>
          <p:cNvSpPr>
            <a:spLocks noGrp="1" noChangeAspect="1" noChangeArrowheads="1"/>
          </p:cNvSpPr>
          <p:nvPr isPhoto="1">
            <p:ph idx="1"/>
          </p:nvPr>
        </p:nvSpPr>
        <p:spPr bwMode="auto">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Haphazard etch pattern</a:t>
            </a:r>
            <a:endParaRPr lang="en-US" sz="3000" b="1" dirty="0">
              <a:latin typeface="Arial" pitchFamily="34" charset="0"/>
              <a:cs typeface="Arial" pitchFamily="34" charset="0"/>
            </a:endParaRPr>
          </a:p>
        </p:txBody>
      </p:sp>
      <p:sp>
        <p:nvSpPr>
          <p:cNvPr id="4" name="Content Placeholder 3" descr="DSCN1261"/>
          <p:cNvSpPr>
            <a:spLocks noGrp="1" noChangeAspect="1" noChangeArrowheads="1"/>
          </p:cNvSpPr>
          <p:nvPr isPhoto="1">
            <p:ph idx="1"/>
          </p:nvPr>
        </p:nvSpPr>
        <p:spPr bwMode="auto">
          <a:prstGeom prst="rect">
            <a:avLst/>
          </a:prstGeom>
          <a:blipFill dpi="0" rotWithShape="1">
            <a:blip r:embed="rId2" cstate="print"/>
            <a:srcRect/>
            <a:stretch>
              <a:fillRect/>
            </a:stretch>
          </a:blipFill>
          <a:ln w="9525">
            <a:solidFill>
              <a:schemeClr val="tx1"/>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274638"/>
            <a:ext cx="8229600" cy="1143000"/>
          </a:xfrm>
        </p:spPr>
        <p:txBody>
          <a:bodyPr anchorCtr="0">
            <a:normAutofit/>
          </a:bodyPr>
          <a:lstStyle/>
          <a:p>
            <a:pPr eaLnBrk="1" hangingPunct="1">
              <a:defRPr/>
            </a:pPr>
            <a:r>
              <a:rPr lang="en-IE" sz="3000" b="1" dirty="0" smtClean="0">
                <a:latin typeface="Arial" pitchFamily="34" charset="0"/>
                <a:cs typeface="Arial" pitchFamily="34" charset="0"/>
              </a:rPr>
              <a:t>Washing</a:t>
            </a:r>
            <a:endParaRPr lang="en-GB" sz="3000" b="1" dirty="0" smtClean="0">
              <a:latin typeface="Arial" pitchFamily="34" charset="0"/>
              <a:cs typeface="Arial" pitchFamily="34" charset="0"/>
            </a:endParaRPr>
          </a:p>
        </p:txBody>
      </p:sp>
      <p:sp>
        <p:nvSpPr>
          <p:cNvPr id="39939" name="Rectangle 4"/>
          <p:cNvSpPr>
            <a:spLocks noGrp="1" noChangeArrowheads="1"/>
          </p:cNvSpPr>
          <p:nvPr>
            <p:ph type="body" sz="half" idx="4294967295"/>
          </p:nvPr>
        </p:nvSpPr>
        <p:spPr>
          <a:xfrm>
            <a:off x="0" y="1600200"/>
            <a:ext cx="4025900" cy="4530725"/>
          </a:xfrm>
        </p:spPr>
        <p:txBody>
          <a:bodyPr/>
          <a:lstStyle/>
          <a:p>
            <a:pPr eaLnBrk="1" hangingPunct="1">
              <a:lnSpc>
                <a:spcPct val="90000"/>
              </a:lnSpc>
              <a:defRPr/>
            </a:pPr>
            <a:r>
              <a:rPr lang="en-IE" sz="2500" dirty="0" smtClean="0">
                <a:latin typeface="Arial" pitchFamily="34" charset="0"/>
                <a:cs typeface="Arial" pitchFamily="34" charset="0"/>
              </a:rPr>
              <a:t>Wash thoroughly with pressurised water</a:t>
            </a:r>
          </a:p>
          <a:p>
            <a:pPr eaLnBrk="1" hangingPunct="1">
              <a:lnSpc>
                <a:spcPct val="90000"/>
              </a:lnSpc>
              <a:defRPr/>
            </a:pPr>
            <a:endParaRPr lang="en-IE" sz="2500" dirty="0" smtClean="0">
              <a:latin typeface="Arial" pitchFamily="34" charset="0"/>
              <a:cs typeface="Arial" pitchFamily="34" charset="0"/>
            </a:endParaRPr>
          </a:p>
          <a:p>
            <a:pPr eaLnBrk="1" hangingPunct="1">
              <a:lnSpc>
                <a:spcPct val="90000"/>
              </a:lnSpc>
              <a:defRPr/>
            </a:pPr>
            <a:r>
              <a:rPr lang="en-IE" sz="2500" dirty="0" smtClean="0">
                <a:latin typeface="Arial" pitchFamily="34" charset="0"/>
                <a:cs typeface="Arial" pitchFamily="34" charset="0"/>
              </a:rPr>
              <a:t>For 15 </a:t>
            </a:r>
            <a:r>
              <a:rPr lang="en-IE" sz="2500" dirty="0" err="1" smtClean="0">
                <a:latin typeface="Arial" pitchFamily="34" charset="0"/>
                <a:cs typeface="Arial" pitchFamily="34" charset="0"/>
              </a:rPr>
              <a:t>secs</a:t>
            </a:r>
            <a:endParaRPr lang="en-IE" sz="2500" dirty="0" smtClean="0">
              <a:latin typeface="Arial" pitchFamily="34" charset="0"/>
              <a:cs typeface="Arial" pitchFamily="34" charset="0"/>
            </a:endParaRPr>
          </a:p>
          <a:p>
            <a:pPr eaLnBrk="1" hangingPunct="1">
              <a:lnSpc>
                <a:spcPct val="90000"/>
              </a:lnSpc>
              <a:defRPr/>
            </a:pPr>
            <a:endParaRPr lang="en-IE" sz="2500" dirty="0" smtClean="0">
              <a:latin typeface="Arial" pitchFamily="34" charset="0"/>
              <a:cs typeface="Arial" pitchFamily="34" charset="0"/>
            </a:endParaRPr>
          </a:p>
          <a:p>
            <a:pPr eaLnBrk="1" hangingPunct="1">
              <a:lnSpc>
                <a:spcPct val="90000"/>
              </a:lnSpc>
              <a:defRPr/>
            </a:pPr>
            <a:r>
              <a:rPr lang="en-IE" sz="2500" dirty="0" smtClean="0">
                <a:latin typeface="Arial" pitchFamily="34" charset="0"/>
                <a:cs typeface="Arial" pitchFamily="34" charset="0"/>
              </a:rPr>
              <a:t>Dry with oil-free compressed air </a:t>
            </a:r>
          </a:p>
          <a:p>
            <a:pPr eaLnBrk="1" hangingPunct="1">
              <a:lnSpc>
                <a:spcPct val="90000"/>
              </a:lnSpc>
              <a:defRPr/>
            </a:pPr>
            <a:endParaRPr lang="en-IE" sz="2500" dirty="0" smtClean="0">
              <a:latin typeface="Arial" pitchFamily="34" charset="0"/>
              <a:cs typeface="Arial" pitchFamily="34" charset="0"/>
            </a:endParaRPr>
          </a:p>
          <a:p>
            <a:pPr eaLnBrk="1" hangingPunct="1">
              <a:lnSpc>
                <a:spcPct val="90000"/>
              </a:lnSpc>
              <a:defRPr/>
            </a:pPr>
            <a:r>
              <a:rPr lang="en-IE" sz="2500" dirty="0" smtClean="0">
                <a:latin typeface="Arial" pitchFamily="34" charset="0"/>
                <a:cs typeface="Arial" pitchFamily="34" charset="0"/>
              </a:rPr>
              <a:t>Dry for 15 </a:t>
            </a:r>
            <a:r>
              <a:rPr lang="en-IE" sz="2500" dirty="0" err="1" smtClean="0">
                <a:latin typeface="Arial" pitchFamily="34" charset="0"/>
                <a:cs typeface="Arial" pitchFamily="34" charset="0"/>
              </a:rPr>
              <a:t>secs</a:t>
            </a:r>
            <a:endParaRPr lang="en-GB" sz="2500" dirty="0" smtClean="0">
              <a:latin typeface="Arial" pitchFamily="34" charset="0"/>
              <a:cs typeface="Arial" pitchFamily="34" charset="0"/>
            </a:endParaRPr>
          </a:p>
        </p:txBody>
      </p:sp>
      <p:pic>
        <p:nvPicPr>
          <p:cNvPr id="39940" name="Picture 6"/>
          <p:cNvPicPr>
            <a:picLocks noGrp="1" noChangeAspect="1" noChangeArrowheads="1"/>
          </p:cNvPicPr>
          <p:nvPr>
            <p:ph sz="half" idx="4294967295"/>
          </p:nvPr>
        </p:nvPicPr>
        <p:blipFill>
          <a:blip r:embed="rId3"/>
          <a:srcRect l="6726" t="22078" r="5638" b="24675"/>
          <a:stretch>
            <a:fillRect/>
          </a:stretch>
        </p:blipFill>
        <p:spPr>
          <a:xfrm>
            <a:off x="4648200" y="1600200"/>
            <a:ext cx="4141787" cy="453072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Types of fissure sealants</a:t>
            </a:r>
            <a:endParaRPr lang="en-US" sz="3000"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smtClean="0"/>
              <a:t>Resin based sealants </a:t>
            </a:r>
          </a:p>
          <a:p>
            <a:pPr>
              <a:buNone/>
            </a:pPr>
            <a:endParaRPr lang="en-US" dirty="0" smtClean="0"/>
          </a:p>
          <a:p>
            <a:r>
              <a:rPr lang="en-US" dirty="0" smtClean="0"/>
              <a:t>Glass </a:t>
            </a:r>
            <a:r>
              <a:rPr lang="en-US" dirty="0" err="1" smtClean="0"/>
              <a:t>Ionomer</a:t>
            </a:r>
            <a:r>
              <a:rPr lang="en-US" dirty="0" smtClean="0"/>
              <a:t> sealants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idx="4294967295"/>
          </p:nvPr>
        </p:nvSpPr>
        <p:spPr>
          <a:xfrm>
            <a:off x="0" y="274638"/>
            <a:ext cx="8229600" cy="1143000"/>
          </a:xfrm>
        </p:spPr>
        <p:txBody>
          <a:bodyPr anchorCtr="0"/>
          <a:lstStyle/>
          <a:p>
            <a:pPr eaLnBrk="1" hangingPunct="1">
              <a:defRPr/>
            </a:pPr>
            <a:r>
              <a:rPr lang="en-IE" sz="3000" b="1" dirty="0" smtClean="0">
                <a:latin typeface="Arial" pitchFamily="34" charset="0"/>
                <a:cs typeface="Arial" pitchFamily="34" charset="0"/>
              </a:rPr>
              <a:t>Drying</a:t>
            </a:r>
            <a:endParaRPr lang="en-GB" sz="3000" b="1" dirty="0" smtClean="0">
              <a:latin typeface="Arial" pitchFamily="34" charset="0"/>
              <a:cs typeface="Arial" pitchFamily="34" charset="0"/>
            </a:endParaRPr>
          </a:p>
        </p:txBody>
      </p:sp>
      <p:sp>
        <p:nvSpPr>
          <p:cNvPr id="147461" name="Rectangle 5"/>
          <p:cNvSpPr>
            <a:spLocks noGrp="1" noChangeArrowheads="1"/>
          </p:cNvSpPr>
          <p:nvPr>
            <p:ph type="body" sz="half" idx="4294967295"/>
          </p:nvPr>
        </p:nvSpPr>
        <p:spPr>
          <a:xfrm>
            <a:off x="0" y="1600200"/>
            <a:ext cx="4025900" cy="4530725"/>
          </a:xfrm>
        </p:spPr>
        <p:txBody>
          <a:bodyPr/>
          <a:lstStyle/>
          <a:p>
            <a:pPr eaLnBrk="1" hangingPunct="1">
              <a:lnSpc>
                <a:spcPct val="120000"/>
              </a:lnSpc>
              <a:defRPr/>
            </a:pPr>
            <a:r>
              <a:rPr lang="en-US" sz="2500" dirty="0" smtClean="0">
                <a:latin typeface="Arial" pitchFamily="34" charset="0"/>
                <a:cs typeface="Arial" pitchFamily="34" charset="0"/>
              </a:rPr>
              <a:t>Frosted appearance</a:t>
            </a:r>
          </a:p>
          <a:p>
            <a:pPr eaLnBrk="1" hangingPunct="1">
              <a:lnSpc>
                <a:spcPct val="120000"/>
              </a:lnSpc>
              <a:buFont typeface="Wingdings" pitchFamily="2" charset="2"/>
              <a:buNone/>
              <a:defRPr/>
            </a:pPr>
            <a:endParaRPr lang="en-US" sz="2500" dirty="0" smtClean="0">
              <a:latin typeface="Arial" pitchFamily="34" charset="0"/>
              <a:cs typeface="Arial" pitchFamily="34" charset="0"/>
            </a:endParaRPr>
          </a:p>
          <a:p>
            <a:pPr eaLnBrk="1" hangingPunct="1">
              <a:lnSpc>
                <a:spcPct val="120000"/>
              </a:lnSpc>
              <a:defRPr/>
            </a:pPr>
            <a:r>
              <a:rPr lang="en-US" sz="2500" dirty="0" smtClean="0">
                <a:latin typeface="Arial" pitchFamily="34" charset="0"/>
                <a:cs typeface="Arial" pitchFamily="34" charset="0"/>
              </a:rPr>
              <a:t>If contaminated with water: re-dry </a:t>
            </a:r>
          </a:p>
          <a:p>
            <a:pPr eaLnBrk="1" hangingPunct="1">
              <a:lnSpc>
                <a:spcPct val="120000"/>
              </a:lnSpc>
              <a:buFont typeface="Wingdings" pitchFamily="2" charset="2"/>
              <a:buNone/>
              <a:defRPr/>
            </a:pPr>
            <a:endParaRPr lang="en-US" sz="2500" dirty="0" smtClean="0">
              <a:latin typeface="Arial" pitchFamily="34" charset="0"/>
              <a:cs typeface="Arial" pitchFamily="34" charset="0"/>
            </a:endParaRPr>
          </a:p>
          <a:p>
            <a:pPr eaLnBrk="1" hangingPunct="1">
              <a:lnSpc>
                <a:spcPct val="120000"/>
              </a:lnSpc>
              <a:defRPr/>
            </a:pPr>
            <a:r>
              <a:rPr lang="en-US" sz="2500" dirty="0" smtClean="0">
                <a:latin typeface="Arial" pitchFamily="34" charset="0"/>
                <a:cs typeface="Arial" pitchFamily="34" charset="0"/>
              </a:rPr>
              <a:t>if contaminated by saliva, blood, oil etc: wash and  re-etch for 15secs</a:t>
            </a:r>
            <a:r>
              <a:rPr lang="en-US" sz="2300" dirty="0" smtClean="0">
                <a:latin typeface="Comic Sans MS" pitchFamily="66" charset="0"/>
              </a:rPr>
              <a:t>.</a:t>
            </a:r>
          </a:p>
          <a:p>
            <a:pPr eaLnBrk="1" hangingPunct="1">
              <a:defRPr/>
            </a:pPr>
            <a:endParaRPr lang="en-GB" sz="2400" dirty="0" smtClean="0">
              <a:latin typeface="Comic Sans MS" pitchFamily="66" charset="0"/>
            </a:endParaRPr>
          </a:p>
        </p:txBody>
      </p:sp>
      <p:pic>
        <p:nvPicPr>
          <p:cNvPr id="40964" name="Picture 7"/>
          <p:cNvPicPr>
            <a:picLocks noGrp="1" noChangeAspect="1" noChangeArrowheads="1"/>
          </p:cNvPicPr>
          <p:nvPr>
            <p:ph sz="half" idx="4294967295"/>
          </p:nvPr>
        </p:nvPicPr>
        <p:blipFill>
          <a:blip r:embed="rId2"/>
          <a:srcRect t="7751" r="11136" b="22481"/>
          <a:stretch>
            <a:fillRect/>
          </a:stretch>
        </p:blipFill>
        <p:spPr>
          <a:xfrm>
            <a:off x="4953000" y="1752600"/>
            <a:ext cx="3360737" cy="41163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fade">
                                      <p:cBhvr>
                                        <p:cTn id="7"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p:txBody>
          <a:bodyPr/>
          <a:lstStyle/>
          <a:p>
            <a:pPr eaLnBrk="1" hangingPunct="1">
              <a:defRPr/>
            </a:pPr>
            <a:r>
              <a:rPr lang="en-IE" sz="3000" b="1" dirty="0" smtClean="0">
                <a:latin typeface="Arial" pitchFamily="34" charset="0"/>
                <a:cs typeface="Arial" pitchFamily="34" charset="0"/>
              </a:rPr>
              <a:t>Seal</a:t>
            </a:r>
            <a:endParaRPr lang="en-GB" sz="3000" b="1" dirty="0" smtClean="0">
              <a:latin typeface="Arial" pitchFamily="34" charset="0"/>
              <a:cs typeface="Arial" pitchFamily="34" charset="0"/>
            </a:endParaRPr>
          </a:p>
        </p:txBody>
      </p:sp>
      <p:sp>
        <p:nvSpPr>
          <p:cNvPr id="90117" name="Rectangle 5"/>
          <p:cNvSpPr>
            <a:spLocks noGrp="1" noChangeArrowheads="1"/>
          </p:cNvSpPr>
          <p:nvPr>
            <p:ph type="body" sz="half" idx="1"/>
          </p:nvPr>
        </p:nvSpPr>
        <p:spPr/>
        <p:txBody>
          <a:bodyPr/>
          <a:lstStyle/>
          <a:p>
            <a:pPr eaLnBrk="1" hangingPunct="1">
              <a:defRPr/>
            </a:pPr>
            <a:r>
              <a:rPr lang="en-IE" sz="2500" dirty="0" smtClean="0">
                <a:latin typeface="Arial" pitchFamily="34" charset="0"/>
                <a:cs typeface="Arial" pitchFamily="34" charset="0"/>
              </a:rPr>
              <a:t>Place a small amount of sealant on fissure pattern with brush</a:t>
            </a:r>
          </a:p>
          <a:p>
            <a:pPr eaLnBrk="1" hangingPunct="1">
              <a:defRPr/>
            </a:pPr>
            <a:endParaRPr lang="en-IE" sz="2500" dirty="0" smtClean="0">
              <a:latin typeface="Arial" pitchFamily="34" charset="0"/>
              <a:cs typeface="Arial" pitchFamily="34" charset="0"/>
            </a:endParaRPr>
          </a:p>
          <a:p>
            <a:pPr eaLnBrk="1" hangingPunct="1">
              <a:defRPr/>
            </a:pPr>
            <a:r>
              <a:rPr lang="en-IE" sz="2500" dirty="0" smtClean="0">
                <a:latin typeface="Arial" pitchFamily="34" charset="0"/>
                <a:cs typeface="Arial" pitchFamily="34" charset="0"/>
              </a:rPr>
              <a:t>Use a probe to draw it into all of the fissure pattern</a:t>
            </a:r>
          </a:p>
          <a:p>
            <a:pPr eaLnBrk="1" hangingPunct="1">
              <a:defRPr/>
            </a:pPr>
            <a:endParaRPr lang="en-IE" sz="2500" dirty="0" smtClean="0">
              <a:latin typeface="Arial" pitchFamily="34" charset="0"/>
              <a:cs typeface="Arial" pitchFamily="34" charset="0"/>
            </a:endParaRPr>
          </a:p>
          <a:p>
            <a:pPr eaLnBrk="1" hangingPunct="1">
              <a:defRPr/>
            </a:pPr>
            <a:r>
              <a:rPr lang="en-IE" sz="2500" dirty="0" smtClean="0">
                <a:latin typeface="Arial" pitchFamily="34" charset="0"/>
                <a:cs typeface="Arial" pitchFamily="34" charset="0"/>
              </a:rPr>
              <a:t>Wait for 15secs</a:t>
            </a:r>
          </a:p>
          <a:p>
            <a:pPr eaLnBrk="1" hangingPunct="1">
              <a:defRPr/>
            </a:pPr>
            <a:endParaRPr lang="en-GB" sz="2800" dirty="0" smtClean="0">
              <a:latin typeface="Comic Sans MS" pitchFamily="66" charset="0"/>
            </a:endParaRPr>
          </a:p>
        </p:txBody>
      </p:sp>
      <p:pic>
        <p:nvPicPr>
          <p:cNvPr id="38916" name="Picture 8"/>
          <p:cNvPicPr>
            <a:picLocks noGrp="1" noChangeAspect="1" noChangeArrowheads="1"/>
          </p:cNvPicPr>
          <p:nvPr>
            <p:ph sz="half" idx="2"/>
          </p:nvPr>
        </p:nvPicPr>
        <p:blipFill>
          <a:blip r:embed="rId3"/>
          <a:srcRect/>
          <a:stretch>
            <a:fillRect/>
          </a:stretch>
        </p:blipFill>
        <p:spPr>
          <a:xfrm>
            <a:off x="4643438" y="1627188"/>
            <a:ext cx="3482975" cy="44704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a:bodyPr>
          <a:lstStyle/>
          <a:p>
            <a:pPr eaLnBrk="1" hangingPunct="1">
              <a:defRPr/>
            </a:pPr>
            <a:r>
              <a:rPr lang="en-IE" sz="3000" b="1" dirty="0" smtClean="0">
                <a:latin typeface="Arial" pitchFamily="34" charset="0"/>
                <a:cs typeface="Arial" pitchFamily="34" charset="0"/>
              </a:rPr>
              <a:t>Light Cure</a:t>
            </a:r>
            <a:endParaRPr lang="en-GB" sz="3000" b="1" dirty="0" smtClean="0">
              <a:latin typeface="Arial" pitchFamily="34" charset="0"/>
              <a:cs typeface="Arial" pitchFamily="34" charset="0"/>
            </a:endParaRPr>
          </a:p>
        </p:txBody>
      </p:sp>
      <p:sp>
        <p:nvSpPr>
          <p:cNvPr id="93188" name="Rectangle 4"/>
          <p:cNvSpPr>
            <a:spLocks noGrp="1" noChangeArrowheads="1"/>
          </p:cNvSpPr>
          <p:nvPr>
            <p:ph type="body" sz="half" idx="1"/>
          </p:nvPr>
        </p:nvSpPr>
        <p:spPr/>
        <p:txBody>
          <a:bodyPr>
            <a:normAutofit lnSpcReduction="10000"/>
          </a:bodyPr>
          <a:lstStyle/>
          <a:p>
            <a:pPr eaLnBrk="1" hangingPunct="1">
              <a:lnSpc>
                <a:spcPct val="90000"/>
              </a:lnSpc>
              <a:defRPr/>
            </a:pPr>
            <a:r>
              <a:rPr lang="en-IE" sz="2500" dirty="0" smtClean="0">
                <a:latin typeface="Arial" pitchFamily="34" charset="0"/>
                <a:cs typeface="Arial" pitchFamily="34" charset="0"/>
              </a:rPr>
              <a:t>Light activate for 20secs</a:t>
            </a:r>
          </a:p>
          <a:p>
            <a:pPr eaLnBrk="1" hangingPunct="1">
              <a:lnSpc>
                <a:spcPct val="90000"/>
              </a:lnSpc>
              <a:defRPr/>
            </a:pPr>
            <a:endParaRPr lang="en-IE" sz="2500" dirty="0" smtClean="0">
              <a:latin typeface="Arial" pitchFamily="34" charset="0"/>
              <a:cs typeface="Arial" pitchFamily="34" charset="0"/>
            </a:endParaRPr>
          </a:p>
          <a:p>
            <a:pPr eaLnBrk="1" hangingPunct="1">
              <a:lnSpc>
                <a:spcPct val="90000"/>
              </a:lnSpc>
              <a:defRPr/>
            </a:pPr>
            <a:r>
              <a:rPr lang="en-IE" sz="2500" dirty="0" smtClean="0">
                <a:latin typeface="Arial" pitchFamily="34" charset="0"/>
                <a:cs typeface="Arial" pitchFamily="34" charset="0"/>
              </a:rPr>
              <a:t>Tip of light approximately 2mm from tooth</a:t>
            </a:r>
          </a:p>
          <a:p>
            <a:pPr eaLnBrk="1" hangingPunct="1">
              <a:lnSpc>
                <a:spcPct val="90000"/>
              </a:lnSpc>
              <a:defRPr/>
            </a:pPr>
            <a:endParaRPr lang="en-IE" sz="2500" dirty="0" smtClean="0">
              <a:latin typeface="Arial" pitchFamily="34" charset="0"/>
              <a:cs typeface="Arial" pitchFamily="34" charset="0"/>
            </a:endParaRPr>
          </a:p>
          <a:p>
            <a:pPr eaLnBrk="1" hangingPunct="1">
              <a:lnSpc>
                <a:spcPct val="90000"/>
              </a:lnSpc>
              <a:defRPr/>
            </a:pPr>
            <a:r>
              <a:rPr lang="en-IE" sz="2500" dirty="0" smtClean="0">
                <a:latin typeface="Arial" pitchFamily="34" charset="0"/>
                <a:cs typeface="Arial" pitchFamily="34" charset="0"/>
              </a:rPr>
              <a:t>Light cure </a:t>
            </a:r>
            <a:r>
              <a:rPr lang="en-IE" sz="2500" dirty="0" err="1" smtClean="0">
                <a:latin typeface="Arial" pitchFamily="34" charset="0"/>
                <a:cs typeface="Arial" pitchFamily="34" charset="0"/>
              </a:rPr>
              <a:t>buccal</a:t>
            </a:r>
            <a:r>
              <a:rPr lang="en-IE" sz="2500" dirty="0" smtClean="0">
                <a:latin typeface="Arial" pitchFamily="34" charset="0"/>
                <a:cs typeface="Arial" pitchFamily="34" charset="0"/>
              </a:rPr>
              <a:t>/palatal surfaces separately</a:t>
            </a:r>
          </a:p>
          <a:p>
            <a:pPr eaLnBrk="1" hangingPunct="1">
              <a:lnSpc>
                <a:spcPct val="90000"/>
              </a:lnSpc>
              <a:buFont typeface="Wingdings" pitchFamily="2" charset="2"/>
              <a:buNone/>
              <a:defRPr/>
            </a:pPr>
            <a:endParaRPr lang="en-IE" sz="2500" dirty="0" smtClean="0">
              <a:latin typeface="Arial" pitchFamily="34" charset="0"/>
              <a:cs typeface="Arial" pitchFamily="34" charset="0"/>
            </a:endParaRPr>
          </a:p>
          <a:p>
            <a:pPr eaLnBrk="1" hangingPunct="1">
              <a:lnSpc>
                <a:spcPct val="90000"/>
              </a:lnSpc>
              <a:defRPr/>
            </a:pPr>
            <a:r>
              <a:rPr lang="en-IE" sz="2500" dirty="0" smtClean="0">
                <a:latin typeface="Arial" pitchFamily="34" charset="0"/>
                <a:cs typeface="Arial" pitchFamily="34" charset="0"/>
              </a:rPr>
              <a:t>Use amber shield</a:t>
            </a:r>
            <a:endParaRPr lang="en-GB" sz="2500" dirty="0" smtClean="0">
              <a:latin typeface="Arial" pitchFamily="34" charset="0"/>
              <a:cs typeface="Arial" pitchFamily="34" charset="0"/>
            </a:endParaRPr>
          </a:p>
        </p:txBody>
      </p:sp>
      <p:pic>
        <p:nvPicPr>
          <p:cNvPr id="39940" name="Picture 6"/>
          <p:cNvPicPr>
            <a:picLocks noGrp="1" noChangeAspect="1" noChangeArrowheads="1"/>
          </p:cNvPicPr>
          <p:nvPr>
            <p:ph sz="half" idx="2"/>
          </p:nvPr>
        </p:nvPicPr>
        <p:blipFill>
          <a:blip r:embed="rId3"/>
          <a:stretch>
            <a:fillRect/>
          </a:stretch>
        </p:blipFill>
        <p:spPr>
          <a:xfrm>
            <a:off x="5033353" y="1631416"/>
            <a:ext cx="3268293" cy="4468293"/>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chorCtr="0">
            <a:normAutofit/>
          </a:bodyPr>
          <a:lstStyle/>
          <a:p>
            <a:pPr eaLnBrk="1" hangingPunct="1">
              <a:defRPr/>
            </a:pPr>
            <a:r>
              <a:rPr lang="en-IE" sz="3000" b="1" dirty="0" smtClean="0">
                <a:latin typeface="Arial" pitchFamily="34" charset="0"/>
                <a:cs typeface="Arial" pitchFamily="34" charset="0"/>
              </a:rPr>
              <a:t>Checking occlusion</a:t>
            </a:r>
            <a:endParaRPr lang="en-GB" sz="3000" b="1" dirty="0" smtClean="0">
              <a:latin typeface="Arial" pitchFamily="34" charset="0"/>
              <a:cs typeface="Arial" pitchFamily="34" charset="0"/>
            </a:endParaRPr>
          </a:p>
        </p:txBody>
      </p:sp>
      <p:sp>
        <p:nvSpPr>
          <p:cNvPr id="41989" name="Rectangle 5"/>
          <p:cNvSpPr>
            <a:spLocks noGrp="1" noChangeArrowheads="1"/>
          </p:cNvSpPr>
          <p:nvPr>
            <p:ph type="body" sz="half" idx="1"/>
          </p:nvPr>
        </p:nvSpPr>
        <p:spPr/>
        <p:txBody>
          <a:bodyPr/>
          <a:lstStyle/>
          <a:p>
            <a:pPr eaLnBrk="1" hangingPunct="1">
              <a:defRPr/>
            </a:pPr>
            <a:r>
              <a:rPr lang="en-IE" sz="2500" dirty="0" smtClean="0">
                <a:latin typeface="Arial" pitchFamily="34" charset="0"/>
                <a:cs typeface="Arial" pitchFamily="34" charset="0"/>
              </a:rPr>
              <a:t>Check resin with a sharp probe</a:t>
            </a:r>
          </a:p>
          <a:p>
            <a:pPr eaLnBrk="1" hangingPunct="1">
              <a:defRPr/>
            </a:pPr>
            <a:endParaRPr lang="en-IE" sz="2500" dirty="0" smtClean="0">
              <a:latin typeface="Arial" pitchFamily="34" charset="0"/>
              <a:cs typeface="Arial" pitchFamily="34" charset="0"/>
            </a:endParaRPr>
          </a:p>
          <a:p>
            <a:pPr eaLnBrk="1" hangingPunct="1">
              <a:defRPr/>
            </a:pPr>
            <a:r>
              <a:rPr lang="en-IE" sz="2500" dirty="0" smtClean="0">
                <a:latin typeface="Arial" pitchFamily="34" charset="0"/>
                <a:cs typeface="Arial" pitchFamily="34" charset="0"/>
              </a:rPr>
              <a:t>Dry tooth and check MIP with articulating paper</a:t>
            </a:r>
          </a:p>
          <a:p>
            <a:pPr eaLnBrk="1" hangingPunct="1">
              <a:defRPr/>
            </a:pPr>
            <a:endParaRPr lang="en-IE" sz="2500" dirty="0" smtClean="0">
              <a:latin typeface="Arial" pitchFamily="34" charset="0"/>
              <a:cs typeface="Arial" pitchFamily="34" charset="0"/>
            </a:endParaRPr>
          </a:p>
          <a:p>
            <a:pPr eaLnBrk="1" hangingPunct="1">
              <a:defRPr/>
            </a:pPr>
            <a:r>
              <a:rPr lang="en-IE" sz="2500" dirty="0" smtClean="0">
                <a:latin typeface="Arial" pitchFamily="34" charset="0"/>
                <a:cs typeface="Arial" pitchFamily="34" charset="0"/>
              </a:rPr>
              <a:t>Adjust if necessary</a:t>
            </a:r>
          </a:p>
          <a:p>
            <a:pPr eaLnBrk="1" hangingPunct="1">
              <a:defRPr/>
            </a:pPr>
            <a:endParaRPr lang="en-IE" sz="2800" dirty="0" smtClean="0">
              <a:latin typeface="Comic Sans MS" pitchFamily="66" charset="0"/>
            </a:endParaRPr>
          </a:p>
          <a:p>
            <a:pPr eaLnBrk="1" hangingPunct="1">
              <a:buFont typeface="Wingdings" pitchFamily="2" charset="2"/>
              <a:buNone/>
              <a:defRPr/>
            </a:pPr>
            <a:endParaRPr lang="en-IE" sz="2800" dirty="0" smtClean="0">
              <a:latin typeface="Comic Sans MS" pitchFamily="66" charset="0"/>
            </a:endParaRPr>
          </a:p>
          <a:p>
            <a:pPr eaLnBrk="1" hangingPunct="1">
              <a:buFont typeface="Wingdings" pitchFamily="2" charset="2"/>
              <a:buNone/>
              <a:defRPr/>
            </a:pPr>
            <a:endParaRPr lang="en-GB" sz="2800" dirty="0" smtClean="0">
              <a:latin typeface="Comic Sans MS" pitchFamily="66" charset="0"/>
            </a:endParaRPr>
          </a:p>
        </p:txBody>
      </p:sp>
      <p:pic>
        <p:nvPicPr>
          <p:cNvPr id="40964" name="Picture 9"/>
          <p:cNvPicPr>
            <a:picLocks noGrp="1" noChangeAspect="1" noChangeArrowheads="1"/>
          </p:cNvPicPr>
          <p:nvPr>
            <p:ph sz="half" idx="2"/>
          </p:nvPr>
        </p:nvPicPr>
        <p:blipFill>
          <a:blip r:embed="rId3"/>
          <a:srcRect/>
          <a:stretch>
            <a:fillRect/>
          </a:stretch>
        </p:blipFill>
        <p:spPr>
          <a:xfrm>
            <a:off x="4643438" y="1627188"/>
            <a:ext cx="3529012" cy="4367212"/>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92" name="Rectangle 8"/>
          <p:cNvSpPr>
            <a:spLocks noGrp="1" noChangeArrowheads="1"/>
          </p:cNvSpPr>
          <p:nvPr>
            <p:ph type="title"/>
          </p:nvPr>
        </p:nvSpPr>
        <p:spPr/>
        <p:txBody>
          <a:bodyPr>
            <a:normAutofit/>
          </a:bodyPr>
          <a:lstStyle/>
          <a:p>
            <a:pPr eaLnBrk="1" hangingPunct="1">
              <a:defRPr/>
            </a:pPr>
            <a:r>
              <a:rPr lang="en-GB" sz="3000" b="1" dirty="0" smtClean="0">
                <a:latin typeface="Arial" pitchFamily="34" charset="0"/>
                <a:cs typeface="Arial" pitchFamily="34" charset="0"/>
              </a:rPr>
              <a:t>Preventive resin restoration</a:t>
            </a:r>
          </a:p>
        </p:txBody>
      </p:sp>
      <p:pic>
        <p:nvPicPr>
          <p:cNvPr id="44036" name="Picture 11" descr="prr 1-3"/>
          <p:cNvPicPr>
            <a:picLocks noGrp="1" noChangeAspect="1" noChangeArrowheads="1"/>
          </p:cNvPicPr>
          <p:nvPr>
            <p:ph sz="half" idx="1"/>
          </p:nvPr>
        </p:nvPicPr>
        <p:blipFill>
          <a:blip r:embed="rId2"/>
          <a:stretch>
            <a:fillRect/>
          </a:stretch>
        </p:blipFill>
        <p:spPr>
          <a:xfrm>
            <a:off x="1227582" y="1826101"/>
            <a:ext cx="6688836" cy="1737360"/>
          </a:xfrm>
          <a:noFill/>
        </p:spPr>
      </p:pic>
      <p:sp>
        <p:nvSpPr>
          <p:cNvPr id="144394" name="Rectangle 10"/>
          <p:cNvSpPr>
            <a:spLocks noGrp="1" noChangeArrowheads="1"/>
          </p:cNvSpPr>
          <p:nvPr>
            <p:ph type="body" sz="half" idx="2"/>
          </p:nvPr>
        </p:nvSpPr>
        <p:spPr>
          <a:xfrm>
            <a:off x="457200" y="4437063"/>
            <a:ext cx="8229600" cy="1693862"/>
          </a:xfrm>
        </p:spPr>
        <p:txBody>
          <a:bodyPr/>
          <a:lstStyle/>
          <a:p>
            <a:pPr eaLnBrk="1" hangingPunct="1">
              <a:defRPr/>
            </a:pPr>
            <a:r>
              <a:rPr lang="en-IE" sz="2800" dirty="0" smtClean="0">
                <a:latin typeface="Arial" pitchFamily="34" charset="0"/>
                <a:cs typeface="Arial" pitchFamily="34" charset="0"/>
              </a:rPr>
              <a:t>LA and application of rubber dam</a:t>
            </a:r>
          </a:p>
          <a:p>
            <a:pPr eaLnBrk="1" hangingPunct="1">
              <a:defRPr/>
            </a:pPr>
            <a:r>
              <a:rPr lang="en-IE" sz="2800" dirty="0" smtClean="0">
                <a:latin typeface="Arial" pitchFamily="34" charset="0"/>
                <a:cs typeface="Arial" pitchFamily="34" charset="0"/>
              </a:rPr>
              <a:t>Enamel removed to gain access to caries</a:t>
            </a:r>
          </a:p>
          <a:p>
            <a:pPr eaLnBrk="1" hangingPunct="1">
              <a:defRPr/>
            </a:pPr>
            <a:r>
              <a:rPr lang="en-IE" sz="2800" dirty="0" smtClean="0">
                <a:latin typeface="Arial" pitchFamily="34" charset="0"/>
                <a:cs typeface="Arial" pitchFamily="34" charset="0"/>
              </a:rPr>
              <a:t>Caries over the pulp removed</a:t>
            </a:r>
            <a:endParaRPr lang="en-GB" sz="28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4392"/>
                                        </p:tgtEl>
                                        <p:attrNameLst>
                                          <p:attrName>style.visibility</p:attrName>
                                        </p:attrNameLst>
                                      </p:cBhvr>
                                      <p:to>
                                        <p:strVal val="visible"/>
                                      </p:to>
                                    </p:set>
                                    <p:animEffect transition="in" filter="fade">
                                      <p:cBhvr>
                                        <p:cTn id="7" dur="2000"/>
                                        <p:tgtEl>
                                          <p:spTgt spid="1443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394">
                                            <p:txEl>
                                              <p:pRg st="0" end="0"/>
                                            </p:txEl>
                                          </p:spTgt>
                                        </p:tgtEl>
                                        <p:attrNameLst>
                                          <p:attrName>style.visibility</p:attrName>
                                        </p:attrNameLst>
                                      </p:cBhvr>
                                      <p:to>
                                        <p:strVal val="visible"/>
                                      </p:to>
                                    </p:set>
                                    <p:animEffect transition="in" filter="fade">
                                      <p:cBhvr>
                                        <p:cTn id="12" dur="2000"/>
                                        <p:tgtEl>
                                          <p:spTgt spid="1443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394">
                                            <p:txEl>
                                              <p:pRg st="1" end="1"/>
                                            </p:txEl>
                                          </p:spTgt>
                                        </p:tgtEl>
                                        <p:attrNameLst>
                                          <p:attrName>style.visibility</p:attrName>
                                        </p:attrNameLst>
                                      </p:cBhvr>
                                      <p:to>
                                        <p:strVal val="visible"/>
                                      </p:to>
                                    </p:set>
                                    <p:animEffect transition="in" filter="fade">
                                      <p:cBhvr>
                                        <p:cTn id="17" dur="2000"/>
                                        <p:tgtEl>
                                          <p:spTgt spid="1443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4394">
                                            <p:txEl>
                                              <p:pRg st="2" end="2"/>
                                            </p:txEl>
                                          </p:spTgt>
                                        </p:tgtEl>
                                        <p:attrNameLst>
                                          <p:attrName>style.visibility</p:attrName>
                                        </p:attrNameLst>
                                      </p:cBhvr>
                                      <p:to>
                                        <p:strVal val="visible"/>
                                      </p:to>
                                    </p:set>
                                    <p:animEffect transition="in" filter="fade">
                                      <p:cBhvr>
                                        <p:cTn id="22" dur="2000"/>
                                        <p:tgtEl>
                                          <p:spTgt spid="1443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2" grpId="0"/>
      <p:bldP spid="144394"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normAutofit/>
          </a:bodyPr>
          <a:lstStyle/>
          <a:p>
            <a:pPr eaLnBrk="1" hangingPunct="1">
              <a:defRPr/>
            </a:pPr>
            <a:r>
              <a:rPr lang="en-GB" sz="3000" b="1" dirty="0" smtClean="0">
                <a:latin typeface="Arial" pitchFamily="34" charset="0"/>
                <a:cs typeface="Arial" pitchFamily="34" charset="0"/>
              </a:rPr>
              <a:t>Preventive resin restoration</a:t>
            </a:r>
          </a:p>
        </p:txBody>
      </p:sp>
      <p:pic>
        <p:nvPicPr>
          <p:cNvPr id="45060" name="Picture 8" descr="prr 7-9"/>
          <p:cNvPicPr>
            <a:picLocks noGrp="1" noChangeAspect="1" noChangeArrowheads="1"/>
          </p:cNvPicPr>
          <p:nvPr>
            <p:ph sz="half" idx="1"/>
          </p:nvPr>
        </p:nvPicPr>
        <p:blipFill>
          <a:blip r:embed="rId3"/>
          <a:stretch>
            <a:fillRect/>
          </a:stretch>
        </p:blipFill>
        <p:spPr>
          <a:xfrm>
            <a:off x="2356866" y="1812385"/>
            <a:ext cx="4430268" cy="1764792"/>
          </a:xfrm>
          <a:noFill/>
        </p:spPr>
      </p:pic>
      <p:sp>
        <p:nvSpPr>
          <p:cNvPr id="150533" name="Rectangle 5"/>
          <p:cNvSpPr>
            <a:spLocks noGrp="1" noChangeArrowheads="1"/>
          </p:cNvSpPr>
          <p:nvPr>
            <p:ph type="body" sz="half" idx="2"/>
          </p:nvPr>
        </p:nvSpPr>
        <p:spPr>
          <a:xfrm>
            <a:off x="457200" y="4292600"/>
            <a:ext cx="8229600" cy="1838325"/>
          </a:xfrm>
        </p:spPr>
        <p:txBody>
          <a:bodyPr/>
          <a:lstStyle/>
          <a:p>
            <a:pPr eaLnBrk="1" hangingPunct="1">
              <a:buFont typeface="Wingdings" pitchFamily="2" charset="2"/>
              <a:buNone/>
              <a:defRPr/>
            </a:pPr>
            <a:endParaRPr lang="en-IE" sz="2800" dirty="0" smtClean="0"/>
          </a:p>
          <a:p>
            <a:pPr eaLnBrk="1" hangingPunct="1">
              <a:defRPr/>
            </a:pPr>
            <a:r>
              <a:rPr lang="en-IE" sz="2800" dirty="0" smtClean="0">
                <a:latin typeface="Arial" pitchFamily="34" charset="0"/>
                <a:cs typeface="Arial" pitchFamily="34" charset="0"/>
              </a:rPr>
              <a:t>Composite restoration placed </a:t>
            </a:r>
          </a:p>
          <a:p>
            <a:pPr eaLnBrk="1" hangingPunct="1">
              <a:defRPr/>
            </a:pPr>
            <a:r>
              <a:rPr lang="en-IE" sz="2800" dirty="0" smtClean="0">
                <a:latin typeface="Arial" pitchFamily="34" charset="0"/>
                <a:cs typeface="Arial" pitchFamily="34" charset="0"/>
              </a:rPr>
              <a:t>Cavity and all of </a:t>
            </a:r>
            <a:r>
              <a:rPr lang="en-IE" sz="2800" dirty="0" err="1" smtClean="0">
                <a:latin typeface="Arial" pitchFamily="34" charset="0"/>
                <a:cs typeface="Arial" pitchFamily="34" charset="0"/>
              </a:rPr>
              <a:t>occlusal</a:t>
            </a:r>
            <a:r>
              <a:rPr lang="en-IE" sz="2800" dirty="0" smtClean="0">
                <a:latin typeface="Arial" pitchFamily="34" charset="0"/>
                <a:cs typeface="Arial" pitchFamily="34" charset="0"/>
              </a:rPr>
              <a:t> surface are etched</a:t>
            </a:r>
            <a:endParaRPr lang="en-GB" sz="28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fade">
                                      <p:cBhvr>
                                        <p:cTn id="7" dur="2000"/>
                                        <p:tgtEl>
                                          <p:spTgt spid="150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0533">
                                            <p:txEl>
                                              <p:pRg st="1" end="1"/>
                                            </p:txEl>
                                          </p:spTgt>
                                        </p:tgtEl>
                                        <p:attrNameLst>
                                          <p:attrName>style.visibility</p:attrName>
                                        </p:attrNameLst>
                                      </p:cBhvr>
                                      <p:to>
                                        <p:strVal val="visible"/>
                                      </p:to>
                                    </p:set>
                                    <p:animEffect transition="in" filter="fade">
                                      <p:cBhvr>
                                        <p:cTn id="12" dur="2000"/>
                                        <p:tgtEl>
                                          <p:spTgt spid="150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0533">
                                            <p:txEl>
                                              <p:pRg st="2" end="2"/>
                                            </p:txEl>
                                          </p:spTgt>
                                        </p:tgtEl>
                                        <p:attrNameLst>
                                          <p:attrName>style.visibility</p:attrName>
                                        </p:attrNameLst>
                                      </p:cBhvr>
                                      <p:to>
                                        <p:strVal val="visible"/>
                                      </p:to>
                                    </p:set>
                                    <p:animEffect transition="in" filter="fade">
                                      <p:cBhvr>
                                        <p:cTn id="17" dur="2000"/>
                                        <p:tgtEl>
                                          <p:spTgt spid="150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P spid="15053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normAutofit/>
          </a:bodyPr>
          <a:lstStyle/>
          <a:p>
            <a:pPr eaLnBrk="1" hangingPunct="1">
              <a:defRPr/>
            </a:pPr>
            <a:r>
              <a:rPr lang="en-GB" sz="3000" b="1" dirty="0" smtClean="0">
                <a:latin typeface="Arial" pitchFamily="34" charset="0"/>
                <a:cs typeface="Arial" pitchFamily="34" charset="0"/>
              </a:rPr>
              <a:t>Preventive resin restoration</a:t>
            </a:r>
          </a:p>
        </p:txBody>
      </p:sp>
      <p:pic>
        <p:nvPicPr>
          <p:cNvPr id="47108" name="Picture 6" descr="prr 10-11"/>
          <p:cNvPicPr>
            <a:picLocks noGrp="1" noChangeAspect="1" noChangeArrowheads="1"/>
          </p:cNvPicPr>
          <p:nvPr>
            <p:ph sz="half" idx="1"/>
          </p:nvPr>
        </p:nvPicPr>
        <p:blipFill>
          <a:blip r:embed="rId2"/>
          <a:srcRect/>
          <a:stretch>
            <a:fillRect/>
          </a:stretch>
        </p:blipFill>
        <p:spPr>
          <a:xfrm>
            <a:off x="1116013" y="1412875"/>
            <a:ext cx="6696075" cy="2592388"/>
          </a:xfrm>
          <a:noFill/>
        </p:spPr>
      </p:pic>
      <p:sp>
        <p:nvSpPr>
          <p:cNvPr id="155653" name="Rectangle 5"/>
          <p:cNvSpPr>
            <a:spLocks noGrp="1" noChangeArrowheads="1"/>
          </p:cNvSpPr>
          <p:nvPr>
            <p:ph type="body" sz="half" idx="2"/>
          </p:nvPr>
        </p:nvSpPr>
        <p:spPr>
          <a:xfrm>
            <a:off x="457200" y="4652963"/>
            <a:ext cx="8229600" cy="1477962"/>
          </a:xfrm>
        </p:spPr>
        <p:txBody>
          <a:bodyPr/>
          <a:lstStyle/>
          <a:p>
            <a:pPr eaLnBrk="1" hangingPunct="1">
              <a:defRPr/>
            </a:pPr>
            <a:r>
              <a:rPr lang="en-IE" sz="2800" dirty="0" smtClean="0">
                <a:latin typeface="Arial" pitchFamily="34" charset="0"/>
                <a:cs typeface="Arial" pitchFamily="34" charset="0"/>
              </a:rPr>
              <a:t>Fissure sealant applied to </a:t>
            </a:r>
            <a:r>
              <a:rPr lang="en-IE" sz="2800" dirty="0" err="1" smtClean="0">
                <a:latin typeface="Arial" pitchFamily="34" charset="0"/>
                <a:cs typeface="Arial" pitchFamily="34" charset="0"/>
              </a:rPr>
              <a:t>occlusal</a:t>
            </a:r>
            <a:r>
              <a:rPr lang="en-IE" sz="2800" dirty="0" smtClean="0">
                <a:latin typeface="Arial" pitchFamily="34" charset="0"/>
                <a:cs typeface="Arial" pitchFamily="34" charset="0"/>
              </a:rPr>
              <a:t> surface</a:t>
            </a:r>
          </a:p>
          <a:p>
            <a:pPr eaLnBrk="1" hangingPunct="1">
              <a:defRPr/>
            </a:pPr>
            <a:r>
              <a:rPr lang="en-IE" sz="2800" dirty="0" smtClean="0">
                <a:latin typeface="Arial" pitchFamily="34" charset="0"/>
                <a:cs typeface="Arial" pitchFamily="34" charset="0"/>
              </a:rPr>
              <a:t>Occlusion checked </a:t>
            </a:r>
            <a:endParaRPr lang="en-GB" sz="28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5650"/>
                                        </p:tgtEl>
                                        <p:attrNameLst>
                                          <p:attrName>style.visibility</p:attrName>
                                        </p:attrNameLst>
                                      </p:cBhvr>
                                      <p:to>
                                        <p:strVal val="visible"/>
                                      </p:to>
                                    </p:set>
                                    <p:animEffect transition="in" filter="fade">
                                      <p:cBhvr>
                                        <p:cTn id="7" dur="2000"/>
                                        <p:tgtEl>
                                          <p:spTgt spid="1556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653">
                                            <p:txEl>
                                              <p:pRg st="0" end="0"/>
                                            </p:txEl>
                                          </p:spTgt>
                                        </p:tgtEl>
                                        <p:attrNameLst>
                                          <p:attrName>style.visibility</p:attrName>
                                        </p:attrNameLst>
                                      </p:cBhvr>
                                      <p:to>
                                        <p:strVal val="visible"/>
                                      </p:to>
                                    </p:set>
                                    <p:animEffect transition="in" filter="fade">
                                      <p:cBhvr>
                                        <p:cTn id="12" dur="2000"/>
                                        <p:tgtEl>
                                          <p:spTgt spid="1556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653">
                                            <p:txEl>
                                              <p:pRg st="1" end="1"/>
                                            </p:txEl>
                                          </p:spTgt>
                                        </p:tgtEl>
                                        <p:attrNameLst>
                                          <p:attrName>style.visibility</p:attrName>
                                        </p:attrNameLst>
                                      </p:cBhvr>
                                      <p:to>
                                        <p:strVal val="visible"/>
                                      </p:to>
                                    </p:set>
                                    <p:animEffect transition="in" filter="fade">
                                      <p:cBhvr>
                                        <p:cTn id="17" dur="2000"/>
                                        <p:tgtEl>
                                          <p:spTgt spid="1556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Resin based sealants </a:t>
            </a:r>
            <a:endParaRPr lang="en-US" sz="3000" b="1" dirty="0">
              <a:latin typeface="Arial" pitchFamily="34" charset="0"/>
              <a:cs typeface="Arial" pitchFamily="34" charset="0"/>
            </a:endParaRPr>
          </a:p>
        </p:txBody>
      </p:sp>
      <p:sp>
        <p:nvSpPr>
          <p:cNvPr id="3" name="Content Placeholder 2"/>
          <p:cNvSpPr>
            <a:spLocks noGrp="1"/>
          </p:cNvSpPr>
          <p:nvPr>
            <p:ph sz="half" idx="1"/>
          </p:nvPr>
        </p:nvSpPr>
        <p:spPr>
          <a:xfrm>
            <a:off x="0" y="1447800"/>
            <a:ext cx="4038600" cy="4525963"/>
          </a:xfrm>
        </p:spPr>
        <p:txBody>
          <a:bodyPr>
            <a:normAutofit fontScale="85000" lnSpcReduction="20000"/>
          </a:bodyPr>
          <a:lstStyle/>
          <a:p>
            <a:pPr>
              <a:lnSpc>
                <a:spcPct val="90000"/>
              </a:lnSpc>
              <a:defRPr/>
            </a:pPr>
            <a:r>
              <a:rPr lang="en-IE" dirty="0" smtClean="0">
                <a:latin typeface="Arial" pitchFamily="34" charset="0"/>
                <a:cs typeface="Arial" pitchFamily="34" charset="0"/>
              </a:rPr>
              <a:t>Composition: BIS-GMA</a:t>
            </a:r>
          </a:p>
          <a:p>
            <a:pPr>
              <a:lnSpc>
                <a:spcPct val="90000"/>
              </a:lnSpc>
              <a:defRPr/>
            </a:pPr>
            <a:endParaRPr lang="en-IE" dirty="0" smtClean="0">
              <a:latin typeface="Arial" pitchFamily="34" charset="0"/>
              <a:cs typeface="Arial" pitchFamily="34" charset="0"/>
            </a:endParaRPr>
          </a:p>
          <a:p>
            <a:pPr>
              <a:lnSpc>
                <a:spcPct val="90000"/>
              </a:lnSpc>
              <a:defRPr/>
            </a:pPr>
            <a:r>
              <a:rPr lang="en-IE" dirty="0" smtClean="0">
                <a:latin typeface="Arial" pitchFamily="34" charset="0"/>
                <a:cs typeface="Arial" pitchFamily="34" charset="0"/>
              </a:rPr>
              <a:t>Bond by acid etch technique</a:t>
            </a:r>
          </a:p>
          <a:p>
            <a:pPr>
              <a:lnSpc>
                <a:spcPct val="90000"/>
              </a:lnSpc>
              <a:defRPr/>
            </a:pPr>
            <a:endParaRPr lang="en-IE" dirty="0" smtClean="0">
              <a:latin typeface="Arial" pitchFamily="34" charset="0"/>
              <a:cs typeface="Arial" pitchFamily="34" charset="0"/>
            </a:endParaRPr>
          </a:p>
          <a:p>
            <a:pPr>
              <a:lnSpc>
                <a:spcPct val="90000"/>
              </a:lnSpc>
              <a:defRPr/>
            </a:pPr>
            <a:r>
              <a:rPr lang="en-IE" dirty="0" smtClean="0">
                <a:latin typeface="Arial" pitchFamily="34" charset="0"/>
                <a:cs typeface="Arial" pitchFamily="34" charset="0"/>
              </a:rPr>
              <a:t>Caries prevention is due to tight seal which prevents micro leakage</a:t>
            </a:r>
          </a:p>
          <a:p>
            <a:pPr>
              <a:lnSpc>
                <a:spcPct val="90000"/>
              </a:lnSpc>
              <a:defRPr/>
            </a:pPr>
            <a:endParaRPr lang="en-IE" dirty="0" smtClean="0">
              <a:latin typeface="Arial" pitchFamily="34" charset="0"/>
              <a:cs typeface="Arial" pitchFamily="34" charset="0"/>
            </a:endParaRPr>
          </a:p>
          <a:p>
            <a:pPr>
              <a:lnSpc>
                <a:spcPct val="90000"/>
              </a:lnSpc>
              <a:defRPr/>
            </a:pPr>
            <a:r>
              <a:rPr lang="en-IE" dirty="0" smtClean="0">
                <a:latin typeface="Arial" pitchFamily="34" charset="0"/>
                <a:cs typeface="Arial" pitchFamily="34" charset="0"/>
              </a:rPr>
              <a:t>Polymerisation may be initiated chemically (auto cure) or by light (light cure)</a:t>
            </a:r>
          </a:p>
          <a:p>
            <a:pPr>
              <a:lnSpc>
                <a:spcPct val="90000"/>
              </a:lnSpc>
              <a:defRPr/>
            </a:pPr>
            <a:endParaRPr lang="en-IE" dirty="0" smtClean="0">
              <a:latin typeface="Arial" pitchFamily="34" charset="0"/>
              <a:cs typeface="Arial" pitchFamily="34" charset="0"/>
            </a:endParaRPr>
          </a:p>
          <a:p>
            <a:pPr>
              <a:lnSpc>
                <a:spcPct val="90000"/>
              </a:lnSpc>
              <a:defRPr/>
            </a:pPr>
            <a:r>
              <a:rPr lang="en-IE" dirty="0" smtClean="0">
                <a:latin typeface="Arial" pitchFamily="34" charset="0"/>
                <a:cs typeface="Arial" pitchFamily="34" charset="0"/>
              </a:rPr>
              <a:t>Clear or opaque</a:t>
            </a:r>
          </a:p>
          <a:p>
            <a:pPr>
              <a:lnSpc>
                <a:spcPct val="90000"/>
              </a:lnSpc>
              <a:defRPr/>
            </a:pPr>
            <a:endParaRPr lang="en-IE"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5" name="Picture 6"/>
          <p:cNvPicPr>
            <a:picLocks noGrp="1" noChangeAspect="1" noChangeArrowheads="1"/>
          </p:cNvPicPr>
          <p:nvPr>
            <p:ph sz="half" idx="2"/>
          </p:nvPr>
        </p:nvPicPr>
        <p:blipFill>
          <a:blip r:embed="rId2"/>
          <a:srcRect/>
          <a:stretch>
            <a:fillRect/>
          </a:stretch>
        </p:blipFill>
        <p:spPr bwMode="auto">
          <a:xfrm>
            <a:off x="3962400" y="2590800"/>
            <a:ext cx="5181600" cy="1571513"/>
          </a:xfrm>
          <a:prstGeom prst="rect">
            <a:avLst/>
          </a:prstGeom>
          <a:noFill/>
          <a:ln w="9525">
            <a:noFill/>
            <a:miter lim="800000"/>
            <a:headEnd/>
            <a:tailEnd/>
          </a:ln>
        </p:spPr>
      </p:pic>
      <p:pic>
        <p:nvPicPr>
          <p:cNvPr id="1026" name="Picture 2" descr="C:\Users\Abed\Desktop\FFD\shaunine\FISSURE SEALANTS\pictures of FS\sealant.jpg"/>
          <p:cNvPicPr>
            <a:picLocks noChangeAspect="1" noChangeArrowheads="1"/>
          </p:cNvPicPr>
          <p:nvPr/>
        </p:nvPicPr>
        <p:blipFill>
          <a:blip r:embed="rId3"/>
          <a:srcRect/>
          <a:stretch>
            <a:fillRect/>
          </a:stretch>
        </p:blipFill>
        <p:spPr bwMode="auto">
          <a:xfrm>
            <a:off x="4800599" y="4724400"/>
            <a:ext cx="3660179" cy="142036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Properties of resin based sealants </a:t>
            </a:r>
            <a:endParaRPr lang="en-US" sz="3000" b="1" dirty="0">
              <a:latin typeface="Arial" pitchFamily="34" charset="0"/>
              <a:cs typeface="Arial" pitchFamily="34" charset="0"/>
            </a:endParaRPr>
          </a:p>
        </p:txBody>
      </p:sp>
      <p:sp>
        <p:nvSpPr>
          <p:cNvPr id="3" name="Content Placeholder 2"/>
          <p:cNvSpPr>
            <a:spLocks noGrp="1"/>
          </p:cNvSpPr>
          <p:nvPr>
            <p:ph sz="half" idx="1"/>
          </p:nvPr>
        </p:nvSpPr>
        <p:spPr/>
        <p:txBody>
          <a:bodyPr/>
          <a:lstStyle/>
          <a:p>
            <a:pPr>
              <a:buFont typeface="Wingdings" pitchFamily="2" charset="2"/>
              <a:buChar char="q"/>
            </a:pPr>
            <a:r>
              <a:rPr lang="en-US" altLang="en-US" sz="2500" dirty="0" smtClean="0">
                <a:latin typeface="Arial" pitchFamily="34" charset="0"/>
                <a:cs typeface="Arial" pitchFamily="34" charset="0"/>
              </a:rPr>
              <a:t>PHYSICAL PROPERTIES:</a:t>
            </a:r>
            <a:br>
              <a:rPr lang="en-US" altLang="en-US" sz="2500" dirty="0" smtClean="0">
                <a:latin typeface="Arial" pitchFamily="34" charset="0"/>
                <a:cs typeface="Arial" pitchFamily="34" charset="0"/>
              </a:rPr>
            </a:br>
            <a:endParaRPr lang="en-US" altLang="en-US" sz="2500" dirty="0" smtClean="0">
              <a:latin typeface="Arial" pitchFamily="34" charset="0"/>
              <a:cs typeface="Arial" pitchFamily="34" charset="0"/>
            </a:endParaRPr>
          </a:p>
          <a:p>
            <a:pPr>
              <a:buFont typeface="Courier New" pitchFamily="49" charset="0"/>
              <a:buChar char="o"/>
            </a:pPr>
            <a:r>
              <a:rPr lang="en-US" altLang="en-US" sz="2500" dirty="0" smtClean="0">
                <a:latin typeface="Arial" pitchFamily="34" charset="0"/>
                <a:cs typeface="Arial" pitchFamily="34" charset="0"/>
              </a:rPr>
              <a:t> Inert (not toxic)</a:t>
            </a:r>
          </a:p>
          <a:p>
            <a:pPr>
              <a:buFont typeface="Courier New" pitchFamily="49" charset="0"/>
              <a:buChar char="o"/>
            </a:pPr>
            <a:r>
              <a:rPr lang="en-US" altLang="en-US" sz="2500" dirty="0" smtClean="0">
                <a:latin typeface="Arial" pitchFamily="34" charset="0"/>
                <a:cs typeface="Arial" pitchFamily="34" charset="0"/>
              </a:rPr>
              <a:t>Low viscosity </a:t>
            </a:r>
          </a:p>
          <a:p>
            <a:pPr>
              <a:buFont typeface="Courier New" pitchFamily="49" charset="0"/>
              <a:buChar char="o"/>
            </a:pPr>
            <a:r>
              <a:rPr lang="en-US" altLang="en-US" sz="2500" dirty="0" smtClean="0">
                <a:latin typeface="Arial" pitchFamily="34" charset="0"/>
                <a:cs typeface="Arial" pitchFamily="34" charset="0"/>
              </a:rPr>
              <a:t>High cohesive strength</a:t>
            </a:r>
            <a:br>
              <a:rPr lang="en-US" altLang="en-US" sz="2500" dirty="0" smtClean="0">
                <a:latin typeface="Arial" pitchFamily="34" charset="0"/>
                <a:cs typeface="Arial" pitchFamily="34" charset="0"/>
              </a:rPr>
            </a:br>
            <a:endParaRPr lang="en-US" sz="2500" dirty="0">
              <a:latin typeface="Arial" pitchFamily="34" charset="0"/>
              <a:cs typeface="Arial" pitchFamily="34" charset="0"/>
            </a:endParaRPr>
          </a:p>
        </p:txBody>
      </p:sp>
      <p:sp>
        <p:nvSpPr>
          <p:cNvPr id="4" name="Content Placeholder 3"/>
          <p:cNvSpPr>
            <a:spLocks noGrp="1"/>
          </p:cNvSpPr>
          <p:nvPr>
            <p:ph sz="half" idx="2"/>
          </p:nvPr>
        </p:nvSpPr>
        <p:spPr/>
        <p:txBody>
          <a:bodyPr>
            <a:normAutofit/>
          </a:bodyPr>
          <a:lstStyle/>
          <a:p>
            <a:pPr lvl="1">
              <a:buFont typeface="Wingdings" pitchFamily="2" charset="2"/>
              <a:buChar char="q"/>
            </a:pPr>
            <a:r>
              <a:rPr lang="en-US" altLang="en-US" sz="2500" dirty="0" smtClean="0">
                <a:latin typeface="Arial" pitchFamily="34" charset="0"/>
                <a:cs typeface="Arial" pitchFamily="34" charset="0"/>
              </a:rPr>
              <a:t>CLINICAL PROPERTIES:</a:t>
            </a:r>
            <a:br>
              <a:rPr lang="en-US" altLang="en-US" sz="2500" dirty="0" smtClean="0">
                <a:latin typeface="Arial" pitchFamily="34" charset="0"/>
                <a:cs typeface="Arial" pitchFamily="34" charset="0"/>
              </a:rPr>
            </a:br>
            <a:endParaRPr lang="en-US" altLang="en-US" sz="2500" dirty="0" smtClean="0">
              <a:latin typeface="Arial" pitchFamily="34" charset="0"/>
              <a:cs typeface="Arial" pitchFamily="34" charset="0"/>
            </a:endParaRPr>
          </a:p>
          <a:p>
            <a:pPr lvl="1">
              <a:buFont typeface="Courier New" pitchFamily="49" charset="0"/>
              <a:buChar char="o"/>
            </a:pPr>
            <a:r>
              <a:rPr lang="en-US" altLang="en-US" sz="2500" dirty="0" smtClean="0">
                <a:latin typeface="Arial" pitchFamily="34" charset="0"/>
                <a:cs typeface="Arial" pitchFamily="34" charset="0"/>
              </a:rPr>
              <a:t>Long shelf life</a:t>
            </a:r>
          </a:p>
          <a:p>
            <a:pPr lvl="1">
              <a:buFont typeface="Courier New" pitchFamily="49" charset="0"/>
              <a:buChar char="o"/>
            </a:pPr>
            <a:r>
              <a:rPr lang="en-US" altLang="en-US" sz="2500" dirty="0" smtClean="0">
                <a:latin typeface="Arial" pitchFamily="34" charset="0"/>
                <a:cs typeface="Arial" pitchFamily="34" charset="0"/>
              </a:rPr>
              <a:t>Easy to handle and apply</a:t>
            </a:r>
          </a:p>
          <a:p>
            <a:pPr lvl="1">
              <a:buFont typeface="Courier New" pitchFamily="49" charset="0"/>
              <a:buChar char="o"/>
            </a:pPr>
            <a:r>
              <a:rPr lang="en-US" altLang="en-US" sz="2500" dirty="0" smtClean="0">
                <a:latin typeface="Arial" pitchFamily="34" charset="0"/>
                <a:cs typeface="Arial" pitchFamily="34" charset="0"/>
              </a:rPr>
              <a:t>Relatively long working time</a:t>
            </a:r>
          </a:p>
          <a:p>
            <a:pPr lvl="1">
              <a:buFont typeface="Courier New" pitchFamily="49" charset="0"/>
              <a:buChar char="o"/>
            </a:pPr>
            <a:r>
              <a:rPr lang="en-US" altLang="en-US" sz="2500" dirty="0" smtClean="0">
                <a:latin typeface="Arial" pitchFamily="34" charset="0"/>
                <a:cs typeface="Arial" pitchFamily="34" charset="0"/>
              </a:rPr>
              <a:t>Short setting time</a:t>
            </a:r>
            <a:endParaRPr lang="en-US" sz="25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000" b="1" dirty="0" smtClean="0">
                <a:latin typeface="Arial" pitchFamily="34" charset="0"/>
                <a:cs typeface="Arial" pitchFamily="34" charset="0"/>
              </a:rPr>
              <a:t>Glass </a:t>
            </a:r>
            <a:r>
              <a:rPr lang="en-US" sz="3000" b="1" dirty="0" err="1" smtClean="0">
                <a:latin typeface="Arial" pitchFamily="34" charset="0"/>
                <a:cs typeface="Arial" pitchFamily="34" charset="0"/>
              </a:rPr>
              <a:t>Ionomer</a:t>
            </a:r>
            <a:r>
              <a:rPr lang="en-US" sz="3000" b="1" dirty="0" smtClean="0">
                <a:latin typeface="Arial" pitchFamily="34" charset="0"/>
                <a:cs typeface="Arial" pitchFamily="34" charset="0"/>
              </a:rPr>
              <a:t> sealants</a:t>
            </a:r>
            <a:endParaRPr lang="en-US" sz="3000" b="1" dirty="0">
              <a:latin typeface="Arial" pitchFamily="34" charset="0"/>
              <a:cs typeface="Arial" pitchFamily="34" charset="0"/>
            </a:endParaRPr>
          </a:p>
        </p:txBody>
      </p:sp>
      <p:sp>
        <p:nvSpPr>
          <p:cNvPr id="3" name="Content Placeholder 2"/>
          <p:cNvSpPr>
            <a:spLocks noGrp="1"/>
          </p:cNvSpPr>
          <p:nvPr>
            <p:ph sz="half" idx="1"/>
          </p:nvPr>
        </p:nvSpPr>
        <p:spPr>
          <a:xfrm>
            <a:off x="381000" y="1295401"/>
            <a:ext cx="4495800" cy="5562600"/>
          </a:xfrm>
        </p:spPr>
        <p:txBody>
          <a:bodyPr>
            <a:normAutofit fontScale="92500" lnSpcReduction="10000"/>
          </a:bodyPr>
          <a:lstStyle/>
          <a:p>
            <a:pPr>
              <a:lnSpc>
                <a:spcPct val="80000"/>
              </a:lnSpc>
              <a:defRPr/>
            </a:pPr>
            <a:r>
              <a:rPr lang="en-IE" dirty="0" smtClean="0">
                <a:latin typeface="Arial" pitchFamily="34" charset="0"/>
                <a:cs typeface="Arial" pitchFamily="34" charset="0"/>
              </a:rPr>
              <a:t>Erupting teeth at risk of developing decay</a:t>
            </a:r>
          </a:p>
          <a:p>
            <a:pPr>
              <a:lnSpc>
                <a:spcPct val="80000"/>
              </a:lnSpc>
              <a:buNone/>
              <a:defRPr/>
            </a:pPr>
            <a:endParaRPr lang="en-IE" dirty="0" smtClean="0">
              <a:latin typeface="Arial" pitchFamily="34" charset="0"/>
              <a:cs typeface="Arial" pitchFamily="34" charset="0"/>
            </a:endParaRPr>
          </a:p>
          <a:p>
            <a:pPr>
              <a:lnSpc>
                <a:spcPct val="80000"/>
              </a:lnSpc>
              <a:defRPr/>
            </a:pPr>
            <a:r>
              <a:rPr lang="en-IE" dirty="0" smtClean="0">
                <a:latin typeface="Arial" pitchFamily="34" charset="0"/>
                <a:cs typeface="Arial" pitchFamily="34" charset="0"/>
              </a:rPr>
              <a:t>Erupted teeth at risk where cooperation and/or  isolation inadequate </a:t>
            </a:r>
          </a:p>
          <a:p>
            <a:pPr>
              <a:lnSpc>
                <a:spcPct val="80000"/>
              </a:lnSpc>
              <a:buNone/>
              <a:defRPr/>
            </a:pPr>
            <a:r>
              <a:rPr lang="en-IE" sz="1400" dirty="0" smtClean="0">
                <a:latin typeface="Arial" pitchFamily="34" charset="0"/>
                <a:cs typeface="Arial" pitchFamily="34" charset="0"/>
              </a:rPr>
              <a:t>						</a:t>
            </a:r>
            <a:endParaRPr lang="en-IE" dirty="0" smtClean="0">
              <a:latin typeface="Arial" pitchFamily="34" charset="0"/>
              <a:cs typeface="Arial" pitchFamily="34" charset="0"/>
            </a:endParaRPr>
          </a:p>
          <a:p>
            <a:pPr>
              <a:lnSpc>
                <a:spcPct val="80000"/>
              </a:lnSpc>
              <a:buNone/>
              <a:defRPr/>
            </a:pPr>
            <a:r>
              <a:rPr lang="en-IE" dirty="0" smtClean="0">
                <a:latin typeface="Arial" pitchFamily="34" charset="0"/>
                <a:cs typeface="Arial" pitchFamily="34" charset="0"/>
              </a:rPr>
              <a:t>Advantages </a:t>
            </a:r>
          </a:p>
          <a:p>
            <a:pPr>
              <a:lnSpc>
                <a:spcPct val="80000"/>
              </a:lnSpc>
              <a:buNone/>
              <a:defRPr/>
            </a:pPr>
            <a:endParaRPr lang="en-IE" dirty="0" smtClean="0">
              <a:latin typeface="Arial" pitchFamily="34" charset="0"/>
              <a:cs typeface="Arial" pitchFamily="34" charset="0"/>
            </a:endParaRPr>
          </a:p>
          <a:p>
            <a:pPr>
              <a:lnSpc>
                <a:spcPct val="80000"/>
              </a:lnSpc>
              <a:defRPr/>
            </a:pPr>
            <a:r>
              <a:rPr lang="en-IE" dirty="0" smtClean="0">
                <a:latin typeface="Arial" pitchFamily="34" charset="0"/>
                <a:cs typeface="Arial" pitchFamily="34" charset="0"/>
              </a:rPr>
              <a:t>Bonds to enamel without acid etching – less moisture sensitive</a:t>
            </a:r>
          </a:p>
          <a:p>
            <a:pPr>
              <a:lnSpc>
                <a:spcPct val="80000"/>
              </a:lnSpc>
              <a:defRPr/>
            </a:pPr>
            <a:endParaRPr lang="en-IE" dirty="0" smtClean="0">
              <a:latin typeface="Arial" pitchFamily="34" charset="0"/>
              <a:cs typeface="Arial" pitchFamily="34" charset="0"/>
            </a:endParaRPr>
          </a:p>
          <a:p>
            <a:pPr>
              <a:lnSpc>
                <a:spcPct val="80000"/>
              </a:lnSpc>
              <a:defRPr/>
            </a:pPr>
            <a:r>
              <a:rPr lang="en-IE" dirty="0" smtClean="0">
                <a:latin typeface="Arial" pitchFamily="34" charset="0"/>
                <a:cs typeface="Arial" pitchFamily="34" charset="0"/>
              </a:rPr>
              <a:t>Acceptable caries prevention </a:t>
            </a:r>
          </a:p>
          <a:p>
            <a:pPr>
              <a:lnSpc>
                <a:spcPct val="80000"/>
              </a:lnSpc>
              <a:buNone/>
              <a:defRPr/>
            </a:pPr>
            <a:endParaRPr lang="en-IE" dirty="0" smtClean="0">
              <a:latin typeface="Arial" pitchFamily="34" charset="0"/>
              <a:cs typeface="Arial" pitchFamily="34" charset="0"/>
            </a:endParaRPr>
          </a:p>
          <a:p>
            <a:pPr>
              <a:lnSpc>
                <a:spcPct val="80000"/>
              </a:lnSpc>
              <a:defRPr/>
            </a:pPr>
            <a:r>
              <a:rPr lang="en-IE" dirty="0" smtClean="0">
                <a:latin typeface="Arial" pitchFamily="34" charset="0"/>
                <a:cs typeface="Arial" pitchFamily="34" charset="0"/>
              </a:rPr>
              <a:t>Active release of fluoride</a:t>
            </a:r>
          </a:p>
          <a:p>
            <a:endParaRPr lang="en-US" dirty="0"/>
          </a:p>
        </p:txBody>
      </p:sp>
      <p:sp>
        <p:nvSpPr>
          <p:cNvPr id="4" name="Content Placeholder 3"/>
          <p:cNvSpPr>
            <a:spLocks noGrp="1"/>
          </p:cNvSpPr>
          <p:nvPr>
            <p:ph sz="half" idx="2"/>
          </p:nvPr>
        </p:nvSpPr>
        <p:spPr>
          <a:xfrm>
            <a:off x="5105400" y="3551237"/>
            <a:ext cx="4038600" cy="4525963"/>
          </a:xfrm>
        </p:spPr>
        <p:txBody>
          <a:bodyPr>
            <a:normAutofit fontScale="92500" lnSpcReduction="10000"/>
          </a:bodyPr>
          <a:lstStyle/>
          <a:p>
            <a:pPr>
              <a:lnSpc>
                <a:spcPct val="80000"/>
              </a:lnSpc>
              <a:buNone/>
              <a:defRPr/>
            </a:pPr>
            <a:r>
              <a:rPr lang="en-IE" dirty="0" smtClean="0">
                <a:latin typeface="Arial" pitchFamily="34" charset="0"/>
                <a:cs typeface="Arial" pitchFamily="34" charset="0"/>
              </a:rPr>
              <a:t>Disadvantages</a:t>
            </a:r>
          </a:p>
          <a:p>
            <a:pPr>
              <a:lnSpc>
                <a:spcPct val="80000"/>
              </a:lnSpc>
              <a:buNone/>
              <a:defRPr/>
            </a:pPr>
            <a:endParaRPr lang="en-IE" dirty="0" smtClean="0">
              <a:latin typeface="Arial" pitchFamily="34" charset="0"/>
              <a:cs typeface="Arial" pitchFamily="34" charset="0"/>
            </a:endParaRPr>
          </a:p>
          <a:p>
            <a:pPr>
              <a:lnSpc>
                <a:spcPct val="80000"/>
              </a:lnSpc>
              <a:defRPr/>
            </a:pPr>
            <a:r>
              <a:rPr lang="en-IE" dirty="0" smtClean="0">
                <a:latin typeface="Arial" pitchFamily="34" charset="0"/>
                <a:cs typeface="Arial" pitchFamily="34" charset="0"/>
              </a:rPr>
              <a:t>Retention rate poor compared to resin sealants</a:t>
            </a:r>
          </a:p>
          <a:p>
            <a:pPr algn="r">
              <a:lnSpc>
                <a:spcPct val="80000"/>
              </a:lnSpc>
              <a:buNone/>
              <a:defRPr/>
            </a:pPr>
            <a:endParaRPr lang="en-IE" sz="1800" dirty="0" smtClean="0">
              <a:latin typeface="Comic Sans MS" pitchFamily="66" charset="0"/>
            </a:endParaRPr>
          </a:p>
          <a:p>
            <a:pPr>
              <a:lnSpc>
                <a:spcPct val="80000"/>
              </a:lnSpc>
              <a:buNone/>
              <a:defRPr/>
            </a:pPr>
            <a:endParaRPr lang="en-IE" dirty="0" smtClean="0">
              <a:latin typeface="Comic Sans MS" pitchFamily="66" charset="0"/>
            </a:endParaRPr>
          </a:p>
          <a:p>
            <a:pPr>
              <a:lnSpc>
                <a:spcPct val="80000"/>
              </a:lnSpc>
              <a:buNone/>
              <a:defRPr/>
            </a:pPr>
            <a:r>
              <a:rPr lang="en-IE" dirty="0" smtClean="0">
                <a:latin typeface="Comic Sans MS" pitchFamily="66" charset="0"/>
              </a:rPr>
              <a:t>	</a:t>
            </a:r>
            <a:endParaRPr lang="en-IE" sz="1800" dirty="0" smtClean="0">
              <a:latin typeface="Comic Sans MS" pitchFamily="66" charset="0"/>
            </a:endParaRPr>
          </a:p>
          <a:p>
            <a:endParaRPr lang="en-US" dirty="0"/>
          </a:p>
        </p:txBody>
      </p:sp>
      <p:pic>
        <p:nvPicPr>
          <p:cNvPr id="2050" name="Picture 2" descr="C:\Users\Abed\Desktop\USB\Dental Hospital\patient photos\ANOMALY\T Osarenkhoe1322219 MIH\Tracy february 2014\IMG_9271 (2).jpg"/>
          <p:cNvPicPr>
            <a:picLocks noChangeAspect="1" noChangeArrowheads="1"/>
          </p:cNvPicPr>
          <p:nvPr/>
        </p:nvPicPr>
        <p:blipFill>
          <a:blip r:embed="rId2" cstate="print"/>
          <a:srcRect l="20014" t="4651" r="7752" b="26639"/>
          <a:stretch>
            <a:fillRect/>
          </a:stretch>
        </p:blipFill>
        <p:spPr bwMode="auto">
          <a:xfrm>
            <a:off x="5486399" y="990600"/>
            <a:ext cx="3484685" cy="2209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latin typeface="Arial" pitchFamily="34" charset="0"/>
                <a:cs typeface="Arial" pitchFamily="34" charset="0"/>
              </a:rPr>
              <a:t>Why do we seal?</a:t>
            </a:r>
            <a:endParaRPr lang="en-US" sz="3000" b="1" dirty="0">
              <a:latin typeface="Arial" pitchFamily="34" charset="0"/>
              <a:cs typeface="Arial" pitchFamily="34" charset="0"/>
            </a:endParaRPr>
          </a:p>
        </p:txBody>
      </p:sp>
      <p:sp>
        <p:nvSpPr>
          <p:cNvPr id="3" name="Content Placeholder 2"/>
          <p:cNvSpPr>
            <a:spLocks noGrp="1"/>
          </p:cNvSpPr>
          <p:nvPr>
            <p:ph sz="half" idx="1"/>
          </p:nvPr>
        </p:nvSpPr>
        <p:spPr/>
        <p:txBody>
          <a:bodyPr>
            <a:normAutofit lnSpcReduction="10000"/>
          </a:bodyPr>
          <a:lstStyle/>
          <a:p>
            <a:r>
              <a:rPr lang="en-IE" dirty="0" err="1" smtClean="0">
                <a:latin typeface="Arial" pitchFamily="34" charset="0"/>
                <a:cs typeface="Arial" pitchFamily="34" charset="0"/>
              </a:rPr>
              <a:t>Occlusal</a:t>
            </a:r>
            <a:r>
              <a:rPr lang="en-IE" dirty="0" smtClean="0">
                <a:latin typeface="Arial" pitchFamily="34" charset="0"/>
                <a:cs typeface="Arial" pitchFamily="34" charset="0"/>
              </a:rPr>
              <a:t> surfaces are 12.5% of surface area of permanent teeth</a:t>
            </a:r>
          </a:p>
          <a:p>
            <a:pPr>
              <a:buNone/>
            </a:pPr>
            <a:endParaRPr lang="en-US" dirty="0" smtClean="0">
              <a:latin typeface="Arial" pitchFamily="34" charset="0"/>
              <a:cs typeface="Arial" pitchFamily="34" charset="0"/>
            </a:endParaRPr>
          </a:p>
          <a:p>
            <a:r>
              <a:rPr lang="en-US" dirty="0" smtClean="0">
                <a:latin typeface="Arial" pitchFamily="34" charset="0"/>
                <a:cs typeface="Arial" pitchFamily="34" charset="0"/>
              </a:rPr>
              <a:t>80 to 90 % of all caries in permanent posterior teeth and 44% in primary teeth </a:t>
            </a:r>
            <a:r>
              <a:rPr lang="en-US" sz="1600" dirty="0" smtClean="0">
                <a:latin typeface="Arial" pitchFamily="34" charset="0"/>
                <a:cs typeface="Arial" pitchFamily="34" charset="0"/>
              </a:rPr>
              <a:t>(Beauchamp et al.,2008)</a:t>
            </a:r>
          </a:p>
          <a:p>
            <a:endParaRPr lang="en-US" sz="1600" dirty="0" smtClean="0">
              <a:latin typeface="Arial" pitchFamily="34" charset="0"/>
              <a:cs typeface="Arial" pitchFamily="34" charset="0"/>
            </a:endParaRPr>
          </a:p>
          <a:p>
            <a:r>
              <a:rPr lang="en-IE" dirty="0" smtClean="0">
                <a:latin typeface="Arial" pitchFamily="34" charset="0"/>
                <a:cs typeface="Arial" pitchFamily="34" charset="0"/>
              </a:rPr>
              <a:t>Pits &amp; fissures benefit less from fluoride</a:t>
            </a:r>
            <a:endParaRPr lang="en-GB" dirty="0" smtClean="0">
              <a:latin typeface="Arial" pitchFamily="34" charset="0"/>
              <a:cs typeface="Arial" pitchFamily="34" charset="0"/>
            </a:endParaRPr>
          </a:p>
          <a:p>
            <a:endParaRPr lang="en-US" dirty="0" smtClean="0"/>
          </a:p>
          <a:p>
            <a:endParaRPr lang="en-US" dirty="0" smtClean="0"/>
          </a:p>
        </p:txBody>
      </p:sp>
      <p:sp>
        <p:nvSpPr>
          <p:cNvPr id="6" name="Content Placeholder 5"/>
          <p:cNvSpPr>
            <a:spLocks noGrp="1"/>
          </p:cNvSpPr>
          <p:nvPr>
            <p:ph sz="half" idx="2"/>
          </p:nvPr>
        </p:nvSpPr>
        <p:spPr/>
        <p:txBody>
          <a:bodyPr>
            <a:normAutofit lnSpcReduction="10000"/>
          </a:bodyPr>
          <a:lstStyle/>
          <a:p>
            <a:endParaRPr lang="en-US" dirty="0"/>
          </a:p>
        </p:txBody>
      </p:sp>
      <p:pic>
        <p:nvPicPr>
          <p:cNvPr id="6148" name="Picture 4" descr="Pits and fissures in a tooth"/>
          <p:cNvPicPr>
            <a:picLocks noChangeAspect="1" noChangeArrowheads="1"/>
          </p:cNvPicPr>
          <p:nvPr/>
        </p:nvPicPr>
        <p:blipFill>
          <a:blip r:embed="rId2"/>
          <a:srcRect/>
          <a:stretch>
            <a:fillRect/>
          </a:stretch>
        </p:blipFill>
        <p:spPr bwMode="auto">
          <a:xfrm>
            <a:off x="4953000" y="2286000"/>
            <a:ext cx="3303638" cy="2667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defRPr/>
            </a:pPr>
            <a:r>
              <a:rPr lang="en-IE" sz="2500" b="1" dirty="0" smtClean="0">
                <a:latin typeface="Arial" pitchFamily="34" charset="0"/>
                <a:cs typeface="Arial" pitchFamily="34" charset="0"/>
              </a:rPr>
              <a:t>Sealants should be part of an overall preventive strategy used in conjunction with:</a:t>
            </a:r>
          </a:p>
          <a:p>
            <a:pPr algn="ctr">
              <a:buNone/>
              <a:defRPr/>
            </a:pPr>
            <a:endParaRPr lang="en-IE" b="1" dirty="0" smtClean="0">
              <a:latin typeface="Comic Sans MS" pitchFamily="66" charset="0"/>
            </a:endParaRPr>
          </a:p>
          <a:p>
            <a:pPr>
              <a:defRPr/>
            </a:pPr>
            <a:r>
              <a:rPr lang="en-IE" sz="2500" dirty="0" smtClean="0">
                <a:latin typeface="Arial" pitchFamily="34" charset="0"/>
                <a:cs typeface="Arial" pitchFamily="34" charset="0"/>
              </a:rPr>
              <a:t>patient education – Diet, OH etc</a:t>
            </a:r>
          </a:p>
          <a:p>
            <a:pPr>
              <a:defRPr/>
            </a:pPr>
            <a:r>
              <a:rPr lang="en-IE" sz="2500" dirty="0" smtClean="0">
                <a:latin typeface="Arial" pitchFamily="34" charset="0"/>
                <a:cs typeface="Arial" pitchFamily="34" charset="0"/>
              </a:rPr>
              <a:t>effective oral hygiene practices</a:t>
            </a:r>
          </a:p>
          <a:p>
            <a:pPr>
              <a:defRPr/>
            </a:pPr>
            <a:r>
              <a:rPr lang="en-IE" sz="2500" dirty="0" smtClean="0">
                <a:latin typeface="Arial" pitchFamily="34" charset="0"/>
                <a:cs typeface="Arial" pitchFamily="34" charset="0"/>
              </a:rPr>
              <a:t>regular low-dose fluoride</a:t>
            </a:r>
          </a:p>
          <a:p>
            <a:pPr>
              <a:defRPr/>
            </a:pPr>
            <a:r>
              <a:rPr lang="en-IE" sz="2500" dirty="0" smtClean="0">
                <a:latin typeface="Arial" pitchFamily="34" charset="0"/>
                <a:cs typeface="Arial" pitchFamily="34" charset="0"/>
              </a:rPr>
              <a:t>regular dental visits</a:t>
            </a:r>
            <a:endParaRPr lang="en-US" sz="25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397</TotalTime>
  <Words>1535</Words>
  <Application>Microsoft Office PowerPoint</Application>
  <PresentationFormat>On-screen Show (4:3)</PresentationFormat>
  <Paragraphs>332</Paragraphs>
  <Slides>46</Slides>
  <Notes>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Apex</vt:lpstr>
      <vt:lpstr>Fissure sealant</vt:lpstr>
      <vt:lpstr>What is a fissure sealant?</vt:lpstr>
      <vt:lpstr>History of fissure sealants</vt:lpstr>
      <vt:lpstr>Types of fissure sealants</vt:lpstr>
      <vt:lpstr>Resin based sealants </vt:lpstr>
      <vt:lpstr>Properties of resin based sealants </vt:lpstr>
      <vt:lpstr>Glass Ionomer sealants</vt:lpstr>
      <vt:lpstr>Why do we seal?</vt:lpstr>
      <vt:lpstr>Slide 9</vt:lpstr>
      <vt:lpstr>Who do we seal?  Patient selection/Indications</vt:lpstr>
      <vt:lpstr>Who do we seal?  Patient selection/Indications</vt:lpstr>
      <vt:lpstr>Who do we seal?  Patient selection/Indications</vt:lpstr>
      <vt:lpstr>Who do we seal?  Patient selection/Indications</vt:lpstr>
      <vt:lpstr>Remember!!</vt:lpstr>
      <vt:lpstr>Do we seal  primary teeth?</vt:lpstr>
      <vt:lpstr>Effectiveness of fissure sealant</vt:lpstr>
      <vt:lpstr>Factors improving effectiveness of fissure sealant</vt:lpstr>
      <vt:lpstr>Sealant improvement through dental material advancements</vt:lpstr>
      <vt:lpstr>Sealing enamel caries</vt:lpstr>
      <vt:lpstr>Sealing enamel caries </vt:lpstr>
      <vt:lpstr>Preventive resin restoration</vt:lpstr>
      <vt:lpstr>Types of PRR</vt:lpstr>
      <vt:lpstr>Slide 23</vt:lpstr>
      <vt:lpstr>Glass Ionomer sealants</vt:lpstr>
      <vt:lpstr>Glass ionomer sealants </vt:lpstr>
      <vt:lpstr>Concerns regarding resin based sealants </vt:lpstr>
      <vt:lpstr>AAPD</vt:lpstr>
      <vt:lpstr>Armamentarium</vt:lpstr>
      <vt:lpstr>Prepare patient (Tell, Show, Do)</vt:lpstr>
      <vt:lpstr>Isolation</vt:lpstr>
      <vt:lpstr>Isolation</vt:lpstr>
      <vt:lpstr>Isolation</vt:lpstr>
      <vt:lpstr>Surface cleaning</vt:lpstr>
      <vt:lpstr>Etching</vt:lpstr>
      <vt:lpstr>Acid etch technique</vt:lpstr>
      <vt:lpstr>Honey comb etch pattern</vt:lpstr>
      <vt:lpstr>Reverse honey comb etch pattern </vt:lpstr>
      <vt:lpstr>Haphazard etch pattern</vt:lpstr>
      <vt:lpstr>Washing</vt:lpstr>
      <vt:lpstr>Drying</vt:lpstr>
      <vt:lpstr>Seal</vt:lpstr>
      <vt:lpstr>Light Cure</vt:lpstr>
      <vt:lpstr>Checking occlusion</vt:lpstr>
      <vt:lpstr>Preventive resin restoration</vt:lpstr>
      <vt:lpstr>Preventive resin restoration</vt:lpstr>
      <vt:lpstr>Preventive resin restoration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Fissure sealant</dc:title>
  <dc:creator>Abed</dc:creator>
  <cp:lastModifiedBy>Abed</cp:lastModifiedBy>
  <cp:revision>48</cp:revision>
  <dcterms:created xsi:type="dcterms:W3CDTF">2006-08-16T00:00:00Z</dcterms:created>
  <dcterms:modified xsi:type="dcterms:W3CDTF">2016-04-01T21:49:39Z</dcterms:modified>
</cp:coreProperties>
</file>