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68" r:id="rId3"/>
    <p:sldId id="269" r:id="rId4"/>
    <p:sldId id="257" r:id="rId5"/>
    <p:sldId id="296" r:id="rId6"/>
    <p:sldId id="258" r:id="rId7"/>
    <p:sldId id="259" r:id="rId8"/>
    <p:sldId id="260" r:id="rId9"/>
    <p:sldId id="261" r:id="rId10"/>
    <p:sldId id="297" r:id="rId11"/>
    <p:sldId id="262" r:id="rId12"/>
    <p:sldId id="263" r:id="rId13"/>
    <p:sldId id="264" r:id="rId14"/>
    <p:sldId id="265" r:id="rId15"/>
    <p:sldId id="266" r:id="rId16"/>
    <p:sldId id="267" r:id="rId17"/>
    <p:sldId id="300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01" r:id="rId27"/>
    <p:sldId id="278" r:id="rId28"/>
    <p:sldId id="279" r:id="rId29"/>
    <p:sldId id="280" r:id="rId30"/>
    <p:sldId id="281" r:id="rId31"/>
    <p:sldId id="299" r:id="rId32"/>
    <p:sldId id="282" r:id="rId33"/>
    <p:sldId id="283" r:id="rId34"/>
    <p:sldId id="286" r:id="rId35"/>
    <p:sldId id="284" r:id="rId36"/>
    <p:sldId id="289" r:id="rId37"/>
    <p:sldId id="287" r:id="rId38"/>
    <p:sldId id="298" r:id="rId39"/>
    <p:sldId id="288" r:id="rId40"/>
    <p:sldId id="290" r:id="rId41"/>
    <p:sldId id="291" r:id="rId42"/>
    <p:sldId id="292" r:id="rId43"/>
    <p:sldId id="293" r:id="rId44"/>
    <p:sldId id="294" r:id="rId45"/>
    <p:sldId id="302" r:id="rId46"/>
    <p:sldId id="29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0" autoAdjust="0"/>
    <p:restoredTop sz="94660"/>
  </p:normalViewPr>
  <p:slideViewPr>
    <p:cSldViewPr>
      <p:cViewPr varScale="1">
        <p:scale>
          <a:sx n="66" d="100"/>
          <a:sy n="66" d="100"/>
        </p:scale>
        <p:origin x="-6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DC7AA-1E73-43FE-ACF7-6BE0C93718F1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8A6FB-03A4-467E-BF97-C04A2C2A6C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63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8A6FB-03A4-467E-BF97-C04A2C2A6C6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59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8A6FB-03A4-467E-BF97-C04A2C2A6C6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80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8A6FB-03A4-467E-BF97-C04A2C2A6C6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45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1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08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96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8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95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09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66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23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53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64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03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D578-EEDB-4669-A69F-9ADE09D014A7}" type="datetimeFigureOut">
              <a:rPr lang="en-GB" smtClean="0"/>
              <a:pPr/>
              <a:t>08/02/2015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2C0A-D3E7-4B12-A5E4-0C625594CD7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89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PATHOLOGY FOR DENTISTRY</a:t>
            </a:r>
            <a:br>
              <a:rPr lang="en-GB" dirty="0" smtClean="0"/>
            </a:br>
            <a:r>
              <a:rPr lang="en-GB" dirty="0" smtClean="0"/>
              <a:t>HEAD AND NECK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HEYAM AWAD , FRCPATH</a:t>
            </a:r>
          </a:p>
          <a:p>
            <a:r>
              <a:rPr lang="en-GB" dirty="0" smtClean="0"/>
              <a:t>EMAIL : h-awad@ju.edu.jo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7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HERPES SIMPLEX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428081"/>
            <a:ext cx="38100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HERPES SIMPLEX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ADULTS….. LATENT , CAN  BE REACTIVATED.</a:t>
            </a:r>
          </a:p>
          <a:p>
            <a:r>
              <a:rPr lang="en-GB" dirty="0" smtClean="0"/>
              <a:t>RECURRENT HERPETIC STOMATITIS = COLD SORES.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i="1" dirty="0" smtClean="0"/>
              <a:t>REACTIVATION INDUCED BY ?? READ IN THE BOOK 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56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HERPES SIMPLEX</a:t>
            </a:r>
            <a:br>
              <a:rPr lang="en-GB" dirty="0" smtClean="0"/>
            </a:br>
            <a:r>
              <a:rPr lang="en-GB" dirty="0" smtClean="0"/>
              <a:t>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REACTIVATED ULCERS OCCUR AT SITE OF PRIMARY INFECTION OR ADJACENT MUCOSA INNERVATED BY THE SAME GANGLION.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8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HERPES SIMPLEX</a:t>
            </a:r>
            <a:br>
              <a:rPr lang="en-GB" dirty="0" smtClean="0"/>
            </a:br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APPEAR AS A GROUP OF SMALL VESICLES,</a:t>
            </a:r>
          </a:p>
          <a:p>
            <a:r>
              <a:rPr lang="en-GB" dirty="0" smtClean="0"/>
              <a:t>1 – 3 MM.</a:t>
            </a:r>
          </a:p>
          <a:p>
            <a:r>
              <a:rPr lang="en-GB" dirty="0" smtClean="0"/>
              <a:t>MOST COMMON SITES: LIPS, NASAL ORFICIES, BUCCAL MUCOSA, GINGIVA AND HARD PALAT.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HERPES SIMPLEX</a:t>
            </a:r>
            <a:br>
              <a:rPr lang="en-GB" dirty="0" smtClean="0"/>
            </a:b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RESOLVE WITHIN 7 – 10 DAYS.</a:t>
            </a:r>
          </a:p>
          <a:p>
            <a:r>
              <a:rPr lang="en-GB" dirty="0" smtClean="0"/>
              <a:t>ANTIVIRAL THERAPY MAY BE NEEDED IN THE IMMUNOCOMPROMISED.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4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HERPES SIMPLEX</a:t>
            </a:r>
            <a:br>
              <a:rPr lang="en-GB" dirty="0" smtClean="0"/>
            </a:br>
            <a:r>
              <a:rPr lang="en-GB" dirty="0" smtClean="0"/>
              <a:t>HISTOPATHOLOGY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INFECTED CELLS BALLOONED WITH LARGE EOSINOPHILIC INTRANUCLEAR INCLUSIONS.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00372"/>
            <a:ext cx="318135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416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ORAL CANDIDIASIS (THRUSH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MOST COMMON </a:t>
            </a:r>
            <a:r>
              <a:rPr lang="en-GB" b="1" i="1" dirty="0" smtClean="0"/>
              <a:t>FUNGAL </a:t>
            </a:r>
            <a:r>
              <a:rPr lang="en-GB" dirty="0" smtClean="0"/>
              <a:t>INFECTION IN THE ORAL MUCOSA.</a:t>
            </a:r>
          </a:p>
          <a:p>
            <a:r>
              <a:rPr lang="en-GB" dirty="0" smtClean="0"/>
              <a:t>CANDIDA ALBICANS IS A NORMAL COMPONENT OF ORAL FLORA.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7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33787" y="2643981"/>
            <a:ext cx="18764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CANDIDA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CAUSES DISEASE IN THE IMMUNOCOMPROMISED.</a:t>
            </a:r>
          </a:p>
          <a:p>
            <a:r>
              <a:rPr lang="en-GB" dirty="0" smtClean="0"/>
              <a:t>ONLY CERTAIN STRAINS OF CANDIDA ALBICANS CAUSE INFECTION.</a:t>
            </a:r>
          </a:p>
          <a:p>
            <a:r>
              <a:rPr lang="en-GB" dirty="0" smtClean="0"/>
              <a:t>ANTIBIOTIC USE CAN PROMOTE INFECTION…. BY CHANGING ORAL MICROFLORA.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5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CANDIDA</a:t>
            </a:r>
            <a:br>
              <a:rPr lang="en-GB" dirty="0" smtClean="0"/>
            </a:br>
            <a:r>
              <a:rPr lang="en-GB" dirty="0" smtClean="0"/>
              <a:t>CLINICAL 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THREE CLINICAL FORMS:</a:t>
            </a:r>
          </a:p>
          <a:p>
            <a:pPr marL="514350" indent="-514350">
              <a:buAutoNum type="arabicPeriod"/>
            </a:pPr>
            <a:r>
              <a:rPr lang="en-GB" dirty="0" smtClean="0"/>
              <a:t>PSEUDOMEMBRANOUS.</a:t>
            </a:r>
          </a:p>
          <a:p>
            <a:pPr marL="514350" indent="-514350">
              <a:buAutoNum type="arabicPeriod"/>
            </a:pPr>
            <a:r>
              <a:rPr lang="en-GB" dirty="0" smtClean="0"/>
              <a:t>ERYTHEMATOUS.</a:t>
            </a:r>
          </a:p>
          <a:p>
            <a:pPr marL="514350" indent="-514350">
              <a:buAutoNum type="arabicPeriod"/>
            </a:pPr>
            <a:r>
              <a:rPr lang="en-GB" dirty="0" smtClean="0"/>
              <a:t>HYPERPLASTIC.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6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 AND NECK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THREE LECTURES</a:t>
            </a:r>
          </a:p>
          <a:p>
            <a:pPr marL="0" indent="0">
              <a:buNone/>
            </a:pPr>
            <a:r>
              <a:rPr lang="en-GB" dirty="0" smtClean="0"/>
              <a:t>1. DISEASES OF THE ORAL MUCOSA</a:t>
            </a:r>
          </a:p>
          <a:p>
            <a:pPr marL="0" indent="0">
              <a:buNone/>
            </a:pPr>
            <a:r>
              <a:rPr lang="en-GB" dirty="0" smtClean="0"/>
              <a:t>2. DISEASES OF THE JAW</a:t>
            </a:r>
          </a:p>
          <a:p>
            <a:pPr marL="0" indent="0">
              <a:buNone/>
            </a:pPr>
            <a:r>
              <a:rPr lang="en-GB" dirty="0" smtClean="0"/>
              <a:t>3. DISEASES OF THE SALIVARY GLANDS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REFERENCE: ROBBINS BASIC PATHOLOGY.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6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CANDIDA : PSEUDOMEMBRANOUS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MOST COMMON.</a:t>
            </a:r>
          </a:p>
          <a:p>
            <a:r>
              <a:rPr lang="en-GB" dirty="0" smtClean="0"/>
              <a:t>THRUSH.</a:t>
            </a:r>
          </a:p>
          <a:p>
            <a:r>
              <a:rPr lang="en-GB" dirty="0" smtClean="0"/>
              <a:t>SUPERFICIAL , GRAY TO WHITE INFLAMMATORY MEMBRANE.</a:t>
            </a:r>
          </a:p>
          <a:p>
            <a:r>
              <a:rPr lang="en-GB" dirty="0" smtClean="0"/>
              <a:t>COMPOSED OF MATTED CANDIDA SURROUNDED BY FIBRINOSUPPURATIVE EXUDATE.</a:t>
            </a:r>
          </a:p>
          <a:p>
            <a:r>
              <a:rPr lang="en-GB" dirty="0" smtClean="0"/>
              <a:t>CAN BE </a:t>
            </a:r>
            <a:r>
              <a:rPr lang="en-GB" dirty="0" smtClean="0"/>
              <a:t>SCRAPED </a:t>
            </a:r>
            <a:r>
              <a:rPr lang="en-GB" dirty="0" smtClean="0"/>
              <a:t>OFF TO REVEAL ERYTHEMATOUS BASE.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6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CANDIDA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MILDLY IMMUNOCOMPROMISED: REMAINS SUPERFICIAL.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SEVERE IMMUNOSUPRESSION: CAN SPREAD TO DEEP SITES.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5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FIBROUS PROLIFERATIVE LESIONS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1. FIBROMA.</a:t>
            </a:r>
          </a:p>
          <a:p>
            <a:r>
              <a:rPr lang="en-GB" dirty="0" smtClean="0"/>
              <a:t>2. PYOGENIC GRANULOMA.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7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FIBROMA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SUBMUCOSAL NODULAR FIBROUS TISSUE MASSES.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CAUSED BY CHRONIC IRRITATION RESULTING IN REACTIVE CONNECTIVE TISSUE HYPERPLASIA.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4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FIBROMA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COMMON SITE: BUCCAL MUCOSA.</a:t>
            </a:r>
          </a:p>
          <a:p>
            <a:endParaRPr lang="en-GB" dirty="0"/>
          </a:p>
          <a:p>
            <a:r>
              <a:rPr lang="en-GB" dirty="0" smtClean="0"/>
              <a:t>TREATMENT: COMPLETE SURGICAL EXCISION, AND REMOVAL OF THE SOURCE OF IRRITATION.</a:t>
            </a:r>
          </a:p>
        </p:txBody>
      </p:sp>
    </p:spTree>
    <p:extLst>
      <p:ext uri="{BB962C8B-B14F-4D97-AF65-F5344CB8AC3E}">
        <p14:creationId xmlns:p14="http://schemas.microsoft.com/office/powerpoint/2010/main" val="7871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PYOGENIC GRANULOMA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PEDUNCULATED MASSES.</a:t>
            </a:r>
          </a:p>
          <a:p>
            <a:r>
              <a:rPr lang="en-GB" dirty="0" smtClean="0"/>
              <a:t>GINGIVA.</a:t>
            </a:r>
          </a:p>
          <a:p>
            <a:r>
              <a:rPr lang="en-GB" dirty="0" smtClean="0"/>
              <a:t>CHILDREN, YOUNG ADULTS AND PREGNANT WOMEN.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1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PYOGENIC GRANULOMA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85926"/>
            <a:ext cx="254795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PYOGENIC GRANULOMA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RICHLY VASCULAR.</a:t>
            </a:r>
          </a:p>
          <a:p>
            <a:r>
              <a:rPr lang="en-GB" dirty="0" smtClean="0"/>
              <a:t>ULCERATED.</a:t>
            </a:r>
          </a:p>
          <a:p>
            <a:r>
              <a:rPr lang="en-GB" dirty="0" smtClean="0"/>
              <a:t>CAN GROW RAPIDLY….. MISDIAGNOSED CLINICALLY AS MALIGMNANT.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2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PYOGENIC GRANULOMA</a:t>
            </a:r>
            <a:br>
              <a:rPr lang="en-GB" dirty="0" smtClean="0"/>
            </a:br>
            <a:r>
              <a:rPr lang="en-GB" dirty="0" smtClean="0"/>
              <a:t>HISTOPATHOLOGY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DENSE PROLIFERATION OF IMMATURE VESSELS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9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PYOGENIC GRANULOMA</a:t>
            </a:r>
            <a:br>
              <a:rPr lang="en-GB" dirty="0" smtClean="0"/>
            </a:br>
            <a:r>
              <a:rPr lang="en-GB" dirty="0" smtClean="0"/>
              <a:t>OUTCOME AND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REGRESS.</a:t>
            </a:r>
          </a:p>
          <a:p>
            <a:r>
              <a:rPr lang="en-GB" dirty="0" smtClean="0"/>
              <a:t>OR MATURE INTO DEEP FIBROUS MASSES.</a:t>
            </a:r>
          </a:p>
          <a:p>
            <a:r>
              <a:rPr lang="en-GB" dirty="0" smtClean="0"/>
              <a:t>OR DEVELOP INTO AN OSSIFYING FIBROMA.</a:t>
            </a:r>
          </a:p>
          <a:p>
            <a:endParaRPr lang="en-GB" dirty="0"/>
          </a:p>
          <a:p>
            <a:r>
              <a:rPr lang="en-GB" dirty="0" smtClean="0"/>
              <a:t>TREATMENT: SURGICAL EXCISION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69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ORAL MUCOSA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INFLAMMATORY LESIONS: </a:t>
            </a:r>
            <a:r>
              <a:rPr lang="en-GB" dirty="0" smtClean="0"/>
              <a:t>APHTHOUS ULCERS, HERPES SIMPLEX, CANDIDA.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PROLIFERATIVE AND NEOPLASTIC LESIONS: </a:t>
            </a:r>
            <a:r>
              <a:rPr lang="en-GB" dirty="0" smtClean="0"/>
              <a:t>FIBROUS PROLIFERATIVE LESIONS, LEUKOPLAKIA, ERYTHROPLAKIA, SQUAMOUS CELL CARCINOMA.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LEUKOPLAKIA</a:t>
            </a:r>
            <a:br>
              <a:rPr lang="en-GB" dirty="0" smtClean="0"/>
            </a:br>
            <a:r>
              <a:rPr lang="en-GB" dirty="0" smtClean="0"/>
              <a:t>WHO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WHITE PATCH THAT CAN NOT BE SCRAPED OFF AND CAN NOT BE CHARACTERIZED CLINICALLY OR PATHOLOGICALLY AS ANY OTHER DISEASE.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01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LEUKOPLAKIA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071678"/>
            <a:ext cx="400052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LEUKOPLAKIA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3% OF THE POPULATION.</a:t>
            </a:r>
          </a:p>
          <a:p>
            <a:r>
              <a:rPr lang="en-GB" dirty="0" smtClean="0"/>
              <a:t>5 – 25% ARE PREMALIGNANT.</a:t>
            </a:r>
          </a:p>
          <a:p>
            <a:r>
              <a:rPr lang="en-GB" dirty="0" smtClean="0"/>
              <a:t>MAY PROGRESS TO SCC.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68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LEUKOPLAKIA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LESIONS MUST BE CONSIDERES PREMALIGNANT UNTIL PROVEN OTHERWISE, BY HISTOLOGY.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LEUKOPLAKIA</a:t>
            </a:r>
            <a:br>
              <a:rPr lang="en-GB" dirty="0" smtClean="0"/>
            </a:br>
            <a:r>
              <a:rPr lang="en-GB" dirty="0" smtClean="0"/>
              <a:t>HISTOPATHOLOGY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SPECTRUM OF HISTOLOGICAL FEATURES.</a:t>
            </a:r>
          </a:p>
          <a:p>
            <a:r>
              <a:rPr lang="en-GB" dirty="0" smtClean="0"/>
              <a:t>HYPERKERATOSIS.</a:t>
            </a:r>
          </a:p>
          <a:p>
            <a:r>
              <a:rPr lang="en-GB" dirty="0" smtClean="0"/>
              <a:t>OR DYSPLASIA.</a:t>
            </a:r>
          </a:p>
          <a:p>
            <a:r>
              <a:rPr lang="en-GB" dirty="0" smtClean="0"/>
              <a:t>OR CARCINOMA IN SITU.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6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ERYTHROPLAKIA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dirty="0" smtClean="0"/>
              <a:t>RED , ERODED AREA.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FLAT OR SLIGHTLY DEPRESSED.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LESS COMMON THAN LEUKOPLAKIA BUT HAS A HIGHER RISK OF MALIGNANT TRABSFORMATION ( 50 % 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0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LEUKOPLALIA AND ERYTHROPLAKIA</a:t>
            </a:r>
            <a:br>
              <a:rPr lang="en-GB" dirty="0" smtClean="0"/>
            </a:br>
            <a:r>
              <a:rPr lang="en-GB" dirty="0" smtClean="0"/>
              <a:t>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MULTIFACTORIAL ETIOLOGY.</a:t>
            </a:r>
          </a:p>
          <a:p>
            <a:r>
              <a:rPr lang="en-GB" dirty="0" smtClean="0"/>
              <a:t>TOBACCO USE IS THE MOST COMMON RISK FACTOR.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75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SQUAMOUS CELL CARCINOMA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95% OF ORAL CANCERS ARE SCC.</a:t>
            </a:r>
          </a:p>
          <a:p>
            <a:r>
              <a:rPr lang="en-GB" dirty="0" smtClean="0"/>
              <a:t>SIXTH MOST COMMON NEOPLASM WORLDWIDE.</a:t>
            </a:r>
          </a:p>
          <a:p>
            <a:r>
              <a:rPr lang="en-GB" dirty="0" smtClean="0"/>
              <a:t>LONG TERM SURVIVAL LESS THAN 50%.</a:t>
            </a:r>
          </a:p>
          <a:p>
            <a:r>
              <a:rPr lang="en-GB" dirty="0" smtClean="0"/>
              <a:t>DIAGNOSED AT LATE STAGE.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4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SCC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5" y="2143116"/>
            <a:ext cx="3714768" cy="307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MULTIPLE LESIONS CAN BE PRESENT.</a:t>
            </a:r>
          </a:p>
          <a:p>
            <a:r>
              <a:rPr lang="en-GB" dirty="0" smtClean="0"/>
              <a:t>PATIENTS SURVIVING 5 YEARS AFTER DX HAVE 35% CHANCE OF DEVELOPING AT LEAST ONE NEW PRIMARY LESION WITHIN THAT INTERVAL.</a:t>
            </a:r>
          </a:p>
          <a:p>
            <a:r>
              <a:rPr lang="en-GB" dirty="0" smtClean="0"/>
              <a:t>PATIENTS WITH SMALL TUMOURS HAVE &gt; 50% CHANCE OF 5 YEAR SURVIVAL BUT MANY DIE FROM SECOND PRIMARY TUMOURS.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59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APHTHOUS ULCERS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SUPERFICIAL MUCOSAL ULCERATIONS.</a:t>
            </a:r>
          </a:p>
          <a:p>
            <a:r>
              <a:rPr lang="en-GB" dirty="0" smtClean="0"/>
              <a:t>40% OF THE POPULATION.</a:t>
            </a:r>
          </a:p>
          <a:p>
            <a:r>
              <a:rPr lang="en-GB" dirty="0" smtClean="0"/>
              <a:t>MORE COMMON IN THE FIRST TWO DECADES.</a:t>
            </a:r>
          </a:p>
          <a:p>
            <a:r>
              <a:rPr lang="en-GB" dirty="0" smtClean="0"/>
              <a:t>PAINFUL.</a:t>
            </a:r>
          </a:p>
          <a:p>
            <a:r>
              <a:rPr lang="en-GB" dirty="0" smtClean="0"/>
              <a:t>RECURRENT.</a:t>
            </a:r>
          </a:p>
        </p:txBody>
      </p:sp>
    </p:spTree>
    <p:extLst>
      <p:ext uri="{BB962C8B-B14F-4D97-AF65-F5344CB8AC3E}">
        <p14:creationId xmlns:p14="http://schemas.microsoft.com/office/powerpoint/2010/main" val="13317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FIELD CANCERIZATION: MULTIPLE PRIMARY TUMOURS DEVELOP INDEPENDENTLY DUE TO CHRONIC EXPOSURE OF CARCINOGENS.</a:t>
            </a:r>
          </a:p>
          <a:p>
            <a:endParaRPr lang="en-GB" dirty="0"/>
          </a:p>
          <a:p>
            <a:r>
              <a:rPr lang="en-GB" dirty="0" smtClean="0"/>
              <a:t>EARLY DETECTION OF NEW PREMALIGNANT LESIONS IS CRITICAL FOR LONG TERM SURVIVAL.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3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SCC </a:t>
            </a:r>
            <a:br>
              <a:rPr lang="en-GB" dirty="0" smtClean="0"/>
            </a:br>
            <a:r>
              <a:rPr lang="en-GB" dirty="0" smtClean="0"/>
              <a:t>PATHOGENESIS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PATHWAYS:</a:t>
            </a:r>
          </a:p>
          <a:p>
            <a:pPr marL="514350" indent="-514350">
              <a:buAutoNum type="arabicPeriod"/>
            </a:pPr>
            <a:r>
              <a:rPr lang="en-GB" dirty="0" smtClean="0"/>
              <a:t>ORAL CAVITY SCC ARISING IN CHRONIC </a:t>
            </a:r>
            <a:r>
              <a:rPr lang="en-GB" dirty="0" smtClean="0">
                <a:solidFill>
                  <a:srgbClr val="FF0000"/>
                </a:solidFill>
              </a:rPr>
              <a:t>ALCOHOL AND TOBACCO USERS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THESE HAVE MUTATIONS RELATED TO CARCINOGENS IN TOBACCO.</a:t>
            </a:r>
          </a:p>
          <a:p>
            <a:pPr marL="0" indent="0">
              <a:buNone/>
            </a:pPr>
            <a:r>
              <a:rPr lang="en-GB" dirty="0" smtClean="0"/>
              <a:t>2. SCC ARISING IN TONSILLAR CRYPTS OR BASE OF THE TONGUE.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THESE ARE RELATED TO </a:t>
            </a:r>
            <a:r>
              <a:rPr lang="en-GB" dirty="0" smtClean="0">
                <a:solidFill>
                  <a:srgbClr val="FF0000"/>
                </a:solidFill>
              </a:rPr>
              <a:t>HPV</a:t>
            </a:r>
            <a:r>
              <a:rPr lang="en-GB" dirty="0" smtClean="0"/>
              <a:t>, MAINLY HPV16.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7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SCC</a:t>
            </a:r>
            <a:br>
              <a:rPr lang="en-GB" dirty="0" smtClean="0"/>
            </a:br>
            <a:r>
              <a:rPr lang="en-GB" dirty="0" smtClean="0"/>
              <a:t>PATHOGENESIS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PROGNOSIS OF HPV POSITIVE TUMOURS IS BETTER THAN HPV NEGATIVE ONES.</a:t>
            </a:r>
          </a:p>
          <a:p>
            <a:r>
              <a:rPr lang="en-GB" dirty="0" smtClean="0"/>
              <a:t>HPV VACCINE CAN LIMIT THE HPV ASSOCIATED TUMOURS.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820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SCC</a:t>
            </a:r>
            <a:br>
              <a:rPr lang="en-GB" dirty="0" smtClean="0"/>
            </a:br>
            <a:r>
              <a:rPr lang="en-GB" dirty="0" smtClean="0"/>
              <a:t>MORPHOLOGY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COMMON SITES:</a:t>
            </a:r>
          </a:p>
          <a:p>
            <a:pPr>
              <a:buFontTx/>
              <a:buChar char="-"/>
            </a:pPr>
            <a:r>
              <a:rPr lang="en-GB" dirty="0" smtClean="0"/>
              <a:t>VENTRAL SURFACE OF THE TONGUE.</a:t>
            </a:r>
          </a:p>
          <a:p>
            <a:pPr>
              <a:buFontTx/>
              <a:buChar char="-"/>
            </a:pPr>
            <a:r>
              <a:rPr lang="en-GB" dirty="0" smtClean="0"/>
              <a:t>FLOOR OF THE MOUTH.</a:t>
            </a:r>
          </a:p>
          <a:p>
            <a:pPr>
              <a:buFontTx/>
              <a:buChar char="-"/>
            </a:pPr>
            <a:r>
              <a:rPr lang="en-GB" dirty="0" smtClean="0"/>
              <a:t>LOWER LIP.</a:t>
            </a:r>
          </a:p>
          <a:p>
            <a:pPr>
              <a:buFontTx/>
              <a:buChar char="-"/>
            </a:pPr>
            <a:r>
              <a:rPr lang="en-GB" dirty="0" smtClean="0"/>
              <a:t>SOFT PALAT.</a:t>
            </a:r>
          </a:p>
          <a:p>
            <a:pPr>
              <a:buFontTx/>
              <a:buChar char="-"/>
            </a:pPr>
            <a:r>
              <a:rPr lang="en-GB" dirty="0" smtClean="0"/>
              <a:t>GINGIVA.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6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SCC</a:t>
            </a:r>
            <a:br>
              <a:rPr lang="en-GB" dirty="0" smtClean="0"/>
            </a:br>
            <a:r>
              <a:rPr lang="en-GB" dirty="0" smtClean="0"/>
              <a:t>MORPHOLOGY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RAISED, FIRM PLAQUES.</a:t>
            </a:r>
          </a:p>
          <a:p>
            <a:r>
              <a:rPr lang="en-GB" dirty="0" smtClean="0"/>
              <a:t>IRREGULAR, ROUPH MUCOSAL THICKINING.</a:t>
            </a:r>
          </a:p>
          <a:p>
            <a:r>
              <a:rPr lang="en-GB" dirty="0" smtClean="0"/>
              <a:t>VERRUCOUS MUCOSAL THICKINING.</a:t>
            </a:r>
          </a:p>
          <a:p>
            <a:endParaRPr lang="en-GB" dirty="0"/>
          </a:p>
          <a:p>
            <a:r>
              <a:rPr lang="en-GB" dirty="0" smtClean="0"/>
              <a:t>AS THEY ENLARGE: FORM ULCERATED MASSES WITH IRREGULAR BORDERS.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8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SCC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14488"/>
            <a:ext cx="3967181" cy="301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SCC</a:t>
            </a:r>
            <a:br>
              <a:rPr lang="en-GB" dirty="0" smtClean="0"/>
            </a:br>
            <a:r>
              <a:rPr lang="en-GB" dirty="0" smtClean="0"/>
              <a:t>MORPHOLOGY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SCC ARISE FROM DYSPLASTIC LESIONS.</a:t>
            </a:r>
          </a:p>
          <a:p>
            <a:r>
              <a:rPr lang="en-GB" dirty="0" smtClean="0"/>
              <a:t>VARIABLE DIFFERENTIATION PATTERNS.</a:t>
            </a:r>
          </a:p>
          <a:p>
            <a:r>
              <a:rPr lang="en-GB" dirty="0" smtClean="0"/>
              <a:t>DIFFFERENTIATION DOES NOT AFFECT BEHAVIOUR.</a:t>
            </a:r>
          </a:p>
          <a:p>
            <a:r>
              <a:rPr lang="en-GB" dirty="0" smtClean="0"/>
              <a:t>SCC INFELTRATE LOCALLY BEFORE METASTASIZING.</a:t>
            </a:r>
          </a:p>
          <a:p>
            <a:r>
              <a:rPr lang="en-GB" dirty="0" smtClean="0"/>
              <a:t> REGIONAL METS : CERVICAL LYMPH NODES.</a:t>
            </a:r>
          </a:p>
          <a:p>
            <a:r>
              <a:rPr lang="en-GB" dirty="0" smtClean="0"/>
              <a:t>DISTANT METS: MEDIASTINAL LN, LUNGS AND LIVER.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1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APHTOUS ULCER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00066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APHTHOUS ULCERS</a:t>
            </a:r>
            <a:br>
              <a:rPr lang="en-GB" dirty="0" smtClean="0"/>
            </a:br>
            <a:r>
              <a:rPr lang="en-GB" dirty="0" smtClean="0"/>
              <a:t>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CAUSE: UNKNOWN.</a:t>
            </a:r>
          </a:p>
          <a:p>
            <a:r>
              <a:rPr lang="en-GB" dirty="0" smtClean="0"/>
              <a:t>MORE PREVALENT WITHIN SOME FAMILIES.</a:t>
            </a:r>
          </a:p>
          <a:p>
            <a:r>
              <a:rPr lang="en-GB" dirty="0" smtClean="0"/>
              <a:t>CAN BE ASSOCIATED WITH CELIAC, IBD AND BEHCET DISEASE.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3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APHTHOUS ULCERS</a:t>
            </a:r>
            <a:br>
              <a:rPr lang="en-GB" dirty="0" smtClean="0"/>
            </a:br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SOLITARY OR MULTIPLE.</a:t>
            </a:r>
          </a:p>
          <a:p>
            <a:r>
              <a:rPr lang="en-GB" dirty="0" smtClean="0"/>
              <a:t>SHALLOW, HYPEREMIC ULCERS,</a:t>
            </a:r>
          </a:p>
          <a:p>
            <a:r>
              <a:rPr lang="en-GB" dirty="0" smtClean="0"/>
              <a:t>COVERED BY A THIN EXUDATE.</a:t>
            </a:r>
          </a:p>
          <a:p>
            <a:r>
              <a:rPr lang="en-GB" dirty="0" smtClean="0"/>
              <a:t>RIMMED BY A NARROW ZONE OF ERYTHEMA.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7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APTHOUS ULCERS</a:t>
            </a:r>
            <a:br>
              <a:rPr lang="en-GB" dirty="0" smtClean="0"/>
            </a:br>
            <a:r>
              <a:rPr lang="en-GB" dirty="0" smtClean="0"/>
              <a:t>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RESOLVE SPONTANEOUSLY IN 7 TO 10 DAYS.</a:t>
            </a:r>
          </a:p>
          <a:p>
            <a:r>
              <a:rPr lang="en-GB" dirty="0" smtClean="0"/>
              <a:t>RECUR.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2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HERPES SIMPLEX VIRAL INFECTION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HSV1 AND 2.</a:t>
            </a:r>
          </a:p>
          <a:p>
            <a:r>
              <a:rPr lang="en-GB" dirty="0" smtClean="0"/>
              <a:t>PRIMARY INFECTIONS IN CHILDREN 2-4 YEARS.</a:t>
            </a:r>
          </a:p>
          <a:p>
            <a:r>
              <a:rPr lang="en-GB" dirty="0" smtClean="0"/>
              <a:t>PRIMARY INFECTIONS ARE USUALLY ASYMPTOMATIC.</a:t>
            </a:r>
          </a:p>
          <a:p>
            <a:r>
              <a:rPr lang="en-GB" dirty="0" smtClean="0"/>
              <a:t>10- 20 % MANIFEST AS ACUTE HERPETIC GENGIVOSTOMATITIS……. VESICLES AND ULCERS THROUGHOUT THE ORAL CAVITY.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5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921</Words>
  <Application>Microsoft Office PowerPoint</Application>
  <PresentationFormat>On-screen Show (4:3)</PresentationFormat>
  <Paragraphs>177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PATHOLOGY FOR DENTISTRY HEAD AND NECK </vt:lpstr>
      <vt:lpstr>HEAD AND NECK</vt:lpstr>
      <vt:lpstr> ORAL MUCOSA</vt:lpstr>
      <vt:lpstr>APHTHOUS ULCERS</vt:lpstr>
      <vt:lpstr>APHTOUS ULCER</vt:lpstr>
      <vt:lpstr>APHTHOUS ULCERS AETIOLOGY</vt:lpstr>
      <vt:lpstr>APHTHOUS ULCERS CLINICAL FEATURES</vt:lpstr>
      <vt:lpstr>APTHOUS ULCERS OUTCOME</vt:lpstr>
      <vt:lpstr>HERPES SIMPLEX VIRAL INFECTION</vt:lpstr>
      <vt:lpstr>HERPES SIMPLEX</vt:lpstr>
      <vt:lpstr>HERPES SIMPLEX</vt:lpstr>
      <vt:lpstr>HERPES SIMPLEX SITE</vt:lpstr>
      <vt:lpstr>HERPES SIMPLEX CLINICAL FEATURES</vt:lpstr>
      <vt:lpstr>HERPES SIMPLEX MANAGEMENT</vt:lpstr>
      <vt:lpstr>HERPES SIMPLEX HISTOPATHOLOGY</vt:lpstr>
      <vt:lpstr>ORAL CANDIDIASIS (THRUSH)</vt:lpstr>
      <vt:lpstr>CANDIDA</vt:lpstr>
      <vt:lpstr>CANDIDA</vt:lpstr>
      <vt:lpstr>CANDIDA CLINICAL FORMS</vt:lpstr>
      <vt:lpstr>CANDIDA : PSEUDOMEMBRANOUS  </vt:lpstr>
      <vt:lpstr>CANDIDA</vt:lpstr>
      <vt:lpstr>FIBROUS PROLIFERATIVE LESIONS</vt:lpstr>
      <vt:lpstr>FIBROMA</vt:lpstr>
      <vt:lpstr>FIBROMA</vt:lpstr>
      <vt:lpstr>PYOGENIC GRANULOMA</vt:lpstr>
      <vt:lpstr>PYOGENIC GRANULOMA</vt:lpstr>
      <vt:lpstr>PYOGENIC GRANULOMA</vt:lpstr>
      <vt:lpstr>PYOGENIC GRANULOMA HISTOPATHOLOGY</vt:lpstr>
      <vt:lpstr>PYOGENIC GRANULOMA OUTCOME AND TREATMENT</vt:lpstr>
      <vt:lpstr>LEUKOPLAKIA WHO DEFINITION</vt:lpstr>
      <vt:lpstr>LEUKOPLAKIA</vt:lpstr>
      <vt:lpstr>LEUKOPLAKIA</vt:lpstr>
      <vt:lpstr>LEUKOPLAKIA</vt:lpstr>
      <vt:lpstr>LEUKOPLAKIA HISTOPATHOLOGY</vt:lpstr>
      <vt:lpstr>ERYTHROPLAKIA</vt:lpstr>
      <vt:lpstr>LEUKOPLALIA AND ERYTHROPLAKIA ETIOLOGY</vt:lpstr>
      <vt:lpstr>SQUAMOUS CELL CARCINOMA</vt:lpstr>
      <vt:lpstr>SCC</vt:lpstr>
      <vt:lpstr>SCC</vt:lpstr>
      <vt:lpstr>SCC</vt:lpstr>
      <vt:lpstr>SCC  PATHOGENESIS</vt:lpstr>
      <vt:lpstr>SCC PATHOGENESIS</vt:lpstr>
      <vt:lpstr>SCC MORPHOLOGY</vt:lpstr>
      <vt:lpstr>SCC MORPHOLOGY</vt:lpstr>
      <vt:lpstr>SCC</vt:lpstr>
      <vt:lpstr>SCC MORPHOLOGY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user-pc</cp:lastModifiedBy>
  <cp:revision>22</cp:revision>
  <dcterms:created xsi:type="dcterms:W3CDTF">2015-01-23T22:10:48Z</dcterms:created>
  <dcterms:modified xsi:type="dcterms:W3CDTF">2015-02-08T09:52:29Z</dcterms:modified>
</cp:coreProperties>
</file>