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0"/>
  </p:notesMasterIdLst>
  <p:handoutMasterIdLst>
    <p:handoutMasterId r:id="rId71"/>
  </p:handoutMasterIdLst>
  <p:sldIdLst>
    <p:sldId id="633" r:id="rId2"/>
    <p:sldId id="664" r:id="rId3"/>
    <p:sldId id="547" r:id="rId4"/>
    <p:sldId id="549" r:id="rId5"/>
    <p:sldId id="551" r:id="rId6"/>
    <p:sldId id="627" r:id="rId7"/>
    <p:sldId id="657" r:id="rId8"/>
    <p:sldId id="658" r:id="rId9"/>
    <p:sldId id="553" r:id="rId10"/>
    <p:sldId id="659" r:id="rId11"/>
    <p:sldId id="660" r:id="rId12"/>
    <p:sldId id="554" r:id="rId13"/>
    <p:sldId id="663" r:id="rId14"/>
    <p:sldId id="557" r:id="rId15"/>
    <p:sldId id="556" r:id="rId16"/>
    <p:sldId id="559" r:id="rId17"/>
    <p:sldId id="558" r:id="rId18"/>
    <p:sldId id="562" r:id="rId19"/>
    <p:sldId id="560" r:id="rId20"/>
    <p:sldId id="564" r:id="rId21"/>
    <p:sldId id="565" r:id="rId22"/>
    <p:sldId id="665" r:id="rId23"/>
    <p:sldId id="662" r:id="rId24"/>
    <p:sldId id="566" r:id="rId25"/>
    <p:sldId id="567" r:id="rId26"/>
    <p:sldId id="568" r:id="rId27"/>
    <p:sldId id="570" r:id="rId28"/>
    <p:sldId id="569" r:id="rId29"/>
    <p:sldId id="571" r:id="rId30"/>
    <p:sldId id="666" r:id="rId31"/>
    <p:sldId id="667" r:id="rId32"/>
    <p:sldId id="634" r:id="rId33"/>
    <p:sldId id="522" r:id="rId34"/>
    <p:sldId id="540" r:id="rId35"/>
    <p:sldId id="590" r:id="rId36"/>
    <p:sldId id="523" r:id="rId37"/>
    <p:sldId id="526" r:id="rId38"/>
    <p:sldId id="528" r:id="rId39"/>
    <p:sldId id="545" r:id="rId40"/>
    <p:sldId id="546" r:id="rId41"/>
    <p:sldId id="595" r:id="rId42"/>
    <p:sldId id="529" r:id="rId43"/>
    <p:sldId id="541" r:id="rId44"/>
    <p:sldId id="542" r:id="rId45"/>
    <p:sldId id="530" r:id="rId46"/>
    <p:sldId id="533" r:id="rId47"/>
    <p:sldId id="531" r:id="rId48"/>
    <p:sldId id="534" r:id="rId49"/>
    <p:sldId id="535" r:id="rId50"/>
    <p:sldId id="600" r:id="rId51"/>
    <p:sldId id="577" r:id="rId52"/>
    <p:sldId id="578" r:id="rId53"/>
    <p:sldId id="580" r:id="rId54"/>
    <p:sldId id="582" r:id="rId55"/>
    <p:sldId id="583" r:id="rId56"/>
    <p:sldId id="584" r:id="rId57"/>
    <p:sldId id="585" r:id="rId58"/>
    <p:sldId id="579" r:id="rId59"/>
    <p:sldId id="636" r:id="rId60"/>
    <p:sldId id="656" r:id="rId61"/>
    <p:sldId id="548" r:id="rId62"/>
    <p:sldId id="643" r:id="rId63"/>
    <p:sldId id="654" r:id="rId64"/>
    <p:sldId id="651" r:id="rId65"/>
    <p:sldId id="644" r:id="rId66"/>
    <p:sldId id="640" r:id="rId67"/>
    <p:sldId id="652" r:id="rId68"/>
    <p:sldId id="650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FF"/>
    <a:srgbClr val="81F1F7"/>
    <a:srgbClr val="FFFF00"/>
    <a:srgbClr val="00FFFF"/>
    <a:srgbClr val="0000FF"/>
    <a:srgbClr val="FFD5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96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96E625F-D003-46BE-966A-AB5F76EC0CCE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BCA3702-3DC8-4987-804C-F349A420C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23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29201962-5000-4172-BEE5-AF02044238CE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1E28D6C-BB8A-4E79-99A8-858B3863B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E04D0C-F522-400A-AB87-5BDA3160C1DA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07-01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Geneva"/>
              </a:rPr>
              <a:t>Caption: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Geneva"/>
              </a:rPr>
              <a:t>Nondisjunction during the first and second meiotic divisions. In both cases, some of the gametes formed either contain two members of a specific chromosome or lack that chromosome. Following fertilization by a gamete with a normal haploid content, monosomic, disomic (normal), or trisomic zygotes are produced.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2475F7-34BC-4798-BD88-6C3EC41F8A13}" type="slidenum">
              <a:rPr lang="en-US" altLang="en-US" smtClean="0">
                <a:latin typeface="Arial" pitchFamily="34" charset="0"/>
              </a:rPr>
              <a:pPr/>
              <a:t>38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 smtClean="0">
                <a:latin typeface="Arial" pitchFamily="34" charset="0"/>
                <a:cs typeface="Arial" pitchFamily="34" charset="0"/>
              </a:rPr>
              <a:t>How many Barr bodies would you expect?</a:t>
            </a: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EC352D-4B31-4094-99B8-BA9542DBEB1D}" type="slidenum">
              <a:rPr lang="en-US" altLang="en-US" smtClean="0">
                <a:latin typeface="Arial" pitchFamily="34" charset="0"/>
              </a:rPr>
              <a:pPr/>
              <a:t>42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3DE6DF-020B-480D-8F6A-AB301A18FBE3}" type="slidenum">
              <a:rPr lang="en-US" altLang="en-US" smtClean="0">
                <a:latin typeface="Arial" pitchFamily="34" charset="0"/>
              </a:rPr>
              <a:pPr/>
              <a:t>45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9D98A-1EA0-4AF2-BD87-CB5EEB6A3E33}" type="slidenum">
              <a:rPr lang="en-US" altLang="en-US" smtClean="0">
                <a:ea typeface="MS PGothic" pitchFamily="34" charset="-128"/>
              </a:rPr>
              <a:pPr/>
              <a:t>46</a:t>
            </a:fld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1FF702-8DD7-4839-B59E-7F916D83D9A2}" type="slidenum">
              <a:rPr lang="en-US" altLang="en-US" smtClean="0">
                <a:latin typeface="Arial" pitchFamily="34" charset="0"/>
              </a:rPr>
              <a:pPr/>
              <a:t>47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07DA74-113B-4DBB-AD08-2422462D6A34}" type="slidenum">
              <a:rPr lang="en-US" altLang="en-US" smtClean="0">
                <a:ea typeface="MS PGothic" pitchFamily="34" charset="-128"/>
              </a:rPr>
              <a:pPr/>
              <a:t>48</a:t>
            </a:fld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BE4E4C-EEBA-41D1-A820-BC7FDBB24E90}" type="slidenum">
              <a:rPr lang="ar-SA" altLang="en-US" smtClean="0"/>
              <a:pPr/>
              <a:t>53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BE4B8F-64E0-469C-B5F6-93439728D935}" type="slidenum">
              <a:rPr lang="ar-SA" altLang="en-US" smtClean="0"/>
              <a:pPr/>
              <a:t>57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4250" y="568325"/>
            <a:ext cx="4891088" cy="3668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0787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7100" eaLnBrk="1" hangingPunct="1"/>
            <a:r>
              <a:rPr lang="en-US" altLang="en-US" smtClean="0"/>
              <a:t>	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D6E1EB-FDB1-49AE-8804-1967E7C821CD}" type="slidenum">
              <a:rPr lang="en-US" altLang="en-US" smtClean="0"/>
              <a:pPr/>
              <a:t>58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4A32-166A-451B-A2FF-AC0BB520B2A2}" type="slidenum">
              <a:rPr lang="en-US" altLang="en-US" smtClean="0">
                <a:latin typeface="Arial" pitchFamily="34" charset="0"/>
              </a:rPr>
              <a:pPr/>
              <a:t>61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0F8C63-3F19-4E2A-B0C8-31F01D63FAFE}" type="slidenum">
              <a:rPr lang="en-US" altLang="en-US" smtClean="0">
                <a:latin typeface="Times New Roman" pitchFamily="18" charset="0"/>
              </a:rPr>
              <a:pPr/>
              <a:t>63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16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958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Arial" pitchFamily="34" charset="0"/>
              </a:rPr>
              <a:t> 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990600" y="46482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GB" altLang="en-US" sz="1200">
                <a:latin typeface="Arial" pitchFamily="34" charset="0"/>
                <a:ea typeface="MS PGothic" pitchFamily="34" charset="-128"/>
              </a:rPr>
              <a:t>This is backed up by all major studies. This is a typical one showing a massive increase in the proportion of trisomic pregnancies among older women.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E78279-F5AF-491B-8363-0D29000C154E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CE74BE-50CC-448C-A296-8ED5C3082564}" type="slidenum">
              <a:rPr lang="en-US" smtClean="0">
                <a:latin typeface="Times" pitchFamily="18" charset="0"/>
              </a:rPr>
              <a:pPr/>
              <a:t>23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7.17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Translocation in Familial Down Syndrome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Chromosomal involvement and translocation in familial Down syndrome. The photograph shows the relevant chromosomes from a trisomy 21 offspring produced by a translocation carrier parent.  (Photo: Dr. Jorge Yunis) 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540741-3E14-4301-B107-4FA6C96CF499}" type="slidenum">
              <a:rPr lang="en-US" altLang="en-US" smtClean="0">
                <a:latin typeface="Arial" pitchFamily="34" charset="0"/>
              </a:rPr>
              <a:pPr/>
              <a:t>24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5EE37D-A237-42D4-AC0B-EEFB33EC3650}" type="slidenum">
              <a:rPr lang="en-US" altLang="ko-KR" smtClean="0">
                <a:latin typeface="Arial" pitchFamily="34" charset="0"/>
              </a:rPr>
              <a:pPr/>
              <a:t>26</a:t>
            </a:fld>
            <a:endParaRPr lang="en-US" altLang="ko-KR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11F822-C6FD-441B-B848-38DB5F3685FF}" type="slidenum">
              <a:rPr lang="en-US" altLang="en-US" smtClean="0">
                <a:latin typeface="Arial" pitchFamily="34" charset="0"/>
              </a:rPr>
              <a:pPr/>
              <a:t>28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1D1FD0-7747-48EC-8B84-994AC9F458B8}" type="slidenum">
              <a:rPr lang="en-US" altLang="ko-KR" smtClean="0">
                <a:latin typeface="Arial" pitchFamily="34" charset="0"/>
              </a:rPr>
              <a:pPr/>
              <a:t>29</a:t>
            </a:fld>
            <a:endParaRPr lang="en-US" altLang="ko-KR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7276-95C3-434A-A7B4-0DAA9E40A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B5582-B2D4-42E2-A367-10E25B37A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70692-1BCC-43C1-869A-074E8BBFA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62D5-59C8-4333-A83D-8AB10B6C4C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89B0-865C-40A2-81DF-93EC0AE00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6FEB63-3AA2-43CE-BF24-FCAF188818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ADEB-9BF1-4623-98DD-A36E23637F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F0929-2F72-4C13-B7B3-98EA11DCF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70889-446F-4BF9-A613-C635A35F1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CE2B-01CC-4865-B4F3-FEDAE19C8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4BED7-5516-49CA-A878-10C26E4FC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F1FF-0122-4CF2-8254-759D2E5DD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B44D-1036-46AE-AA77-B0DCB3B8E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3FC7E-A745-4205-AC73-A50784177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2F046-B026-405C-B69B-CCE8FA1AE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5BFB0A-4FA1-49FB-8E8B-779DD5A5E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8" r:id="rId12"/>
    <p:sldLayoutId id="2147483857" r:id="rId13"/>
    <p:sldLayoutId id="2147483859" r:id="rId14"/>
    <p:sldLayoutId id="214748386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3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2.e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1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File:Haploid,_diploid_,triploid_and_tetraploid.sv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File:Haploid,_diploid_,triploid_and_tetraploid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zh-TW" altLang="en-US" smtClean="0">
                <a:solidFill>
                  <a:srgbClr val="898989"/>
                </a:solidFill>
                <a:latin typeface="Arial" pitchFamily="34" charset="0"/>
                <a:ea typeface="PMingLiU" pitchFamily="18" charset="-120"/>
              </a:rPr>
              <a:t>台大農藝系 遺傳學 </a:t>
            </a:r>
            <a:r>
              <a:rPr lang="en-US" altLang="zh-TW" smtClean="0">
                <a:solidFill>
                  <a:srgbClr val="898989"/>
                </a:solidFill>
                <a:latin typeface="Arial" pitchFamily="34" charset="0"/>
                <a:ea typeface="PMingLiU" pitchFamily="18" charset="-120"/>
              </a:rPr>
              <a:t>601 20000</a:t>
            </a: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 rtlCol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mtClean="0">
                <a:solidFill>
                  <a:schemeClr val="tx1">
                    <a:tint val="75000"/>
                  </a:schemeClr>
                </a:solidFill>
                <a:latin typeface="Times" pitchFamily="18" charset="0"/>
                <a:cs typeface="+mn-cs"/>
              </a:rPr>
              <a:t>Chapter 1 slide </a:t>
            </a:r>
            <a:fld id="{E21A0BD9-85C9-4592-92B1-722BB77E0196}" type="slidenum">
              <a:rPr lang="en-US" altLang="zh-TW" smtClean="0">
                <a:solidFill>
                  <a:schemeClr val="tx1">
                    <a:tint val="75000"/>
                  </a:schemeClr>
                </a:solidFill>
                <a:latin typeface="Times" pitchFamily="18" charset="0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zh-TW" smtClean="0">
              <a:solidFill>
                <a:schemeClr val="tx1">
                  <a:tint val="75000"/>
                </a:schemeClr>
              </a:solidFill>
              <a:latin typeface="Times" pitchFamily="18" charset="0"/>
              <a:cs typeface="+mn-cs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solidFill>
            <a:srgbClr val="2E002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1200">
              <a:ea typeface="PMingLiU" pitchFamily="18" charset="-120"/>
            </a:endParaRPr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1371600" y="1447800"/>
            <a:ext cx="6705600" cy="1588"/>
          </a:xfrm>
          <a:prstGeom prst="line">
            <a:avLst/>
          </a:prstGeom>
          <a:noFill/>
          <a:ln w="38100">
            <a:solidFill>
              <a:srgbClr val="FFC247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52800"/>
            <a:ext cx="7772400" cy="29718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altLang="zh-TW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</a:rPr>
            </a:br>
            <a:r>
              <a:rPr lang="en-US" altLang="zh-TW" sz="6600" dirty="0" smtClean="0">
                <a:solidFill>
                  <a:schemeClr val="tx1"/>
                </a:solidFill>
                <a:latin typeface="Arial Rounded MT Bold" pitchFamily="34" charset="0"/>
                <a:ea typeface="PMingLiU" pitchFamily="18" charset="-120"/>
              </a:rPr>
              <a:t>Chromosomal Disorders</a:t>
            </a:r>
            <a:r>
              <a:rPr lang="en-US" altLang="zh-TW" dirty="0" smtClean="0">
                <a:solidFill>
                  <a:schemeClr val="bg1"/>
                </a:solidFill>
                <a:latin typeface="Arial Rounded MT Bold" pitchFamily="34" charset="0"/>
                <a:ea typeface="PMingLiU" pitchFamily="18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Arial Rounded MT Bold" pitchFamily="34" charset="0"/>
                <a:ea typeface="PMingLiU" pitchFamily="18" charset="-120"/>
              </a:rPr>
            </a:br>
            <a:r>
              <a:rPr lang="en-US" altLang="zh-TW" sz="2800" dirty="0" smtClean="0">
                <a:solidFill>
                  <a:srgbClr val="00FF00"/>
                </a:solidFill>
                <a:latin typeface="Arial Rounded MT Bold" pitchFamily="34" charset="0"/>
                <a:ea typeface="PMingLiU" pitchFamily="18" charset="-120"/>
              </a:rPr>
              <a:t>MGL-4</a:t>
            </a:r>
            <a:br>
              <a:rPr lang="en-US" altLang="zh-TW" sz="2800" dirty="0" smtClean="0">
                <a:solidFill>
                  <a:srgbClr val="00FF00"/>
                </a:solidFill>
                <a:latin typeface="Arial Rounded MT Bold" pitchFamily="34" charset="0"/>
                <a:ea typeface="PMingLiU" pitchFamily="18" charset="-120"/>
              </a:rPr>
            </a:br>
            <a:r>
              <a:rPr lang="en-US" altLang="zh-TW" sz="2800" dirty="0" smtClean="0">
                <a:solidFill>
                  <a:srgbClr val="00FF00"/>
                </a:solidFill>
                <a:latin typeface="Arial Rounded MT Bold" pitchFamily="34" charset="0"/>
                <a:ea typeface="PMingLiU" pitchFamily="18" charset="-120"/>
              </a:rPr>
              <a:t>March 11</a:t>
            </a:r>
            <a:r>
              <a:rPr lang="en-US" altLang="zh-TW" sz="2800" baseline="30000" dirty="0" smtClean="0">
                <a:solidFill>
                  <a:srgbClr val="00FF00"/>
                </a:solidFill>
                <a:latin typeface="Arial Rounded MT Bold" pitchFamily="34" charset="0"/>
                <a:ea typeface="PMingLiU" pitchFamily="18" charset="-120"/>
              </a:rPr>
              <a:t>th</a:t>
            </a:r>
            <a:r>
              <a:rPr lang="en-US" altLang="zh-TW" sz="2800" dirty="0" smtClean="0">
                <a:solidFill>
                  <a:srgbClr val="00FF00"/>
                </a:solidFill>
                <a:latin typeface="Arial Rounded MT Bold" pitchFamily="34" charset="0"/>
                <a:ea typeface="PMingLiU" pitchFamily="18" charset="-120"/>
              </a:rPr>
              <a:t> 2014</a:t>
            </a:r>
            <a:r>
              <a:rPr lang="en-US" altLang="zh-TW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</a:rPr>
            </a:br>
            <a:r>
              <a:rPr lang="en-US" altLang="zh-TW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</a:rPr>
            </a:br>
            <a:r>
              <a:rPr lang="en-US" altLang="zh-TW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</a:rPr>
            </a:br>
            <a:endParaRPr lang="en-US" altLang="zh-TW" sz="1600" dirty="0" smtClean="0">
              <a:ea typeface="PMingLiU" pitchFamily="18" charset="-120"/>
            </a:endParaRPr>
          </a:p>
        </p:txBody>
      </p:sp>
      <p:sp>
        <p:nvSpPr>
          <p:cNvPr id="5127" name="Rectangle 17"/>
          <p:cNvSpPr>
            <a:spLocks noChangeArrowheads="1"/>
          </p:cNvSpPr>
          <p:nvPr/>
        </p:nvSpPr>
        <p:spPr bwMode="auto">
          <a:xfrm>
            <a:off x="762000" y="609600"/>
            <a:ext cx="7772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4800">
                <a:solidFill>
                  <a:srgbClr val="FFE51E"/>
                </a:solidFill>
                <a:latin typeface="Monotype Corsiva" pitchFamily="66" charset="0"/>
                <a:ea typeface="PMingLiU" pitchFamily="18" charset="-120"/>
              </a:rPr>
              <a:t>Mohammed El-Khateeb</a:t>
            </a:r>
            <a:endParaRPr lang="en-US" altLang="zh-TW" sz="4800" i="1">
              <a:solidFill>
                <a:schemeClr val="bg1"/>
              </a:solidFill>
              <a:latin typeface="Monotype Corsiva" pitchFamily="66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1143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0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MEIOTIC NON DISJUNCTION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7848600" cy="4525963"/>
          </a:xfrm>
        </p:spPr>
        <p:txBody>
          <a:bodyPr lIns="90488" tIns="44450" rIns="90488" bIns="44450"/>
          <a:lstStyle/>
          <a:p>
            <a:pPr marL="344488" indent="-344488" defTabSz="912813" eaLnBrk="1" hangingPunct="1">
              <a:defRPr/>
            </a:pPr>
            <a:r>
              <a:rPr lang="en-US" sz="2400" b="1" smtClean="0"/>
              <a:t>May involve autosomes or sex chromosomes</a:t>
            </a:r>
          </a:p>
          <a:p>
            <a:pPr marL="344488" indent="-344488" defTabSz="912813" eaLnBrk="1" hangingPunct="1">
              <a:defRPr/>
            </a:pPr>
            <a:r>
              <a:rPr lang="en-US" sz="2400" smtClean="0"/>
              <a:t>In females incidence increases with age 35yrs or more.</a:t>
            </a:r>
            <a:endParaRPr lang="en-US" sz="2400" b="1" smtClean="0"/>
          </a:p>
          <a:p>
            <a:pPr marL="344488" indent="-344488" defTabSz="912813" eaLnBrk="1" hangingPunct="1">
              <a:defRPr/>
            </a:pPr>
            <a:r>
              <a:rPr lang="en-US" sz="2400" b="1" u="sng" smtClean="0"/>
              <a:t>Meiosis I</a:t>
            </a:r>
            <a:r>
              <a:rPr lang="en-US" sz="2400" b="1" smtClean="0"/>
              <a:t>: </a:t>
            </a:r>
            <a:r>
              <a:rPr lang="en-US" sz="2400" smtClean="0"/>
              <a:t>Two members of homologous chromosomes fails to separate and both members of a pair move into one cell.</a:t>
            </a:r>
          </a:p>
          <a:p>
            <a:pPr marL="344488" indent="-344488" defTabSz="912813" eaLnBrk="1" hangingPunct="1">
              <a:defRPr/>
            </a:pPr>
            <a:r>
              <a:rPr lang="en-US" sz="2400" b="1" u="sng" smtClean="0"/>
              <a:t>Meiosis II</a:t>
            </a:r>
            <a:r>
              <a:rPr lang="en-US" sz="2400" b="1" smtClean="0"/>
              <a:t>: </a:t>
            </a:r>
            <a:r>
              <a:rPr lang="en-US" sz="2400" smtClean="0"/>
              <a:t>When sister chromatids fail to separate.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MITOTIC NONDISJUNCTION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7924800" cy="4525963"/>
          </a:xfrm>
        </p:spPr>
        <p:txBody>
          <a:bodyPr lIns="90488" tIns="44450" rIns="90488" bIns="44450"/>
          <a:lstStyle/>
          <a:p>
            <a:pPr marL="344488" indent="-344488" defTabSz="912813" eaLnBrk="1" hangingPunct="1">
              <a:buFontTx/>
              <a:buNone/>
              <a:defRPr/>
            </a:pPr>
            <a:r>
              <a:rPr lang="en-US" sz="3300" b="1" dirty="0" err="1" smtClean="0">
                <a:solidFill>
                  <a:srgbClr val="FFC000"/>
                </a:solidFill>
              </a:rPr>
              <a:t>Mosaicism</a:t>
            </a:r>
            <a:r>
              <a:rPr lang="en-US" sz="3300" b="1" dirty="0" smtClean="0">
                <a:solidFill>
                  <a:srgbClr val="FFC000"/>
                </a:solidFill>
              </a:rPr>
              <a:t>:</a:t>
            </a:r>
            <a:r>
              <a:rPr lang="en-US" dirty="0" smtClean="0">
                <a:solidFill>
                  <a:srgbClr val="FFC000"/>
                </a:solidFill>
              </a:rPr>
              <a:t>  </a:t>
            </a:r>
          </a:p>
          <a:p>
            <a:pPr marL="344488" indent="-344488" defTabSz="912813" eaLnBrk="1" hangingPunct="1">
              <a:defRPr/>
            </a:pPr>
            <a:r>
              <a:rPr lang="en-US" dirty="0" smtClean="0"/>
              <a:t>Some cells have abnormal chromosomal number and others have normal</a:t>
            </a:r>
          </a:p>
          <a:p>
            <a:pPr marL="344488" indent="-344488" defTabSz="912813" eaLnBrk="1" hangingPunct="1">
              <a:defRPr/>
            </a:pPr>
            <a:r>
              <a:rPr lang="en-US" dirty="0" smtClean="0"/>
              <a:t>Occurs in the earliest cell divisions</a:t>
            </a:r>
          </a:p>
          <a:p>
            <a:pPr marL="344488" indent="-344488" defTabSz="912813" eaLnBrk="1" hangingPunct="1">
              <a:defRPr/>
            </a:pPr>
            <a:r>
              <a:rPr lang="en-US" dirty="0" smtClean="0"/>
              <a:t>Affected individuals exhibit characteristics of a particular syndrome for e.g. down syndrome in1% cases</a:t>
            </a:r>
          </a:p>
          <a:p>
            <a:pPr marL="344488" indent="-344488" defTabSz="912813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u="sng" dirty="0" smtClean="0">
                <a:solidFill>
                  <a:srgbClr val="FFFF00"/>
                </a:solidFill>
                <a:latin typeface="Arial Rounded MT Bold" pitchFamily="34" charset="0"/>
              </a:rPr>
              <a:t>Aneuploidy Caused by</a:t>
            </a:r>
            <a:endParaRPr lang="en-US" u="sng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1981200"/>
            <a:ext cx="8512175" cy="44005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00FF00"/>
              </a:buClr>
              <a:buSzPct val="157000"/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rgbClr val="FFC000"/>
                </a:solidFill>
                <a:latin typeface="Arial Rounded MT Bold" pitchFamily="34" charset="0"/>
                <a:cs typeface="Times New Roman" pitchFamily="18" charset="0"/>
              </a:rPr>
              <a:t>Non-disjunction</a:t>
            </a:r>
          </a:p>
          <a:p>
            <a:pPr lvl="1" eaLnBrk="1" hangingPunct="1">
              <a:lnSpc>
                <a:spcPct val="90000"/>
              </a:lnSpc>
              <a:buClr>
                <a:srgbClr val="00FFFF"/>
              </a:buClr>
              <a:buSzPct val="102000"/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Failure of homologous chromosomes to separate in anaphase I </a:t>
            </a:r>
          </a:p>
          <a:p>
            <a:pPr lvl="1" eaLnBrk="1" hangingPunct="1">
              <a:lnSpc>
                <a:spcPct val="90000"/>
              </a:lnSpc>
              <a:buClr>
                <a:srgbClr val="00FFFF"/>
              </a:buClr>
              <a:buSzPct val="102000"/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Failure of sister chromatids to separate at meiosis II</a:t>
            </a:r>
          </a:p>
          <a:p>
            <a:pPr algn="just" eaLnBrk="1" hangingPunct="1">
              <a:lnSpc>
                <a:spcPct val="90000"/>
              </a:lnSpc>
              <a:buClr>
                <a:srgbClr val="00FF00"/>
              </a:buClr>
              <a:buSzPct val="159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C000"/>
                </a:solidFill>
                <a:effectLst/>
                <a:latin typeface="Arial Rounded MT Bold" pitchFamily="34" charset="0"/>
                <a:cs typeface="Times New Roman" pitchFamily="18" charset="0"/>
              </a:rPr>
              <a:t>Anaphase lag</a:t>
            </a:r>
          </a:p>
          <a:p>
            <a:pPr lvl="1" eaLnBrk="1" hangingPunct="1">
              <a:lnSpc>
                <a:spcPct val="90000"/>
              </a:lnSpc>
              <a:buClr>
                <a:srgbClr val="00FFFF"/>
              </a:buClr>
              <a:buSzPct val="106000"/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Chromosomal loss via micronucleus formation caused by delayed movement of chromosome /chromatid during anaphase</a:t>
            </a:r>
          </a:p>
          <a:p>
            <a:pPr lvl="2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en-GB" dirty="0" smtClean="0">
                <a:cs typeface="Times New Roman" pitchFamily="18" charset="0"/>
              </a:rPr>
              <a:t>results in daughter cell deficient of that chromosome or chromatid</a:t>
            </a:r>
            <a:endParaRPr lang="en-GB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1030288"/>
            <a:ext cx="913765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07988" y="-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Meiotic Nondisjunction Generates Aneuploidies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54525" y="4140200"/>
            <a:ext cx="1027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69" tIns="41134" rIns="82269" bIns="41134">
            <a:spAutoFit/>
          </a:bodyPr>
          <a:lstStyle/>
          <a:p>
            <a:pPr algn="ctr" defTabSz="822325"/>
            <a:r>
              <a:rPr lang="en-US" sz="1600">
                <a:latin typeface="Times" pitchFamily="18" charset="0"/>
              </a:rPr>
              <a:t>abnormal gametes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7126288" y="4459288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4386263" y="44958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8016875" y="4391025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905000" y="6156325"/>
            <a:ext cx="157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Zygotic Ploidy</a:t>
            </a:r>
          </a:p>
        </p:txBody>
      </p:sp>
      <p:sp>
        <p:nvSpPr>
          <p:cNvPr id="17417" name="AutoShape 9"/>
          <p:cNvSpPr>
            <a:spLocks/>
          </p:cNvSpPr>
          <p:nvPr/>
        </p:nvSpPr>
        <p:spPr bwMode="auto">
          <a:xfrm rot="-5400000">
            <a:off x="2667000" y="4327525"/>
            <a:ext cx="152400" cy="3352800"/>
          </a:xfrm>
          <a:prstGeom prst="lef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400800" y="6335713"/>
            <a:ext cx="1577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Zygotic Ploidy</a:t>
            </a:r>
          </a:p>
        </p:txBody>
      </p:sp>
      <p:sp>
        <p:nvSpPr>
          <p:cNvPr id="17419" name="AutoShape 11"/>
          <p:cNvSpPr>
            <a:spLocks/>
          </p:cNvSpPr>
          <p:nvPr/>
        </p:nvSpPr>
        <p:spPr bwMode="auto">
          <a:xfrm rot="-5400000">
            <a:off x="7162800" y="4403725"/>
            <a:ext cx="152400" cy="3352800"/>
          </a:xfrm>
          <a:prstGeom prst="lef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zh-TW" dirty="0" smtClean="0">
                <a:solidFill>
                  <a:srgbClr val="FFFF00"/>
                </a:solidFill>
                <a:latin typeface="Arial Rounded MT Bold" pitchFamily="34" charset="0"/>
              </a:rPr>
              <a:t>Distribution of non-disjunction</a:t>
            </a:r>
            <a:endParaRPr lang="en-GB" dirty="0" smtClean="0">
              <a:solidFill>
                <a:srgbClr val="FFFF0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175" y="1819275"/>
            <a:ext cx="5483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408" bIns="0">
            <a:spAutoFit/>
          </a:bodyPr>
          <a:lstStyle/>
          <a:p>
            <a:pPr algn="just"/>
            <a:endParaRPr lang="en-US" altLang="zh-TW" sz="2400">
              <a:latin typeface="Helvetica" pitchFamily="34" charset="0"/>
              <a:ea typeface="PMingLiU" pitchFamily="18" charset="-120"/>
            </a:endParaRPr>
          </a:p>
          <a:p>
            <a:pPr eaLnBrk="0" hangingPunct="0"/>
            <a:endParaRPr lang="en-US" altLang="zh-TW" sz="2400">
              <a:ea typeface="PMingLiU" pitchFamily="18" charset="-120"/>
            </a:endParaRPr>
          </a:p>
        </p:txBody>
      </p:sp>
      <p:grpSp>
        <p:nvGrpSpPr>
          <p:cNvPr id="18436" name="Group 43"/>
          <p:cNvGrpSpPr>
            <a:grpSpLocks/>
          </p:cNvGrpSpPr>
          <p:nvPr/>
        </p:nvGrpSpPr>
        <p:grpSpPr bwMode="auto">
          <a:xfrm>
            <a:off x="744538" y="2362200"/>
            <a:ext cx="6991350" cy="2905125"/>
            <a:chOff x="-3" y="371"/>
            <a:chExt cx="3806" cy="1254"/>
          </a:xfrm>
        </p:grpSpPr>
        <p:grpSp>
          <p:nvGrpSpPr>
            <p:cNvPr id="18438" name="Group 41"/>
            <p:cNvGrpSpPr>
              <a:grpSpLocks/>
            </p:cNvGrpSpPr>
            <p:nvPr/>
          </p:nvGrpSpPr>
          <p:grpSpPr bwMode="auto">
            <a:xfrm>
              <a:off x="0" y="374"/>
              <a:ext cx="3800" cy="1248"/>
              <a:chOff x="0" y="374"/>
              <a:chExt cx="3800" cy="1248"/>
            </a:xfrm>
          </p:grpSpPr>
          <p:grpSp>
            <p:nvGrpSpPr>
              <p:cNvPr id="18440" name="Group 18"/>
              <p:cNvGrpSpPr>
                <a:grpSpLocks/>
              </p:cNvGrpSpPr>
              <p:nvPr/>
            </p:nvGrpSpPr>
            <p:grpSpPr bwMode="auto">
              <a:xfrm>
                <a:off x="0" y="374"/>
                <a:ext cx="950" cy="403"/>
                <a:chOff x="0" y="374"/>
                <a:chExt cx="950" cy="403"/>
              </a:xfrm>
            </p:grpSpPr>
            <p:sp>
              <p:nvSpPr>
                <p:cNvPr id="18474" name="Rectangle 5"/>
                <p:cNvSpPr>
                  <a:spLocks noChangeArrowheads="1"/>
                </p:cNvSpPr>
                <p:nvPr/>
              </p:nvSpPr>
              <p:spPr bwMode="auto">
                <a:xfrm>
                  <a:off x="40" y="374"/>
                  <a:ext cx="8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zh-TW" sz="2400">
                      <a:solidFill>
                        <a:srgbClr val="66FFFF"/>
                      </a:solidFill>
                      <a:ea typeface="PMingLiU" pitchFamily="18" charset="-120"/>
                    </a:rPr>
                    <a:t> </a:t>
                  </a:r>
                </a:p>
                <a:p>
                  <a:pPr algn="ctr" eaLnBrk="0" hangingPunct="0"/>
                  <a:endParaRPr lang="en-US" altLang="zh-TW" sz="2400">
                    <a:solidFill>
                      <a:srgbClr val="66FFFF"/>
                    </a:solidFill>
                    <a:ea typeface="PMingLiU" pitchFamily="18" charset="-120"/>
                  </a:endParaRPr>
                </a:p>
              </p:txBody>
            </p:sp>
            <p:sp>
              <p:nvSpPr>
                <p:cNvPr id="18475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8441" name="Group 20"/>
              <p:cNvGrpSpPr>
                <a:grpSpLocks/>
              </p:cNvGrpSpPr>
              <p:nvPr/>
            </p:nvGrpSpPr>
            <p:grpSpPr bwMode="auto">
              <a:xfrm>
                <a:off x="950" y="374"/>
                <a:ext cx="950" cy="403"/>
                <a:chOff x="950" y="374"/>
                <a:chExt cx="950" cy="403"/>
              </a:xfrm>
            </p:grpSpPr>
            <p:sp>
              <p:nvSpPr>
                <p:cNvPr id="18472" name="Rectangle 6"/>
                <p:cNvSpPr>
                  <a:spLocks noChangeArrowheads="1"/>
                </p:cNvSpPr>
                <p:nvPr/>
              </p:nvSpPr>
              <p:spPr bwMode="auto">
                <a:xfrm>
                  <a:off x="990" y="374"/>
                  <a:ext cx="8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altLang="zh-TW" sz="2800">
                      <a:solidFill>
                        <a:srgbClr val="00FFFF"/>
                      </a:solidFill>
                      <a:latin typeface="Arial Rounded MT Bold" pitchFamily="34" charset="0"/>
                      <a:ea typeface="PMingLiU" pitchFamily="18" charset="-120"/>
                    </a:rPr>
                    <a:t>Meiosis I</a:t>
                  </a:r>
                  <a:endParaRPr lang="en-US" altLang="zh-TW" sz="2800">
                    <a:solidFill>
                      <a:srgbClr val="00FFFF"/>
                    </a:solidFill>
                    <a:latin typeface="Arial Rounded MT Bold" pitchFamily="34" charset="0"/>
                    <a:ea typeface="PMingLiU" pitchFamily="18" charset="-120"/>
                  </a:endParaRPr>
                </a:p>
                <a:p>
                  <a:pPr algn="ctr" eaLnBrk="0" hangingPunct="0"/>
                  <a:endParaRPr lang="en-US" altLang="zh-TW" sz="2400">
                    <a:solidFill>
                      <a:srgbClr val="66FFFF"/>
                    </a:solidFill>
                    <a:ea typeface="PMingLiU" pitchFamily="18" charset="-120"/>
                  </a:endParaRPr>
                </a:p>
              </p:txBody>
            </p:sp>
            <p:sp>
              <p:nvSpPr>
                <p:cNvPr id="18473" name="Rectangle 19"/>
                <p:cNvSpPr>
                  <a:spLocks noChangeArrowheads="1"/>
                </p:cNvSpPr>
                <p:nvPr/>
              </p:nvSpPr>
              <p:spPr bwMode="auto">
                <a:xfrm>
                  <a:off x="950" y="374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8442" name="Group 22"/>
              <p:cNvGrpSpPr>
                <a:grpSpLocks/>
              </p:cNvGrpSpPr>
              <p:nvPr/>
            </p:nvGrpSpPr>
            <p:grpSpPr bwMode="auto">
              <a:xfrm>
                <a:off x="1900" y="374"/>
                <a:ext cx="950" cy="403"/>
                <a:chOff x="1900" y="374"/>
                <a:chExt cx="950" cy="403"/>
              </a:xfrm>
            </p:grpSpPr>
            <p:sp>
              <p:nvSpPr>
                <p:cNvPr id="18470" name="Rectangle 7"/>
                <p:cNvSpPr>
                  <a:spLocks noChangeArrowheads="1"/>
                </p:cNvSpPr>
                <p:nvPr/>
              </p:nvSpPr>
              <p:spPr bwMode="auto">
                <a:xfrm>
                  <a:off x="1940" y="374"/>
                  <a:ext cx="8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altLang="zh-TW" sz="2800">
                      <a:solidFill>
                        <a:srgbClr val="00FFFF"/>
                      </a:solidFill>
                      <a:latin typeface="Arial Rounded MT Bold" pitchFamily="34" charset="0"/>
                      <a:ea typeface="PMingLiU" pitchFamily="18" charset="-120"/>
                    </a:rPr>
                    <a:t>Meiosis II</a:t>
                  </a:r>
                  <a:endParaRPr lang="en-US" altLang="zh-TW" sz="2800">
                    <a:solidFill>
                      <a:srgbClr val="00FFFF"/>
                    </a:solidFill>
                    <a:latin typeface="Arial Rounded MT Bold" pitchFamily="34" charset="0"/>
                    <a:ea typeface="PMingLiU" pitchFamily="18" charset="-120"/>
                  </a:endParaRPr>
                </a:p>
                <a:p>
                  <a:pPr algn="ctr" eaLnBrk="0" hangingPunct="0"/>
                  <a:endParaRPr lang="en-US" altLang="zh-TW" sz="2800">
                    <a:solidFill>
                      <a:srgbClr val="66FFFF"/>
                    </a:solidFill>
                    <a:ea typeface="PMingLiU" pitchFamily="18" charset="-120"/>
                  </a:endParaRPr>
                </a:p>
              </p:txBody>
            </p:sp>
            <p:sp>
              <p:nvSpPr>
                <p:cNvPr id="18471" name="Rectangle 21"/>
                <p:cNvSpPr>
                  <a:spLocks noChangeArrowheads="1"/>
                </p:cNvSpPr>
                <p:nvPr/>
              </p:nvSpPr>
              <p:spPr bwMode="auto">
                <a:xfrm>
                  <a:off x="1900" y="374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8443" name="Group 24"/>
              <p:cNvGrpSpPr>
                <a:grpSpLocks/>
              </p:cNvGrpSpPr>
              <p:nvPr/>
            </p:nvGrpSpPr>
            <p:grpSpPr bwMode="auto">
              <a:xfrm>
                <a:off x="2850" y="374"/>
                <a:ext cx="950" cy="403"/>
                <a:chOff x="2850" y="374"/>
                <a:chExt cx="950" cy="403"/>
              </a:xfrm>
            </p:grpSpPr>
            <p:sp>
              <p:nvSpPr>
                <p:cNvPr id="18468" name="Rectangle 8"/>
                <p:cNvSpPr>
                  <a:spLocks noChangeArrowheads="1"/>
                </p:cNvSpPr>
                <p:nvPr/>
              </p:nvSpPr>
              <p:spPr bwMode="auto">
                <a:xfrm>
                  <a:off x="2890" y="374"/>
                  <a:ext cx="8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altLang="zh-TW" sz="2800">
                      <a:solidFill>
                        <a:srgbClr val="00FFFF"/>
                      </a:solidFill>
                      <a:latin typeface="Arial Rounded MT Bold" pitchFamily="34" charset="0"/>
                      <a:ea typeface="PMingLiU" pitchFamily="18" charset="-120"/>
                    </a:rPr>
                    <a:t>Mitosis</a:t>
                  </a:r>
                  <a:endParaRPr lang="en-US" altLang="zh-TW" sz="2800">
                    <a:solidFill>
                      <a:srgbClr val="00FFFF"/>
                    </a:solidFill>
                    <a:latin typeface="Arial Rounded MT Bold" pitchFamily="34" charset="0"/>
                    <a:ea typeface="PMingLiU" pitchFamily="18" charset="-120"/>
                  </a:endParaRPr>
                </a:p>
                <a:p>
                  <a:pPr algn="ctr" eaLnBrk="0" hangingPunct="0"/>
                  <a:endParaRPr lang="en-US" altLang="zh-TW" sz="2400">
                    <a:solidFill>
                      <a:srgbClr val="66FFFF"/>
                    </a:solidFill>
                    <a:ea typeface="PMingLiU" pitchFamily="18" charset="-120"/>
                  </a:endParaRPr>
                </a:p>
              </p:txBody>
            </p:sp>
            <p:sp>
              <p:nvSpPr>
                <p:cNvPr id="18469" name="Rectangle 23"/>
                <p:cNvSpPr>
                  <a:spLocks noChangeArrowheads="1"/>
                </p:cNvSpPr>
                <p:nvPr/>
              </p:nvSpPr>
              <p:spPr bwMode="auto">
                <a:xfrm>
                  <a:off x="2850" y="374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8444" name="Group 26"/>
              <p:cNvGrpSpPr>
                <a:grpSpLocks/>
              </p:cNvGrpSpPr>
              <p:nvPr/>
            </p:nvGrpSpPr>
            <p:grpSpPr bwMode="auto">
              <a:xfrm>
                <a:off x="0" y="777"/>
                <a:ext cx="950" cy="403"/>
                <a:chOff x="0" y="777"/>
                <a:chExt cx="950" cy="403"/>
              </a:xfrm>
            </p:grpSpPr>
            <p:sp>
              <p:nvSpPr>
                <p:cNvPr id="18466" name="Rectangle 9"/>
                <p:cNvSpPr>
                  <a:spLocks noChangeArrowheads="1"/>
                </p:cNvSpPr>
                <p:nvPr/>
              </p:nvSpPr>
              <p:spPr bwMode="auto">
                <a:xfrm>
                  <a:off x="40" y="777"/>
                  <a:ext cx="8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altLang="zh-TW" sz="2400">
                      <a:solidFill>
                        <a:srgbClr val="FFD5FF"/>
                      </a:solidFill>
                      <a:latin typeface="Arial Rounded MT Bold" pitchFamily="34" charset="0"/>
                      <a:ea typeface="PMingLiU" pitchFamily="18" charset="-120"/>
                    </a:rPr>
                    <a:t>Maternal</a:t>
                  </a:r>
                  <a:endParaRPr lang="en-US" altLang="zh-TW" sz="2400">
                    <a:solidFill>
                      <a:srgbClr val="FFD5FF"/>
                    </a:solidFill>
                    <a:latin typeface="Arial Rounded MT Bold" pitchFamily="34" charset="0"/>
                    <a:ea typeface="PMingLiU" pitchFamily="18" charset="-120"/>
                  </a:endParaRPr>
                </a:p>
                <a:p>
                  <a:pPr algn="ctr" eaLnBrk="0" hangingPunct="0"/>
                  <a:endParaRPr lang="en-US" altLang="zh-TW" sz="2400">
                    <a:solidFill>
                      <a:srgbClr val="FFD5FF"/>
                    </a:solidFill>
                    <a:ea typeface="PMingLiU" pitchFamily="18" charset="-120"/>
                  </a:endParaRPr>
                </a:p>
              </p:txBody>
            </p:sp>
            <p:sp>
              <p:nvSpPr>
                <p:cNvPr id="18467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777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8445" name="Group 28"/>
              <p:cNvGrpSpPr>
                <a:grpSpLocks/>
              </p:cNvGrpSpPr>
              <p:nvPr/>
            </p:nvGrpSpPr>
            <p:grpSpPr bwMode="auto">
              <a:xfrm>
                <a:off x="950" y="777"/>
                <a:ext cx="950" cy="403"/>
                <a:chOff x="950" y="777"/>
                <a:chExt cx="950" cy="403"/>
              </a:xfrm>
            </p:grpSpPr>
            <p:sp>
              <p:nvSpPr>
                <p:cNvPr id="18464" name="Rectangle 10"/>
                <p:cNvSpPr>
                  <a:spLocks noChangeArrowheads="1"/>
                </p:cNvSpPr>
                <p:nvPr/>
              </p:nvSpPr>
              <p:spPr bwMode="auto">
                <a:xfrm>
                  <a:off x="990" y="777"/>
                  <a:ext cx="8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altLang="zh-TW" sz="2400">
                      <a:ea typeface="PMingLiU" pitchFamily="18" charset="-120"/>
                    </a:rPr>
                    <a:t>21, 15, 16</a:t>
                  </a:r>
                  <a:endParaRPr lang="en-US" altLang="zh-TW" sz="2400">
                    <a:ea typeface="PMingLiU" pitchFamily="18" charset="-120"/>
                  </a:endParaRPr>
                </a:p>
                <a:p>
                  <a:pPr algn="ctr" eaLnBrk="0" hangingPunct="0"/>
                  <a:endParaRPr lang="en-US" altLang="zh-TW" sz="2400">
                    <a:ea typeface="PMingLiU" pitchFamily="18" charset="-120"/>
                  </a:endParaRPr>
                </a:p>
              </p:txBody>
            </p:sp>
            <p:sp>
              <p:nvSpPr>
                <p:cNvPr id="18465" name="Rectangle 27"/>
                <p:cNvSpPr>
                  <a:spLocks noChangeArrowheads="1"/>
                </p:cNvSpPr>
                <p:nvPr/>
              </p:nvSpPr>
              <p:spPr bwMode="auto">
                <a:xfrm>
                  <a:off x="950" y="777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8446" name="Group 30"/>
              <p:cNvGrpSpPr>
                <a:grpSpLocks/>
              </p:cNvGrpSpPr>
              <p:nvPr/>
            </p:nvGrpSpPr>
            <p:grpSpPr bwMode="auto">
              <a:xfrm>
                <a:off x="1900" y="777"/>
                <a:ext cx="950" cy="403"/>
                <a:chOff x="1900" y="777"/>
                <a:chExt cx="950" cy="403"/>
              </a:xfrm>
            </p:grpSpPr>
            <p:sp>
              <p:nvSpPr>
                <p:cNvPr id="184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940" y="777"/>
                  <a:ext cx="8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altLang="zh-TW" sz="2400">
                      <a:ea typeface="PMingLiU" pitchFamily="18" charset="-120"/>
                    </a:rPr>
                    <a:t>18</a:t>
                  </a:r>
                  <a:endParaRPr lang="en-US" altLang="zh-TW" sz="2400">
                    <a:ea typeface="PMingLiU" pitchFamily="18" charset="-120"/>
                  </a:endParaRPr>
                </a:p>
                <a:p>
                  <a:pPr algn="ctr" eaLnBrk="0" hangingPunct="0"/>
                  <a:endParaRPr lang="en-US" altLang="zh-TW" sz="2400">
                    <a:ea typeface="PMingLiU" pitchFamily="18" charset="-120"/>
                  </a:endParaRPr>
                </a:p>
              </p:txBody>
            </p:sp>
            <p:sp>
              <p:nvSpPr>
                <p:cNvPr id="18463" name="Rectangle 29"/>
                <p:cNvSpPr>
                  <a:spLocks noChangeArrowheads="1"/>
                </p:cNvSpPr>
                <p:nvPr/>
              </p:nvSpPr>
              <p:spPr bwMode="auto">
                <a:xfrm>
                  <a:off x="1900" y="777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8447" name="Group 32"/>
              <p:cNvGrpSpPr>
                <a:grpSpLocks/>
              </p:cNvGrpSpPr>
              <p:nvPr/>
            </p:nvGrpSpPr>
            <p:grpSpPr bwMode="auto">
              <a:xfrm>
                <a:off x="2850" y="777"/>
                <a:ext cx="950" cy="403"/>
                <a:chOff x="2850" y="777"/>
                <a:chExt cx="950" cy="403"/>
              </a:xfrm>
            </p:grpSpPr>
            <p:sp>
              <p:nvSpPr>
                <p:cNvPr id="18460" name="Rectangle 12"/>
                <p:cNvSpPr>
                  <a:spLocks noChangeArrowheads="1"/>
                </p:cNvSpPr>
                <p:nvPr/>
              </p:nvSpPr>
              <p:spPr bwMode="auto">
                <a:xfrm>
                  <a:off x="2890" y="777"/>
                  <a:ext cx="8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altLang="zh-TW" sz="2400">
                      <a:ea typeface="PMingLiU" pitchFamily="18" charset="-120"/>
                    </a:rPr>
                    <a:t>15, 18, 21, 8</a:t>
                  </a:r>
                  <a:endParaRPr lang="en-US" altLang="zh-TW" sz="2400">
                    <a:ea typeface="PMingLiU" pitchFamily="18" charset="-120"/>
                  </a:endParaRPr>
                </a:p>
                <a:p>
                  <a:pPr algn="ctr" eaLnBrk="0" hangingPunct="0"/>
                  <a:endParaRPr lang="en-US" altLang="zh-TW" sz="2400">
                    <a:solidFill>
                      <a:srgbClr val="66FFFF"/>
                    </a:solidFill>
                    <a:ea typeface="PMingLiU" pitchFamily="18" charset="-120"/>
                  </a:endParaRPr>
                </a:p>
              </p:txBody>
            </p:sp>
            <p:sp>
              <p:nvSpPr>
                <p:cNvPr id="18461" name="Rectangle 31"/>
                <p:cNvSpPr>
                  <a:spLocks noChangeArrowheads="1"/>
                </p:cNvSpPr>
                <p:nvPr/>
              </p:nvSpPr>
              <p:spPr bwMode="auto">
                <a:xfrm>
                  <a:off x="2850" y="777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8448" name="Group 34"/>
              <p:cNvGrpSpPr>
                <a:grpSpLocks/>
              </p:cNvGrpSpPr>
              <p:nvPr/>
            </p:nvGrpSpPr>
            <p:grpSpPr bwMode="auto">
              <a:xfrm>
                <a:off x="0" y="1180"/>
                <a:ext cx="950" cy="442"/>
                <a:chOff x="0" y="1180"/>
                <a:chExt cx="950" cy="442"/>
              </a:xfrm>
            </p:grpSpPr>
            <p:sp>
              <p:nvSpPr>
                <p:cNvPr id="18458" name="Rectangle 13"/>
                <p:cNvSpPr>
                  <a:spLocks noChangeArrowheads="1"/>
                </p:cNvSpPr>
                <p:nvPr/>
              </p:nvSpPr>
              <p:spPr bwMode="auto">
                <a:xfrm>
                  <a:off x="40" y="1180"/>
                  <a:ext cx="87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altLang="zh-TW" sz="2400">
                      <a:solidFill>
                        <a:srgbClr val="FFD5FF"/>
                      </a:solidFill>
                      <a:latin typeface="Arial Rounded MT Bold" pitchFamily="34" charset="0"/>
                      <a:ea typeface="PMingLiU" pitchFamily="18" charset="-120"/>
                    </a:rPr>
                    <a:t>Paternal</a:t>
                  </a:r>
                  <a:endParaRPr lang="en-US" altLang="zh-TW" sz="2400">
                    <a:solidFill>
                      <a:srgbClr val="FFD5FF"/>
                    </a:solidFill>
                    <a:latin typeface="Arial Rounded MT Bold" pitchFamily="34" charset="0"/>
                    <a:ea typeface="PMingLiU" pitchFamily="18" charset="-120"/>
                  </a:endParaRPr>
                </a:p>
                <a:p>
                  <a:pPr algn="ctr" eaLnBrk="0" hangingPunct="0"/>
                  <a:endParaRPr lang="en-US" altLang="zh-TW" sz="2400">
                    <a:solidFill>
                      <a:srgbClr val="66FFFF"/>
                    </a:solidFill>
                    <a:ea typeface="PMingLiU" pitchFamily="18" charset="-120"/>
                  </a:endParaRPr>
                </a:p>
              </p:txBody>
            </p:sp>
            <p:sp>
              <p:nvSpPr>
                <p:cNvPr id="18459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180"/>
                  <a:ext cx="95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8449" name="Group 36"/>
              <p:cNvGrpSpPr>
                <a:grpSpLocks/>
              </p:cNvGrpSpPr>
              <p:nvPr/>
            </p:nvGrpSpPr>
            <p:grpSpPr bwMode="auto">
              <a:xfrm>
                <a:off x="950" y="1180"/>
                <a:ext cx="950" cy="442"/>
                <a:chOff x="950" y="1180"/>
                <a:chExt cx="950" cy="442"/>
              </a:xfrm>
            </p:grpSpPr>
            <p:sp>
              <p:nvSpPr>
                <p:cNvPr id="18456" name="Rectangle 14"/>
                <p:cNvSpPr>
                  <a:spLocks noChangeArrowheads="1"/>
                </p:cNvSpPr>
                <p:nvPr/>
              </p:nvSpPr>
              <p:spPr bwMode="auto">
                <a:xfrm>
                  <a:off x="990" y="1180"/>
                  <a:ext cx="87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altLang="zh-TW" sz="2400">
                      <a:ea typeface="PMingLiU" pitchFamily="18" charset="-120"/>
                    </a:rPr>
                    <a:t>-</a:t>
                  </a:r>
                  <a:endParaRPr lang="en-US" altLang="zh-TW" sz="2400">
                    <a:ea typeface="PMingLiU" pitchFamily="18" charset="-120"/>
                  </a:endParaRPr>
                </a:p>
                <a:p>
                  <a:pPr algn="ctr" eaLnBrk="0" hangingPunct="0"/>
                  <a:endParaRPr lang="en-US" altLang="zh-TW" sz="2400">
                    <a:solidFill>
                      <a:srgbClr val="66FFFF"/>
                    </a:solidFill>
                    <a:ea typeface="PMingLiU" pitchFamily="18" charset="-120"/>
                  </a:endParaRPr>
                </a:p>
              </p:txBody>
            </p:sp>
            <p:sp>
              <p:nvSpPr>
                <p:cNvPr id="18457" name="Rectangle 35"/>
                <p:cNvSpPr>
                  <a:spLocks noChangeArrowheads="1"/>
                </p:cNvSpPr>
                <p:nvPr/>
              </p:nvSpPr>
              <p:spPr bwMode="auto">
                <a:xfrm>
                  <a:off x="950" y="1180"/>
                  <a:ext cx="95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8450" name="Group 38"/>
              <p:cNvGrpSpPr>
                <a:grpSpLocks/>
              </p:cNvGrpSpPr>
              <p:nvPr/>
            </p:nvGrpSpPr>
            <p:grpSpPr bwMode="auto">
              <a:xfrm>
                <a:off x="1900" y="1180"/>
                <a:ext cx="950" cy="442"/>
                <a:chOff x="1900" y="1180"/>
                <a:chExt cx="950" cy="442"/>
              </a:xfrm>
            </p:grpSpPr>
            <p:sp>
              <p:nvSpPr>
                <p:cNvPr id="18454" name="Rectangle 15"/>
                <p:cNvSpPr>
                  <a:spLocks noChangeArrowheads="1"/>
                </p:cNvSpPr>
                <p:nvPr/>
              </p:nvSpPr>
              <p:spPr bwMode="auto">
                <a:xfrm>
                  <a:off x="1940" y="1180"/>
                  <a:ext cx="87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altLang="zh-TW" sz="2400">
                      <a:ea typeface="PMingLiU" pitchFamily="18" charset="-120"/>
                    </a:rPr>
                    <a:t>18, 21</a:t>
                  </a:r>
                  <a:endParaRPr lang="en-US" altLang="zh-TW" sz="2400">
                    <a:ea typeface="PMingLiU" pitchFamily="18" charset="-120"/>
                  </a:endParaRPr>
                </a:p>
                <a:p>
                  <a:pPr algn="ctr" eaLnBrk="0" hangingPunct="0"/>
                  <a:endParaRPr lang="en-US" altLang="zh-TW" sz="2400">
                    <a:ea typeface="PMingLiU" pitchFamily="18" charset="-120"/>
                  </a:endParaRPr>
                </a:p>
              </p:txBody>
            </p:sp>
            <p:sp>
              <p:nvSpPr>
                <p:cNvPr id="18455" name="Rectangle 37"/>
                <p:cNvSpPr>
                  <a:spLocks noChangeArrowheads="1"/>
                </p:cNvSpPr>
                <p:nvPr/>
              </p:nvSpPr>
              <p:spPr bwMode="auto">
                <a:xfrm>
                  <a:off x="1900" y="1180"/>
                  <a:ext cx="95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8451" name="Group 40"/>
              <p:cNvGrpSpPr>
                <a:grpSpLocks/>
              </p:cNvGrpSpPr>
              <p:nvPr/>
            </p:nvGrpSpPr>
            <p:grpSpPr bwMode="auto">
              <a:xfrm>
                <a:off x="2850" y="1180"/>
                <a:ext cx="950" cy="442"/>
                <a:chOff x="2850" y="1180"/>
                <a:chExt cx="950" cy="442"/>
              </a:xfrm>
            </p:grpSpPr>
            <p:sp>
              <p:nvSpPr>
                <p:cNvPr id="18452" name="Rectangle 16"/>
                <p:cNvSpPr>
                  <a:spLocks noChangeArrowheads="1"/>
                </p:cNvSpPr>
                <p:nvPr/>
              </p:nvSpPr>
              <p:spPr bwMode="auto">
                <a:xfrm>
                  <a:off x="2890" y="1180"/>
                  <a:ext cx="87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altLang="zh-TW" sz="2400">
                      <a:ea typeface="PMingLiU" pitchFamily="18" charset="-120"/>
                    </a:rPr>
                    <a:t>18, 21</a:t>
                  </a:r>
                  <a:endParaRPr lang="en-US" altLang="zh-TW" sz="2400">
                    <a:ea typeface="PMingLiU" pitchFamily="18" charset="-120"/>
                  </a:endParaRPr>
                </a:p>
                <a:p>
                  <a:pPr algn="ctr" eaLnBrk="0" hangingPunct="0"/>
                  <a:endParaRPr lang="en-US" altLang="zh-TW" sz="2400">
                    <a:solidFill>
                      <a:srgbClr val="66FFFF"/>
                    </a:solidFill>
                    <a:ea typeface="PMingLiU" pitchFamily="18" charset="-120"/>
                  </a:endParaRPr>
                </a:p>
              </p:txBody>
            </p:sp>
            <p:sp>
              <p:nvSpPr>
                <p:cNvPr id="18453" name="Rectangle 39"/>
                <p:cNvSpPr>
                  <a:spLocks noChangeArrowheads="1"/>
                </p:cNvSpPr>
                <p:nvPr/>
              </p:nvSpPr>
              <p:spPr bwMode="auto">
                <a:xfrm>
                  <a:off x="2850" y="1180"/>
                  <a:ext cx="95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</p:grpSp>
        <p:sp>
          <p:nvSpPr>
            <p:cNvPr id="18439" name="Rectangle 42"/>
            <p:cNvSpPr>
              <a:spLocks noChangeArrowheads="1"/>
            </p:cNvSpPr>
            <p:nvPr/>
          </p:nvSpPr>
          <p:spPr bwMode="auto">
            <a:xfrm>
              <a:off x="-3" y="371"/>
              <a:ext cx="3806" cy="125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</p:grpSp>
      <p:sp>
        <p:nvSpPr>
          <p:cNvPr id="18437" name="Rectangle 44"/>
          <p:cNvSpPr>
            <a:spLocks noChangeArrowheads="1"/>
          </p:cNvSpPr>
          <p:nvPr/>
        </p:nvSpPr>
        <p:spPr bwMode="auto">
          <a:xfrm>
            <a:off x="3175" y="439896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altLang="zh-TW" sz="2400">
                <a:ea typeface="PMingLiU" pitchFamily="18" charset="-120"/>
              </a:rPr>
              <a:t> </a:t>
            </a:r>
            <a:endParaRPr lang="en-US" altLang="zh-TW" sz="2400">
              <a:ea typeface="PMingLiU" pitchFamily="18" charset="-120"/>
            </a:endParaRPr>
          </a:p>
          <a:p>
            <a:pPr eaLnBrk="0" hangingPunct="0"/>
            <a:endParaRPr lang="en-US" altLang="zh-TW" sz="2400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Genetic diversity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GB" dirty="0" smtClean="0"/>
              <a:t> Crossing over in MI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dirty="0" smtClean="0"/>
              <a:t>swap pieces of DNA between maternal and paternal homologous chromosomes 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n-GB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GB" dirty="0" smtClean="0"/>
              <a:t>Independent assortment at end of MI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dirty="0" smtClean="0"/>
              <a:t>paternally and maternally derived homologues assort randomly</a:t>
            </a:r>
            <a:endParaRPr lang="en-US" dirty="0" smtClean="0"/>
          </a:p>
        </p:txBody>
      </p:sp>
      <p:pic>
        <p:nvPicPr>
          <p:cNvPr id="19460" name="Picture 4" descr="crossing 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563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09600" y="981075"/>
            <a:ext cx="7620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		</a:t>
            </a:r>
            <a:endParaRPr lang="en-US" altLang="en-US" sz="2800" b="1" u="sng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en-US" sz="3200">
                <a:latin typeface="Calibri" pitchFamily="34" charset="0"/>
                <a:cs typeface="Times New Roman" pitchFamily="18" charset="0"/>
              </a:rPr>
              <a:t>  Autosomal monosomy is rarely 	observed in spontaneously aborted 	fetuses or in live births.</a:t>
            </a:r>
          </a:p>
          <a:p>
            <a:pPr>
              <a:buClr>
                <a:srgbClr val="00CC00"/>
              </a:buClr>
              <a:buFont typeface="Wingdings" pitchFamily="2" charset="2"/>
              <a:buChar char="§"/>
            </a:pPr>
            <a:endParaRPr lang="en-US" altLang="en-US" sz="320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en-US" sz="3200">
                <a:latin typeface="Calibri" pitchFamily="34" charset="0"/>
                <a:cs typeface="Times New Roman" pitchFamily="18" charset="0"/>
              </a:rPr>
              <a:t>  Most autosomal trisomies are also 	lethal with one notable exception.</a:t>
            </a:r>
          </a:p>
          <a:p>
            <a:pPr>
              <a:buClr>
                <a:srgbClr val="00CC00"/>
              </a:buClr>
              <a:buFont typeface="Wingdings" pitchFamily="2" charset="2"/>
              <a:buChar char="q"/>
            </a:pPr>
            <a:endParaRPr lang="en-US" altLang="en-US" sz="320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rgbClr val="FFC000"/>
              </a:buClr>
              <a:buSzPct val="75000"/>
              <a:buFont typeface="Wingdings" pitchFamily="2" charset="2"/>
              <a:buChar char="Ø"/>
            </a:pPr>
            <a:r>
              <a:rPr lang="en-US" altLang="en-US" sz="2400" b="1">
                <a:latin typeface="Calibri" pitchFamily="34" charset="0"/>
                <a:cs typeface="Times New Roman" pitchFamily="18" charset="0"/>
              </a:rPr>
              <a:t> Trisomy 13		Patau syndrome</a:t>
            </a:r>
          </a:p>
          <a:p>
            <a:pPr>
              <a:buClr>
                <a:srgbClr val="FFC000"/>
              </a:buClr>
              <a:buSzPct val="75000"/>
              <a:buFont typeface="Wingdings" pitchFamily="2" charset="2"/>
              <a:buChar char="Ø"/>
            </a:pPr>
            <a:r>
              <a:rPr lang="en-US" altLang="en-US" sz="2400" b="1">
                <a:latin typeface="Calibri" pitchFamily="34" charset="0"/>
                <a:cs typeface="Times New Roman" pitchFamily="18" charset="0"/>
              </a:rPr>
              <a:t> Trisomy 18		Edward syndrome</a:t>
            </a:r>
          </a:p>
          <a:p>
            <a:pPr>
              <a:buClr>
                <a:srgbClr val="FFC000"/>
              </a:buClr>
              <a:buSzPct val="75000"/>
              <a:buFont typeface="Wingdings" pitchFamily="2" charset="2"/>
              <a:buChar char="Ø"/>
            </a:pPr>
            <a:r>
              <a:rPr lang="en-US" altLang="en-US" sz="2400" b="1">
                <a:latin typeface="Calibri" pitchFamily="34" charset="0"/>
                <a:cs typeface="Times New Roman" pitchFamily="18" charset="0"/>
              </a:rPr>
              <a:t> Trisomy 21		Down’s syndrome</a:t>
            </a:r>
            <a:endParaRPr lang="en-US" altLang="en-US" sz="24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8013"/>
            <a:ext cx="8229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</a:rPr>
              <a:t>Aneuploidy</a:t>
            </a:r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endParaRPr lang="en-US" sz="40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FF00"/>
                </a:solidFill>
                <a:latin typeface="Arial Rounded MT Bold" pitchFamily="34" charset="0"/>
              </a:rPr>
              <a:t>Trisomy</a:t>
            </a:r>
            <a:r>
              <a:rPr lang="en-US" sz="3600" dirty="0" smtClean="0">
                <a:solidFill>
                  <a:srgbClr val="FFFF00"/>
                </a:solidFill>
                <a:latin typeface="Arial Rounded MT Bold" pitchFamily="34" charset="0"/>
              </a:rPr>
              <a:t> 21 (1 in 800 live births; incidence greater if mat. age &gt;35)</a:t>
            </a:r>
            <a:endParaRPr lang="en-US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latin typeface="Arial Rounded MT Bold" pitchFamily="34" charset="0"/>
              </a:rPr>
              <a:t>Hypotonia</a:t>
            </a:r>
            <a:endParaRPr lang="en-US" sz="24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Short neck with loose skin at nape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Flat nasal bridge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latin typeface="Arial Rounded MT Bold" pitchFamily="34" charset="0"/>
              </a:rPr>
              <a:t>Brushfield</a:t>
            </a:r>
            <a:r>
              <a:rPr lang="en-US" sz="2400" dirty="0" smtClean="0">
                <a:latin typeface="Arial Rounded MT Bold" pitchFamily="34" charset="0"/>
              </a:rPr>
              <a:t> spots around edge of iris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latin typeface="Arial Rounded MT Bold" pitchFamily="34" charset="0"/>
              </a:rPr>
              <a:t>Epicanthal</a:t>
            </a:r>
            <a:r>
              <a:rPr lang="en-US" sz="2400" dirty="0" smtClean="0">
                <a:latin typeface="Arial Rounded MT Bold" pitchFamily="34" charset="0"/>
              </a:rPr>
              <a:t> folds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Short, broad hands with single transverse palmar crease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Congenital heart disease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Mental retardation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Increased risk for leukemia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Arial Rounded MT Bold" pitchFamily="34" charset="0"/>
                <a:cs typeface="Times New Roman" pitchFamily="18" charset="0"/>
              </a:rPr>
              <a:t>Alzheimer-like dementia 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Arial Rounded MT Bold" pitchFamily="34" charset="0"/>
                <a:cs typeface="Times New Roman" pitchFamily="18" charset="0"/>
              </a:rPr>
              <a:t>Signs of hypothyroidism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31850"/>
            <a:ext cx="66960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12573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125413" y="4419600"/>
            <a:ext cx="15160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>
                <a:latin typeface="Arial Rounded MT Bold" pitchFamily="34" charset="0"/>
                <a:ea typeface="Gulim" pitchFamily="34" charset="-127"/>
              </a:rPr>
              <a:t>Wide “sandal”</a:t>
            </a:r>
          </a:p>
          <a:p>
            <a:pPr algn="ctr">
              <a:lnSpc>
                <a:spcPct val="80000"/>
              </a:lnSpc>
            </a:pPr>
            <a:r>
              <a:rPr lang="en-US" altLang="ko-KR">
                <a:latin typeface="Arial Rounded MT Bold" pitchFamily="34" charset="0"/>
                <a:ea typeface="Gulim" pitchFamily="34" charset="-127"/>
              </a:rPr>
              <a:t> gap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514600" y="171450"/>
            <a:ext cx="424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FFF00"/>
                </a:solidFill>
                <a:latin typeface="Arial Rounded MT Bold" pitchFamily="34" charset="0"/>
              </a:rPr>
              <a:t>Down Syndrome</a:t>
            </a:r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125413" y="6400800"/>
            <a:ext cx="612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Simi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600" y="3832225"/>
            <a:ext cx="3505200" cy="2752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038" y="3832225"/>
            <a:ext cx="33623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FFFF00"/>
                </a:solidFill>
                <a:effectLst/>
                <a:latin typeface="Arial Rounded MT Bold" pitchFamily="34" charset="0"/>
              </a:rPr>
              <a:t>NON-DISJUNCTION FEATURES OF CHROMOSOME 21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Occurs in all populations approximately at the same rate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There is a significant loss of trisomy 21 pregnancy 1/150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The risk of having pregnancy affected with DS is increased with maternal age 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489325" cy="4495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0"/>
            <a:ext cx="43053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1"/>
          <p:cNvSpPr>
            <a:spLocks noChangeArrowheads="1"/>
          </p:cNvSpPr>
          <p:nvPr/>
        </p:nvSpPr>
        <p:spPr bwMode="auto">
          <a:xfrm>
            <a:off x="5486400" y="2543175"/>
            <a:ext cx="4572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 &lt;25 y/o 1/1600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 30 to 34 y/o 1/800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 &gt; 40 y/o  1/80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bro35125_0801"/>
          <p:cNvPicPr>
            <a:picLocks noChangeAspect="1" noChangeArrowheads="1"/>
          </p:cNvPicPr>
          <p:nvPr/>
        </p:nvPicPr>
        <p:blipFill>
          <a:blip r:embed="rId2" cstate="print"/>
          <a:srcRect l="31767" t="72028" b="24445"/>
          <a:stretch>
            <a:fillRect/>
          </a:stretch>
        </p:blipFill>
        <p:spPr bwMode="auto">
          <a:xfrm>
            <a:off x="0" y="56388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9" descr="bro35125_0801"/>
          <p:cNvPicPr>
            <a:picLocks noChangeAspect="1" noChangeArrowheads="1"/>
          </p:cNvPicPr>
          <p:nvPr/>
        </p:nvPicPr>
        <p:blipFill>
          <a:blip r:embed="rId2" cstate="print"/>
          <a:srcRect l="31767" t="45555" b="27972"/>
          <a:stretch>
            <a:fillRect/>
          </a:stretch>
        </p:blipFill>
        <p:spPr bwMode="auto">
          <a:xfrm>
            <a:off x="0" y="8382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214313"/>
            <a:ext cx="8562975" cy="4968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  <a:latin typeface="Arial Rounded MT Bold" pitchFamily="34" charset="0"/>
              </a:rPr>
              <a:t>G-Banded Metaphase Chromosomes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38200" y="3733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71800" y="37338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19600" y="3733800"/>
            <a:ext cx="464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56388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56388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1600" y="56388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5638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TextBox 17"/>
          <p:cNvSpPr txBox="1">
            <a:spLocks noChangeArrowheads="1"/>
          </p:cNvSpPr>
          <p:nvPr/>
        </p:nvSpPr>
        <p:spPr bwMode="auto">
          <a:xfrm>
            <a:off x="1511300" y="3778250"/>
            <a:ext cx="406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 Rounded MT Bold" pitchFamily="34" charset="0"/>
              </a:rPr>
              <a:t>A</a:t>
            </a:r>
          </a:p>
        </p:txBody>
      </p:sp>
      <p:sp>
        <p:nvSpPr>
          <p:cNvPr id="6157" name="TextBox 18"/>
          <p:cNvSpPr txBox="1">
            <a:spLocks noChangeArrowheads="1"/>
          </p:cNvSpPr>
          <p:nvPr/>
        </p:nvSpPr>
        <p:spPr bwMode="auto">
          <a:xfrm>
            <a:off x="3352800" y="3733800"/>
            <a:ext cx="40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 Rounded MT Bold" pitchFamily="34" charset="0"/>
                <a:cs typeface="Tahoma" pitchFamily="34" charset="0"/>
              </a:rPr>
              <a:t>B</a:t>
            </a:r>
          </a:p>
        </p:txBody>
      </p:sp>
      <p:sp>
        <p:nvSpPr>
          <p:cNvPr id="6158" name="TextBox 19"/>
          <p:cNvSpPr txBox="1">
            <a:spLocks noChangeArrowheads="1"/>
          </p:cNvSpPr>
          <p:nvPr/>
        </p:nvSpPr>
        <p:spPr bwMode="auto">
          <a:xfrm>
            <a:off x="6537325" y="3778250"/>
            <a:ext cx="412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6159" name="TextBox 20"/>
          <p:cNvSpPr txBox="1">
            <a:spLocks noChangeArrowheads="1"/>
          </p:cNvSpPr>
          <p:nvPr/>
        </p:nvSpPr>
        <p:spPr bwMode="auto">
          <a:xfrm>
            <a:off x="1511300" y="5497513"/>
            <a:ext cx="412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 Rounded MT Bold" pitchFamily="34" charset="0"/>
              </a:rPr>
              <a:t>D</a:t>
            </a:r>
          </a:p>
        </p:txBody>
      </p:sp>
      <p:sp>
        <p:nvSpPr>
          <p:cNvPr id="6160" name="TextBox 21"/>
          <p:cNvSpPr txBox="1">
            <a:spLocks noChangeArrowheads="1"/>
          </p:cNvSpPr>
          <p:nvPr/>
        </p:nvSpPr>
        <p:spPr bwMode="auto">
          <a:xfrm>
            <a:off x="3759200" y="5499100"/>
            <a:ext cx="388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 Rounded MT Bold" pitchFamily="34" charset="0"/>
              </a:rPr>
              <a:t>E</a:t>
            </a: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7038975" y="5511800"/>
            <a:ext cx="428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 Rounded MT Bold" pitchFamily="34" charset="0"/>
              </a:rPr>
              <a:t>G</a:t>
            </a: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5557838" y="5511800"/>
            <a:ext cx="37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 Rounded MT Bold" pitchFamily="34" charset="0"/>
              </a:rPr>
              <a:t>F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marL="484188"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Changes in the Genome</a:t>
            </a:r>
            <a:r>
              <a:rPr lang="en-US" dirty="0" smtClean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FFFF"/>
                </a:solidFill>
                <a:effectLst/>
                <a:latin typeface="Arial Rounded MT Bold" pitchFamily="34" charset="0"/>
              </a:rPr>
              <a:t>Trisomy</a:t>
            </a:r>
            <a:r>
              <a:rPr lang="en-US" dirty="0" err="1" smtClean="0"/>
              <a:t>:The</a:t>
            </a:r>
            <a:r>
              <a:rPr lang="en-US" dirty="0" smtClean="0"/>
              <a:t> zygote has three copies of a chromosome.</a:t>
            </a:r>
          </a:p>
        </p:txBody>
      </p:sp>
      <p:pic>
        <p:nvPicPr>
          <p:cNvPr id="24580" name="Picture 5" descr="trisomy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14538"/>
            <a:ext cx="41910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3155950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274638"/>
            <a:ext cx="84724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Recurrence Risks: Trisomy 21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524000"/>
            <a:ext cx="85344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4488" indent="-344488" defTabSz="912813">
              <a:buFontTx/>
              <a:buBlip>
                <a:blip r:embed="rId2"/>
              </a:buBlip>
              <a:defRPr/>
            </a:pPr>
            <a:r>
              <a:rPr lang="en-US" sz="3200" dirty="0">
                <a:solidFill>
                  <a:srgbClr val="FFC000"/>
                </a:solidFill>
                <a:latin typeface="Arial Rounded MT Bold" pitchFamily="34" charset="0"/>
              </a:rPr>
              <a:t>Causes:</a:t>
            </a:r>
          </a:p>
          <a:p>
            <a:pPr marL="744538" lvl="1" indent="-338138" defTabSz="912813">
              <a:buFontTx/>
              <a:buBlip>
                <a:blip r:embed="rId3"/>
              </a:buBlip>
              <a:defRPr/>
            </a:pPr>
            <a:r>
              <a:rPr lang="en-US" sz="2800" dirty="0"/>
              <a:t>Meiotic nondisjunction  -95% (trisomy 21)</a:t>
            </a:r>
          </a:p>
          <a:p>
            <a:pPr marL="744538" lvl="1" indent="-338138" defTabSz="912813">
              <a:buFontTx/>
              <a:buBlip>
                <a:blip r:embed="rId3"/>
              </a:buBlip>
              <a:defRPr/>
            </a:pPr>
            <a:r>
              <a:rPr lang="en-US" sz="2800" dirty="0"/>
              <a:t>Unbalanced translocation-4% b/w 21 and 13,14,15</a:t>
            </a:r>
          </a:p>
          <a:p>
            <a:pPr marL="744538" lvl="1" indent="-338138" defTabSz="912813">
              <a:buFontTx/>
              <a:buBlip>
                <a:blip r:embed="rId3"/>
              </a:buBlip>
              <a:defRPr/>
            </a:pPr>
            <a:r>
              <a:rPr lang="en-US" sz="2800" dirty="0" err="1"/>
              <a:t>Mosaicism</a:t>
            </a:r>
            <a:r>
              <a:rPr lang="en-US" sz="2800" dirty="0"/>
              <a:t> due to mitotic non dysjunction-1%</a:t>
            </a:r>
          </a:p>
          <a:p>
            <a:pPr marL="744538" lvl="1" indent="-338138" defTabSz="912813">
              <a:buFontTx/>
              <a:buBlip>
                <a:blip r:embed="rId3"/>
              </a:buBlip>
              <a:defRPr/>
            </a:pPr>
            <a:r>
              <a:rPr lang="en-US" sz="2800" dirty="0"/>
              <a:t>46,i(21q) recurrence risk is low (if not a carrier)</a:t>
            </a:r>
          </a:p>
          <a:p>
            <a:pPr marL="744538" lvl="1" indent="-338138" defTabSz="912813">
              <a:buFontTx/>
              <a:buBlip>
                <a:blip r:embed="rId3"/>
              </a:buBlip>
              <a:defRPr/>
            </a:pPr>
            <a:r>
              <a:rPr lang="en-US" sz="2800" dirty="0"/>
              <a:t>t(14;21)</a:t>
            </a:r>
          </a:p>
          <a:p>
            <a:pPr marL="1201738" lvl="2" indent="-338138" defTabSz="912813"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rgbClr val="81F1F7"/>
                </a:solidFill>
              </a:rPr>
              <a:t>15% if female carrier</a:t>
            </a:r>
          </a:p>
          <a:p>
            <a:pPr marL="1201738" lvl="2" indent="-338138" defTabSz="912813"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rgbClr val="81F1F7"/>
                </a:solidFill>
              </a:rPr>
              <a:t>&lt;1% if male carrier</a:t>
            </a:r>
          </a:p>
          <a:p>
            <a:pPr marL="744538" lvl="1" defTabSz="912813">
              <a:buFontTx/>
              <a:buBlip>
                <a:blip r:embed="rId3"/>
              </a:buBlip>
              <a:defRPr/>
            </a:pPr>
            <a:endParaRPr lang="en-US" sz="2400" dirty="0"/>
          </a:p>
          <a:p>
            <a:pPr marL="744538" lvl="1" defTabSz="912813">
              <a:buFontTx/>
              <a:buBlip>
                <a:blip r:embed="rId3"/>
              </a:buBlip>
              <a:defRPr/>
            </a:pPr>
            <a:endParaRPr lang="en-US" sz="2400" dirty="0"/>
          </a:p>
          <a:p>
            <a:pPr marL="744538" lvl="1" defTabSz="912813">
              <a:buFontTx/>
              <a:buBlip>
                <a:blip r:embed="rId3"/>
              </a:buBlip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MITOTIC NONDISJUNCTION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7924800" cy="4525963"/>
          </a:xfrm>
        </p:spPr>
        <p:txBody>
          <a:bodyPr lIns="90488" tIns="44450" rIns="90488" bIns="44450"/>
          <a:lstStyle/>
          <a:p>
            <a:pPr marL="344488" indent="-344488" defTabSz="912813" eaLnBrk="1" hangingPunct="1">
              <a:buFontTx/>
              <a:buNone/>
              <a:defRPr/>
            </a:pPr>
            <a:r>
              <a:rPr lang="en-US" sz="3300" b="1" dirty="0" err="1" smtClean="0">
                <a:solidFill>
                  <a:srgbClr val="00FF00"/>
                </a:solidFill>
                <a:effectLst/>
              </a:rPr>
              <a:t>Mosaicism</a:t>
            </a:r>
            <a:r>
              <a:rPr lang="en-US" sz="3300" b="1" dirty="0" smtClean="0">
                <a:solidFill>
                  <a:srgbClr val="00FF00"/>
                </a:solidFill>
                <a:effectLst/>
              </a:rPr>
              <a:t>:</a:t>
            </a:r>
            <a:r>
              <a:rPr lang="en-US" dirty="0" smtClean="0">
                <a:solidFill>
                  <a:srgbClr val="00FF00"/>
                </a:solidFill>
                <a:effectLst/>
              </a:rPr>
              <a:t>  </a:t>
            </a:r>
          </a:p>
          <a:p>
            <a:pPr marL="344488" indent="-344488" defTabSz="912813" eaLnBrk="1" hangingPunct="1">
              <a:defRPr/>
            </a:pPr>
            <a:r>
              <a:rPr lang="en-US" dirty="0" smtClean="0"/>
              <a:t>Some cells have abnormal chromosomal number and others have normal</a:t>
            </a:r>
          </a:p>
          <a:p>
            <a:pPr marL="344488" indent="-344488" defTabSz="912813" eaLnBrk="1" hangingPunct="1">
              <a:defRPr/>
            </a:pPr>
            <a:r>
              <a:rPr lang="en-US" dirty="0" smtClean="0"/>
              <a:t>Occurs in the earliest cell divisions</a:t>
            </a:r>
          </a:p>
          <a:p>
            <a:pPr marL="344488" indent="-344488" defTabSz="912813" eaLnBrk="1" hangingPunct="1">
              <a:defRPr/>
            </a:pPr>
            <a:r>
              <a:rPr lang="en-US" dirty="0" smtClean="0"/>
              <a:t>Affected individuals exhibit characteristics of a particular syndrome for e.g. down syndrome in1% cases</a:t>
            </a:r>
          </a:p>
          <a:p>
            <a:pPr marL="344488" indent="-344488" defTabSz="912813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600700" y="931863"/>
            <a:ext cx="35052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69" tIns="41134" rIns="82269" bIns="41134">
            <a:spAutoFit/>
          </a:bodyPr>
          <a:lstStyle/>
          <a:p>
            <a:pPr>
              <a:defRPr/>
            </a:pPr>
            <a:r>
              <a:rPr lang="en-US" sz="2400" dirty="0">
                <a:latin typeface="Geneva"/>
                <a:cs typeface="+mn-cs"/>
              </a:rPr>
              <a:t>Chromosomal involvement and translocation in </a:t>
            </a:r>
            <a:r>
              <a:rPr lang="en-US" sz="2400" b="1" dirty="0">
                <a:solidFill>
                  <a:srgbClr val="FFFF00"/>
                </a:solidFill>
                <a:latin typeface="Geneva"/>
                <a:cs typeface="+mn-cs"/>
              </a:rPr>
              <a:t>familial Down syndrome. </a:t>
            </a:r>
            <a:r>
              <a:rPr lang="en-US" sz="2400" dirty="0">
                <a:latin typeface="Geneva"/>
                <a:cs typeface="+mn-cs"/>
              </a:rPr>
              <a:t>The photograph shows the relevant chromosomes from a </a:t>
            </a:r>
            <a:r>
              <a:rPr lang="en-US" sz="2400" b="1" dirty="0">
                <a:solidFill>
                  <a:srgbClr val="FFFF00"/>
                </a:solidFill>
                <a:latin typeface="Geneva"/>
                <a:cs typeface="+mn-cs"/>
              </a:rPr>
              <a:t>trisomy 21 </a:t>
            </a:r>
            <a:r>
              <a:rPr lang="en-US" sz="2400" dirty="0">
                <a:latin typeface="Geneva"/>
                <a:cs typeface="+mn-cs"/>
              </a:rPr>
              <a:t>offspring </a:t>
            </a:r>
            <a:r>
              <a:rPr lang="en-US" sz="2400" b="1" dirty="0">
                <a:solidFill>
                  <a:srgbClr val="FFFF00"/>
                </a:solidFill>
                <a:latin typeface="Geneva"/>
                <a:cs typeface="+mn-cs"/>
              </a:rPr>
              <a:t>produced by a translocation carrier parent.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61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Trisomy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13,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Patau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syndrome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696200" cy="4953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b="1" dirty="0" smtClean="0">
                <a:solidFill>
                  <a:srgbClr val="00FFFF"/>
                </a:solidFill>
                <a:latin typeface="Arial" pitchFamily="34" charset="0"/>
                <a:ea typeface="굴림" pitchFamily="34" charset="-127"/>
              </a:rPr>
              <a:t>Clinical Features  (1 in 15 - 25,000 births)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SzPct val="101000"/>
              <a:buFont typeface="Wingdings" pitchFamily="2" charset="2"/>
              <a:buChar char="§"/>
              <a:defRPr/>
            </a:pPr>
            <a:r>
              <a:rPr lang="en-US" altLang="ko-K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Microcephaly</a:t>
            </a: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 and mental retardation,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SzPct val="101000"/>
              <a:buFont typeface="Wingdings" pitchFamily="2" charset="2"/>
              <a:buChar char="§"/>
              <a:defRPr/>
            </a:pP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scalp defect,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SzPct val="101000"/>
              <a:buFont typeface="Wingdings" pitchFamily="2" charset="2"/>
              <a:buChar char="§"/>
              <a:defRPr/>
            </a:pPr>
            <a:r>
              <a:rPr lang="en-US" altLang="ko-K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microphthalmia</a:t>
            </a: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,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often blind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SzPct val="101000"/>
              <a:buFont typeface="Wingdings" pitchFamily="2" charset="2"/>
              <a:buChar char="§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Cleft lip/palate</a:t>
            </a: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,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SzPct val="101000"/>
              <a:buFont typeface="Wingdings" pitchFamily="2" charset="2"/>
              <a:buChar char="§"/>
              <a:defRPr/>
            </a:pPr>
            <a:r>
              <a:rPr lang="en-US" altLang="ko-K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polydactyly</a:t>
            </a: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,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SzPct val="101000"/>
              <a:buFont typeface="Wingdings" pitchFamily="2" charset="2"/>
              <a:buChar char="§"/>
              <a:defRPr/>
            </a:pP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rocker-</a:t>
            </a:r>
            <a:r>
              <a:rPr lang="en-US" altLang="ko-K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botton</a:t>
            </a: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 feet,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SzPct val="101000"/>
              <a:buFont typeface="Wingdings" pitchFamily="2" charset="2"/>
              <a:buChar char="§"/>
              <a:defRPr/>
            </a:pP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abnormal ears,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SzPct val="101000"/>
              <a:buFont typeface="Wingdings" pitchFamily="2" charset="2"/>
              <a:buChar char="§"/>
              <a:defRPr/>
            </a:pPr>
            <a:r>
              <a:rPr lang="en-US" altLang="ko-K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apneic</a:t>
            </a: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 spells and </a:t>
            </a:r>
            <a:r>
              <a:rPr lang="en-US" altLang="ko-K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myotonic</a:t>
            </a: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 seizures,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SzPct val="101000"/>
              <a:buFont typeface="Wingdings" pitchFamily="2" charset="2"/>
              <a:buChar char="§"/>
              <a:defRPr/>
            </a:pP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cardiac </a:t>
            </a:r>
            <a:r>
              <a:rPr lang="en-US" altLang="ko-K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dextroposition</a:t>
            </a: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 and VSD, 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SzPct val="101000"/>
              <a:buFont typeface="Wingdings" pitchFamily="2" charset="2"/>
              <a:buChar char="§"/>
              <a:defRPr/>
            </a:pP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굴림" pitchFamily="34" charset="-127"/>
              </a:rPr>
              <a:t>extensive visceral defects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SzPct val="101000"/>
              <a:buFont typeface="Wingdings" pitchFamily="2" charset="2"/>
              <a:buChar char="§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CNS malformations presence of a single forebrain hemisphere or lobe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228600" indent="-2286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914400" y="5791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rgbClr val="00FF00"/>
                </a:solidFill>
                <a:latin typeface="Calibri" pitchFamily="34" charset="0"/>
              </a:rPr>
              <a:t>Half of such individuals die within the first month-- the remainder by 1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8150"/>
            <a:ext cx="4127500" cy="29908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4953000" y="685800"/>
            <a:ext cx="3657600" cy="19383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ko-KR" sz="2400">
                <a:ea typeface="Gulim" pitchFamily="34" charset="-127"/>
              </a:rPr>
              <a:t>Cleft palate,</a:t>
            </a:r>
          </a:p>
          <a:p>
            <a:pPr marL="342900" indent="-342900"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ko-KR" sz="2400">
                <a:ea typeface="Gulim" pitchFamily="34" charset="-127"/>
              </a:rPr>
              <a:t>Aseptal defect, inguinal hernia</a:t>
            </a:r>
          </a:p>
          <a:p>
            <a:pPr marL="342900" indent="-342900"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ko-KR" sz="2400">
                <a:ea typeface="Gulim" pitchFamily="34" charset="-127"/>
              </a:rPr>
              <a:t>Postaxial polydactyly of the left hand.</a:t>
            </a:r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434975" y="6265863"/>
            <a:ext cx="8299450" cy="33813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ko-KR" sz="2000">
                <a:solidFill>
                  <a:schemeClr val="tx2"/>
                </a:solidFill>
                <a:ea typeface="Gulim" pitchFamily="34" charset="-127"/>
              </a:rPr>
              <a:t>Polydactyly</a:t>
            </a:r>
            <a:r>
              <a:rPr lang="en-US" altLang="ko-KR" sz="2000">
                <a:ea typeface="Gulim" pitchFamily="34" charset="-127"/>
              </a:rPr>
              <a:t>, particularly of all extremities, strongly suggests trisomy 13. </a:t>
            </a:r>
          </a:p>
        </p:txBody>
      </p:sp>
      <p:pic>
        <p:nvPicPr>
          <p:cNvPr id="29701" name="Picture 6" descr="bip"/>
          <p:cNvPicPr>
            <a:picLocks noChangeAspect="1" noChangeArrowheads="1"/>
          </p:cNvPicPr>
          <p:nvPr/>
        </p:nvPicPr>
        <p:blipFill>
          <a:blip r:embed="rId3" cstate="print"/>
          <a:srcRect l="6018" r="15527" b="33600"/>
          <a:stretch>
            <a:fillRect/>
          </a:stretch>
        </p:blipFill>
        <p:spPr bwMode="auto">
          <a:xfrm>
            <a:off x="457200" y="3613150"/>
            <a:ext cx="41275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bip"/>
          <p:cNvPicPr>
            <a:picLocks noChangeAspect="1" noChangeArrowheads="1"/>
          </p:cNvPicPr>
          <p:nvPr/>
        </p:nvPicPr>
        <p:blipFill>
          <a:blip r:embed="rId4" cstate="print"/>
          <a:srcRect l="20485"/>
          <a:stretch>
            <a:fillRect/>
          </a:stretch>
        </p:blipFill>
        <p:spPr bwMode="auto">
          <a:xfrm>
            <a:off x="5276850" y="3600450"/>
            <a:ext cx="30099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latin typeface="Arial Rounded MT Bold" pitchFamily="34" charset="0"/>
              </a:rPr>
              <a:t>Trisomy 13, </a:t>
            </a:r>
            <a:r>
              <a:rPr lang="en-US" sz="4000" dirty="0" err="1" smtClean="0">
                <a:solidFill>
                  <a:srgbClr val="FFFF00"/>
                </a:solidFill>
                <a:latin typeface="Arial Rounded MT Bold" pitchFamily="34" charset="0"/>
              </a:rPr>
              <a:t>Patau</a:t>
            </a:r>
            <a:r>
              <a:rPr lang="en-US" sz="4000" dirty="0" smtClean="0">
                <a:solidFill>
                  <a:srgbClr val="FFFF00"/>
                </a:solidFill>
                <a:latin typeface="Arial Rounded MT Bold" pitchFamily="34" charset="0"/>
              </a:rPr>
              <a:t> syndrome</a:t>
            </a:r>
            <a:endParaRPr lang="en-US" altLang="ko-KR" sz="4000" dirty="0" smtClean="0">
              <a:solidFill>
                <a:srgbClr val="FFFF00"/>
              </a:solidFill>
              <a:latin typeface="Arial Rounded MT Bold" pitchFamily="34" charset="0"/>
              <a:ea typeface="굴림" pitchFamily="34" charset="-127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				</a:t>
            </a:r>
            <a:r>
              <a:rPr lang="en-US" altLang="ko-KR" sz="2400" b="1" dirty="0" err="1" smtClean="0">
                <a:solidFill>
                  <a:srgbClr val="00FFFF"/>
                </a:solidFill>
                <a:latin typeface="Arial" pitchFamily="34" charset="0"/>
                <a:ea typeface="굴림" pitchFamily="34" charset="-127"/>
              </a:rPr>
              <a:t>Karyotype</a:t>
            </a:r>
            <a:r>
              <a:rPr lang="en-US" altLang="ko-KR" sz="2400" b="1" dirty="0" smtClean="0">
                <a:solidFill>
                  <a:srgbClr val="00FFFF"/>
                </a:solidFill>
                <a:latin typeface="Arial" pitchFamily="34" charset="0"/>
                <a:ea typeface="굴림" pitchFamily="34" charset="-127"/>
              </a:rPr>
              <a:t>	                   Incidence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400" dirty="0" smtClean="0">
              <a:latin typeface="Times New Roman" pitchFamily="18" charset="0"/>
              <a:ea typeface="굴림" pitchFamily="34" charset="-127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FF00"/>
              </a:buClr>
              <a:buFont typeface="Wingdings" pitchFamily="2" charset="2"/>
              <a:buChar char="Ø"/>
              <a:defRPr/>
            </a:pPr>
            <a:r>
              <a:rPr lang="en-US" altLang="ko-KR" sz="2400" dirty="0" err="1" smtClean="0">
                <a:latin typeface="Arial" pitchFamily="34" charset="0"/>
                <a:ea typeface="굴림" pitchFamily="34" charset="-127"/>
              </a:rPr>
              <a:t>Trisomy</a:t>
            </a:r>
            <a:r>
              <a:rPr lang="en-US" altLang="ko-KR" sz="2400" dirty="0" smtClean="0">
                <a:latin typeface="Arial" pitchFamily="34" charset="0"/>
                <a:ea typeface="굴림" pitchFamily="34" charset="-127"/>
              </a:rPr>
              <a:t> 13 		47,XX,+13	         &gt;75%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FF00"/>
              </a:buClr>
              <a:buFont typeface="Wingdings" pitchFamily="2" charset="2"/>
              <a:buChar char="Ø"/>
              <a:defRPr/>
            </a:pPr>
            <a:r>
              <a:rPr lang="en-US" altLang="ko-KR" sz="2400" dirty="0" smtClean="0">
                <a:latin typeface="Arial" pitchFamily="34" charset="0"/>
                <a:ea typeface="굴림" pitchFamily="34" charset="-127"/>
              </a:rPr>
              <a:t>R. Translocation 	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46,XX,der(13;14)+13</a:t>
            </a:r>
            <a:r>
              <a:rPr lang="en-US" altLang="ko-KR" sz="2400" dirty="0" smtClean="0">
                <a:latin typeface="Arial" pitchFamily="34" charset="0"/>
                <a:ea typeface="굴림" pitchFamily="34" charset="-127"/>
              </a:rPr>
              <a:t>)      	20%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FF00"/>
              </a:buClr>
              <a:buFont typeface="Wingdings" pitchFamily="2" charset="2"/>
              <a:buChar char="Ø"/>
              <a:defRPr/>
            </a:pPr>
            <a:r>
              <a:rPr lang="en-US" altLang="ko-KR" sz="2400" dirty="0" err="1" smtClean="0">
                <a:latin typeface="Arial" pitchFamily="34" charset="0"/>
                <a:ea typeface="굴림" pitchFamily="34" charset="-127"/>
              </a:rPr>
              <a:t>Mosaicism</a:t>
            </a:r>
            <a:r>
              <a:rPr lang="en-US" altLang="ko-KR" sz="2400" dirty="0" smtClean="0">
                <a:latin typeface="Arial" pitchFamily="34" charset="0"/>
                <a:ea typeface="굴림" pitchFamily="34" charset="-127"/>
              </a:rPr>
              <a:t>		47,XX,+13/46,XX	             5%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400" dirty="0" smtClean="0"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144588" y="1905000"/>
            <a:ext cx="6932612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44588" y="2514600"/>
            <a:ext cx="6932612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4005263"/>
            <a:ext cx="69342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492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Clinical Features: Trisomy 18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>
                <a:solidFill>
                  <a:schemeClr val="hlink"/>
                </a:solidFill>
              </a:rPr>
              <a:t>Prominent occiput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Short palpebral fissures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Micrognathia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Low-set, malformed ears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Profound Mental Retardation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>
                <a:solidFill>
                  <a:schemeClr val="hlink"/>
                </a:solidFill>
              </a:rPr>
              <a:t>Rocker-Bottom Feet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Short Sternum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Small Pelvis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00588" y="152400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Clenched Hands</a:t>
            </a:r>
          </a:p>
          <a:p>
            <a:pPr eaLnBrk="1" hangingPunct="1">
              <a:defRPr/>
            </a:pPr>
            <a:r>
              <a:rPr lang="en-US" sz="2400" dirty="0" smtClean="0"/>
              <a:t>Renal anomalies</a:t>
            </a:r>
          </a:p>
          <a:p>
            <a:pPr eaLnBrk="1" hangingPunct="1">
              <a:defRPr/>
            </a:pPr>
            <a:r>
              <a:rPr lang="en-US" sz="2400" dirty="0" smtClean="0"/>
              <a:t>Cleft Lip/Palate</a:t>
            </a:r>
          </a:p>
          <a:p>
            <a:pPr eaLnBrk="1" hangingPunct="1">
              <a:defRPr/>
            </a:pPr>
            <a:r>
              <a:rPr lang="en-US" sz="2400" dirty="0" err="1" smtClean="0"/>
              <a:t>Hypoplastic</a:t>
            </a:r>
            <a:r>
              <a:rPr lang="en-US" sz="2400" dirty="0" smtClean="0"/>
              <a:t> thumbs</a:t>
            </a:r>
          </a:p>
          <a:p>
            <a:pPr eaLnBrk="1" hangingPunct="1">
              <a:defRPr/>
            </a:pPr>
            <a:r>
              <a:rPr lang="en-US" sz="2400" dirty="0" err="1" smtClean="0"/>
              <a:t>Dorsiflexed</a:t>
            </a:r>
            <a:r>
              <a:rPr lang="en-US" sz="2400" dirty="0" smtClean="0"/>
              <a:t> </a:t>
            </a:r>
            <a:r>
              <a:rPr lang="en-US" sz="2400" dirty="0" err="1" smtClean="0"/>
              <a:t>halus</a:t>
            </a:r>
            <a:r>
              <a:rPr lang="en-US" sz="2400" dirty="0" smtClean="0"/>
              <a:t> (hammer toe)</a:t>
            </a:r>
          </a:p>
          <a:p>
            <a:pPr eaLnBrk="1" hangingPunct="1">
              <a:defRPr/>
            </a:pPr>
            <a:r>
              <a:rPr lang="en-US" sz="2400" dirty="0" smtClean="0"/>
              <a:t>Renal Anomalies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524000" y="990600"/>
            <a:ext cx="63547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3200">
                <a:ea typeface="Gulim" pitchFamily="34" charset="-127"/>
              </a:rPr>
              <a:t>Clinical feature  (1 in 7,500 births</a:t>
            </a:r>
            <a:r>
              <a:rPr lang="en-US" altLang="ko-KR" sz="3200">
                <a:solidFill>
                  <a:schemeClr val="accent2"/>
                </a:solidFill>
                <a:latin typeface="Times New Roman" pitchFamily="18" charset="0"/>
                <a:ea typeface="Gulim" pitchFamily="34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Trisomy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dwards syndrome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Karyotype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47, XX (or XY), +18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82000" cy="4114800"/>
          </a:xfrm>
        </p:spPr>
        <p:txBody>
          <a:bodyPr rtlCol="0">
            <a:normAutofit/>
          </a:bodyPr>
          <a:lstStyle/>
          <a:p>
            <a:pPr marL="228600" indent="-228600" eaLnBrk="1" fontAlgn="auto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Survival – 50% within 1 month, 50% within less than 1 year</a:t>
            </a:r>
          </a:p>
          <a:p>
            <a:pPr marL="228600" indent="-228600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2" name="Picture 6" descr="edwa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27432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00600"/>
            <a:ext cx="3048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971800"/>
            <a:ext cx="3235325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998788"/>
            <a:ext cx="2514600" cy="385921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647700"/>
          </a:xfrm>
        </p:spPr>
        <p:txBody>
          <a:bodyPr lIns="92075" tIns="46038" rIns="92075" bIns="46038">
            <a:noAutofit/>
          </a:bodyPr>
          <a:lstStyle/>
          <a:p>
            <a:pPr eaLnBrk="1" hangingPunct="1">
              <a:defRPr/>
            </a:pPr>
            <a:r>
              <a:rPr lang="en-US" altLang="ko-KR" sz="4000" dirty="0" smtClean="0">
                <a:solidFill>
                  <a:srgbClr val="FFFF00"/>
                </a:solidFill>
                <a:latin typeface="Arial Rounded MT Bold" pitchFamily="34" charset="0"/>
                <a:ea typeface="굴림" pitchFamily="34" charset="-127"/>
              </a:rPr>
              <a:t>Edwards Syndrome (Trisomy 18)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8208962" cy="4897437"/>
          </a:xfrm>
        </p:spPr>
        <p:txBody>
          <a:bodyPr lIns="92075" tIns="46038" rIns="92075" bIns="46038"/>
          <a:lstStyle/>
          <a:p>
            <a:pPr lvl="4" eaLnBrk="1" hangingPunct="1">
              <a:buFontTx/>
              <a:buNone/>
              <a:defRPr/>
            </a:pPr>
            <a:r>
              <a:rPr lang="en-US" altLang="ko-KR" sz="3600" b="1" smtClean="0">
                <a:latin typeface="Times New Roman" pitchFamily="18" charset="0"/>
                <a:ea typeface="굴림" pitchFamily="34" charset="-127"/>
              </a:rPr>
              <a:t>	</a:t>
            </a:r>
            <a:r>
              <a:rPr lang="en-US" altLang="ko-KR" sz="2800" b="1" smtClean="0">
                <a:latin typeface="Times New Roman" pitchFamily="18" charset="0"/>
                <a:ea typeface="굴림" pitchFamily="34" charset="-127"/>
              </a:rPr>
              <a:t>	</a:t>
            </a:r>
            <a:r>
              <a:rPr lang="en-US" altLang="ko-KR" sz="2800" b="1" smtClean="0">
                <a:latin typeface="Arial" charset="0"/>
                <a:ea typeface="굴림" pitchFamily="34" charset="-127"/>
              </a:rPr>
              <a:t>Karyotype	            Incidence</a:t>
            </a:r>
          </a:p>
          <a:p>
            <a:pPr eaLnBrk="1" hangingPunct="1">
              <a:lnSpc>
                <a:spcPct val="50000"/>
              </a:lnSpc>
              <a:defRPr/>
            </a:pPr>
            <a:endParaRPr lang="en-US" altLang="ko-KR" sz="1800" smtClean="0">
              <a:latin typeface="Times New Roman" pitchFamily="18" charset="0"/>
              <a:ea typeface="굴림" pitchFamily="34" charset="-127"/>
            </a:endParaRPr>
          </a:p>
          <a:p>
            <a:pPr eaLnBrk="1" hangingPunct="1">
              <a:defRPr/>
            </a:pPr>
            <a:r>
              <a:rPr lang="en-US" altLang="ko-KR" sz="2400" smtClean="0">
                <a:latin typeface="Arial" charset="0"/>
                <a:ea typeface="굴림" pitchFamily="34" charset="-127"/>
              </a:rPr>
              <a:t>Trisomy 18 		47,XX,+18		90%</a:t>
            </a:r>
          </a:p>
          <a:p>
            <a:pPr eaLnBrk="1" hangingPunct="1">
              <a:defRPr/>
            </a:pPr>
            <a:r>
              <a:rPr lang="en-US" altLang="ko-KR" sz="2400" smtClean="0">
                <a:latin typeface="Arial" charset="0"/>
                <a:ea typeface="굴림" pitchFamily="34" charset="-127"/>
              </a:rPr>
              <a:t>Translocation 	46,XX,+18,t(?;18q)		rare</a:t>
            </a:r>
          </a:p>
          <a:p>
            <a:pPr eaLnBrk="1" hangingPunct="1">
              <a:defRPr/>
            </a:pPr>
            <a:r>
              <a:rPr lang="en-US" altLang="ko-KR" sz="2400" smtClean="0">
                <a:latin typeface="Arial" charset="0"/>
                <a:ea typeface="굴림" pitchFamily="34" charset="-127"/>
              </a:rPr>
              <a:t>Mosaicism		47,XX,+18/46,XX	           10%</a:t>
            </a:r>
          </a:p>
          <a:p>
            <a:pPr eaLnBrk="1" hangingPunct="1">
              <a:defRPr/>
            </a:pPr>
            <a:endParaRPr lang="en-US" altLang="ko-KR" sz="2400" smtClean="0"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836613" y="1484313"/>
            <a:ext cx="7124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817563" y="2224088"/>
            <a:ext cx="7124700" cy="1111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827088" y="3633788"/>
            <a:ext cx="7200900" cy="1111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3379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4191000"/>
            <a:ext cx="76676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5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4286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00FF00"/>
                </a:solidFill>
                <a:latin typeface="Arial Rounded MT Bold" pitchFamily="34" charset="0"/>
              </a:rPr>
              <a:t>Types of chromosome abnormalities</a:t>
            </a:r>
            <a:endParaRPr lang="en-US" sz="3200" dirty="0" smtClean="0">
              <a:solidFill>
                <a:srgbClr val="00FF00"/>
              </a:solidFill>
              <a:latin typeface="Arial Rounded MT Bold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616450"/>
          </a:xfrm>
          <a:solidFill>
            <a:srgbClr val="0033CC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600" b="1" dirty="0" smtClean="0">
                <a:solidFill>
                  <a:srgbClr val="FFFF00"/>
                </a:solidFill>
                <a:latin typeface="Arial Rounded MT Bold" pitchFamily="34" charset="0"/>
              </a:rPr>
              <a:t>Numerical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Aneuploidy (</a:t>
            </a:r>
            <a:r>
              <a:rPr lang="en-GB" sz="2200" dirty="0" err="1" smtClean="0">
                <a:solidFill>
                  <a:srgbClr val="FFFFFF"/>
                </a:solidFill>
                <a:latin typeface="Arial Rounded MT Bold" pitchFamily="34" charset="0"/>
              </a:rPr>
              <a:t>monosomy</a:t>
            </a: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, trisomy, </a:t>
            </a:r>
            <a:r>
              <a:rPr lang="en-GB" sz="2200" dirty="0" err="1" smtClean="0">
                <a:solidFill>
                  <a:srgbClr val="FFFFFF"/>
                </a:solidFill>
                <a:latin typeface="Arial Rounded MT Bold" pitchFamily="34" charset="0"/>
              </a:rPr>
              <a:t>tetrasomy</a:t>
            </a: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Polyploidy (</a:t>
            </a:r>
            <a:r>
              <a:rPr lang="en-GB" sz="2200" dirty="0" err="1" smtClean="0">
                <a:solidFill>
                  <a:srgbClr val="FFFFFF"/>
                </a:solidFill>
                <a:latin typeface="Arial Rounded MT Bold" pitchFamily="34" charset="0"/>
              </a:rPr>
              <a:t>triploidy</a:t>
            </a: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, </a:t>
            </a:r>
            <a:r>
              <a:rPr lang="en-GB" sz="2200" dirty="0" err="1" smtClean="0">
                <a:solidFill>
                  <a:srgbClr val="FFFFFF"/>
                </a:solidFill>
                <a:latin typeface="Arial Rounded MT Bold" pitchFamily="34" charset="0"/>
              </a:rPr>
              <a:t>tetraploidy</a:t>
            </a: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GB" sz="22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600" b="1" dirty="0" smtClean="0">
                <a:solidFill>
                  <a:srgbClr val="FFFF00"/>
                </a:solidFill>
                <a:latin typeface="Arial Rounded MT Bold" pitchFamily="34" charset="0"/>
              </a:rPr>
              <a:t>Structural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Translocations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Inversions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Insertions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Deletions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Rings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Duplication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err="1" smtClean="0">
                <a:solidFill>
                  <a:srgbClr val="FFFFFF"/>
                </a:solidFill>
                <a:latin typeface="Arial Rounded MT Bold" pitchFamily="34" charset="0"/>
              </a:rPr>
              <a:t>Isochromosomes</a:t>
            </a:r>
            <a:endParaRPr lang="en-GB" sz="2200" dirty="0" smtClean="0">
              <a:solidFill>
                <a:srgbClr val="FFFFFF"/>
              </a:solidFill>
              <a:latin typeface="Arial Rounded MT Bold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endParaRPr lang="en-GB" sz="22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endParaRPr lang="en-GB" sz="22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Trisomy 8, </a:t>
            </a:r>
            <a:r>
              <a:rPr lang="en-US" dirty="0" err="1" smtClean="0">
                <a:solidFill>
                  <a:srgbClr val="FFFF00"/>
                </a:solidFill>
                <a:latin typeface="Arial Rounded MT Bold" pitchFamily="34" charset="0"/>
              </a:rPr>
              <a:t>Mosaicism</a:t>
            </a:r>
            <a:endParaRPr lang="en-US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90000"/>
              <a:buFont typeface="Wingdings" pitchFamily="2" charset="2"/>
              <a:buChar char="§"/>
            </a:pPr>
            <a:r>
              <a:rPr lang="en-US" smtClean="0">
                <a:effectLst/>
              </a:rPr>
              <a:t>1/20,000 births</a:t>
            </a:r>
          </a:p>
          <a:p>
            <a:pPr eaLnBrk="1" hangingPunct="1">
              <a:buSzPct val="90000"/>
              <a:buFont typeface="Wingdings" pitchFamily="2" charset="2"/>
              <a:buChar char="§"/>
            </a:pPr>
            <a:r>
              <a:rPr lang="en-US" smtClean="0">
                <a:effectLst/>
              </a:rPr>
              <a:t>Long face, high prominent forehead, wide upturned nose, thick everted lower lip, microretrognathia, low-set ears, cleft palate</a:t>
            </a:r>
          </a:p>
          <a:p>
            <a:pPr eaLnBrk="1" hangingPunct="1">
              <a:buSzPct val="90000"/>
              <a:buFont typeface="Wingdings" pitchFamily="2" charset="2"/>
              <a:buChar char="§"/>
            </a:pPr>
            <a:r>
              <a:rPr lang="en-US" smtClean="0">
                <a:effectLst/>
              </a:rPr>
              <a:t>Osteoarticular anomalies common</a:t>
            </a:r>
          </a:p>
          <a:p>
            <a:pPr eaLnBrk="1" hangingPunct="1">
              <a:buSzPct val="90000"/>
              <a:buFont typeface="Wingdings" pitchFamily="2" charset="2"/>
              <a:buChar char="§"/>
            </a:pPr>
            <a:r>
              <a:rPr lang="en-US" smtClean="0">
                <a:effectLst/>
              </a:rPr>
              <a:t>Moderate MR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6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MONOSOMIES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effectLst/>
              </a:rPr>
              <a:t>One representative of a chromosome is present</a:t>
            </a:r>
          </a:p>
          <a:p>
            <a:pPr eaLnBrk="1" hangingPunct="1"/>
            <a:r>
              <a:rPr lang="en-US" sz="2800" smtClean="0">
                <a:effectLst/>
              </a:rPr>
              <a:t>Nondisjunction:</a:t>
            </a:r>
          </a:p>
          <a:p>
            <a:pPr lvl="1" eaLnBrk="1" hangingPunct="1"/>
            <a:r>
              <a:rPr lang="en-US" smtClean="0">
                <a:effectLst/>
              </a:rPr>
              <a:t>One cell ends up with one copy (monosomic) and the other has 3 (trisomic) </a:t>
            </a:r>
          </a:p>
          <a:p>
            <a:pPr eaLnBrk="1" hangingPunct="1"/>
            <a:r>
              <a:rPr lang="en-US" sz="2800" smtClean="0">
                <a:effectLst/>
              </a:rPr>
              <a:t>Anaphase lag: </a:t>
            </a:r>
          </a:p>
          <a:p>
            <a:pPr lvl="1" eaLnBrk="1" hangingPunct="1"/>
            <a:r>
              <a:rPr lang="en-US" smtClean="0">
                <a:effectLst/>
              </a:rPr>
              <a:t>chromosome fails to move into the new daughter cell</a:t>
            </a:r>
          </a:p>
          <a:p>
            <a:pPr eaLnBrk="1" hangingPunct="1"/>
            <a:r>
              <a:rPr lang="en-US" sz="2800" smtClean="0">
                <a:effectLst/>
              </a:rPr>
              <a:t>All complete autosomal monosomies- lethal</a:t>
            </a:r>
          </a:p>
          <a:p>
            <a:pPr lvl="1" eaLnBrk="1" hangingPunct="1"/>
            <a:r>
              <a:rPr lang="en-US" smtClean="0">
                <a:effectLst/>
              </a:rPr>
              <a:t>Can survive in mosaic forms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FFFF00"/>
                </a:solidFill>
                <a:latin typeface="Arial Rounded MT Bold" pitchFamily="34" charset="0"/>
              </a:rPr>
              <a:t>Sex Chromosomes Abnormalities</a:t>
            </a:r>
            <a:endParaRPr lang="en-US" sz="4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Sex Chromosome </a:t>
            </a:r>
            <a:r>
              <a:rPr lang="en-US" dirty="0" err="1" smtClean="0">
                <a:solidFill>
                  <a:srgbClr val="FFFF00"/>
                </a:solidFill>
                <a:latin typeface="Arial Rounded MT Bold" pitchFamily="34" charset="0"/>
              </a:rPr>
              <a:t>Aneuploidy</a:t>
            </a:r>
            <a:endParaRPr lang="en-US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990600"/>
            <a:ext cx="5334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  <a:latin typeface="Arial Rounded MT Bold" pitchFamily="34" charset="0"/>
              </a:rPr>
              <a:t>Sex Chromosome </a:t>
            </a:r>
            <a:r>
              <a:rPr lang="en-US" sz="2400" dirty="0" err="1" smtClean="0">
                <a:effectLst/>
                <a:latin typeface="Arial Rounded MT Bold" pitchFamily="34" charset="0"/>
              </a:rPr>
              <a:t>Aneuploidy</a:t>
            </a:r>
            <a:r>
              <a:rPr lang="en-US" sz="2400" dirty="0" smtClean="0">
                <a:effectLst/>
                <a:latin typeface="Arial Rounded MT Bold" pitchFamily="34" charset="0"/>
              </a:rPr>
              <a:t> is more common than </a:t>
            </a:r>
            <a:r>
              <a:rPr lang="en-US" sz="2400" dirty="0" err="1" smtClean="0">
                <a:effectLst/>
                <a:latin typeface="Arial Rounded MT Bold" pitchFamily="34" charset="0"/>
              </a:rPr>
              <a:t>Autosome</a:t>
            </a:r>
            <a:r>
              <a:rPr lang="en-US" sz="2400" dirty="0" smtClean="0">
                <a:effectLst/>
                <a:latin typeface="Arial Rounded MT Bold" pitchFamily="34" charset="0"/>
              </a:rPr>
              <a:t> </a:t>
            </a:r>
            <a:r>
              <a:rPr lang="en-US" sz="2400" dirty="0" err="1" smtClean="0">
                <a:effectLst/>
                <a:latin typeface="Arial Rounded MT Bold" pitchFamily="34" charset="0"/>
              </a:rPr>
              <a:t>Aneuploidy</a:t>
            </a:r>
            <a:r>
              <a:rPr lang="en-US" sz="2400" dirty="0" smtClean="0">
                <a:effectLst/>
                <a:latin typeface="Arial Rounded MT Bold" pitchFamily="34" charset="0"/>
              </a:rPr>
              <a:t>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66FF33"/>
                </a:solidFill>
                <a:effectLst/>
                <a:latin typeface="Arial Rounded MT Bold" pitchFamily="34" charset="0"/>
              </a:rPr>
              <a:t>In order to survive and develop embryo needs at least one X chromosome.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FFFF"/>
                </a:solidFill>
                <a:effectLst/>
                <a:latin typeface="Arial Rounded MT Bold" pitchFamily="34" charset="0"/>
              </a:rPr>
              <a:t>In healthy females, one X chromosome will be inactivated in each somatic cell. The inactivated X chromosome is referred to as a </a:t>
            </a:r>
            <a:r>
              <a:rPr lang="en-US" sz="2400" b="1" dirty="0" smtClean="0">
                <a:solidFill>
                  <a:srgbClr val="00FFFF"/>
                </a:solidFill>
                <a:effectLst/>
                <a:latin typeface="Arial Rounded MT Bold" pitchFamily="34" charset="0"/>
              </a:rPr>
              <a:t>“</a:t>
            </a:r>
            <a:r>
              <a:rPr lang="en-US" sz="2400" b="1" dirty="0" smtClean="0">
                <a:solidFill>
                  <a:srgbClr val="00FF00"/>
                </a:solidFill>
                <a:effectLst/>
                <a:latin typeface="Arial Rounded MT Bold" pitchFamily="34" charset="0"/>
              </a:rPr>
              <a:t>Barr body</a:t>
            </a:r>
            <a:r>
              <a:rPr lang="en-US" sz="2400" b="1" dirty="0" smtClean="0">
                <a:solidFill>
                  <a:srgbClr val="FF99FF"/>
                </a:solidFill>
                <a:effectLst/>
                <a:latin typeface="Arial Rounded MT Bold" pitchFamily="34" charset="0"/>
              </a:rPr>
              <a:t>”.</a:t>
            </a:r>
            <a:endParaRPr lang="en-US" sz="2400" dirty="0" smtClean="0">
              <a:solidFill>
                <a:srgbClr val="FF99FF"/>
              </a:solidFill>
              <a:effectLst/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Arial Rounded MT Bold" pitchFamily="34" charset="0"/>
              </a:rPr>
              <a:t>An individual who has an intact  Y-chromosome will be male, regardless of the number of X chromosomes he possesses</a:t>
            </a:r>
            <a:r>
              <a:rPr lang="en-US" sz="2400" dirty="0" smtClean="0">
                <a:solidFill>
                  <a:srgbClr val="7030A0"/>
                </a:solidFill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99FF"/>
                </a:solidFill>
                <a:effectLst/>
                <a:latin typeface="Arial Rounded MT Bold" pitchFamily="34" charset="0"/>
              </a:rPr>
              <a:t>In the absence of an </a:t>
            </a:r>
            <a:r>
              <a:rPr lang="en-US" sz="2400" b="1" dirty="0" smtClean="0">
                <a:solidFill>
                  <a:srgbClr val="FF99FF"/>
                </a:solidFill>
                <a:effectLst/>
                <a:latin typeface="Arial Rounded MT Bold" pitchFamily="34" charset="0"/>
              </a:rPr>
              <a:t>intact Y</a:t>
            </a:r>
            <a:r>
              <a:rPr lang="en-US" sz="2400" dirty="0" smtClean="0">
                <a:solidFill>
                  <a:srgbClr val="FF99FF"/>
                </a:solidFill>
                <a:effectLst/>
                <a:latin typeface="Arial Rounded MT Bold" pitchFamily="34" charset="0"/>
              </a:rPr>
              <a:t> chromosome an individual will be female</a:t>
            </a:r>
            <a:r>
              <a:rPr lang="en-US" sz="2400" dirty="0" smtClean="0">
                <a:solidFill>
                  <a:srgbClr val="9999FF"/>
                </a:solidFill>
                <a:latin typeface="Arial Rounded MT Bold" pitchFamily="34" charset="0"/>
              </a:rPr>
              <a:t>.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0305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X-Chromosomal Disorders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Imbalances of X-chromosomes are better tolerated than those of </a:t>
            </a:r>
            <a:r>
              <a:rPr lang="en-US" dirty="0" err="1"/>
              <a:t>autosomes</a:t>
            </a:r>
            <a:endParaRPr lang="en-US" dirty="0"/>
          </a:p>
          <a:p>
            <a:pPr>
              <a:defRPr/>
            </a:pPr>
            <a:r>
              <a:rPr lang="en-US" dirty="0" smtClean="0"/>
              <a:t>Increased </a:t>
            </a:r>
            <a:r>
              <a:rPr lang="en-US" dirty="0"/>
              <a:t>number of X-chromosomes in either males or females lead to mental </a:t>
            </a:r>
            <a:r>
              <a:rPr lang="en-US" dirty="0" smtClean="0"/>
              <a:t>retardation</a:t>
            </a:r>
          </a:p>
          <a:p>
            <a:pPr>
              <a:defRPr/>
            </a:pPr>
            <a:r>
              <a:rPr lang="en-US" dirty="0" err="1" smtClean="0"/>
              <a:t>Lyonization</a:t>
            </a:r>
            <a:r>
              <a:rPr lang="en-US" dirty="0" smtClean="0"/>
              <a:t> – Mary Lyon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during 16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day of embryonic life one X-chromosome in females is randomly inactivated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inactivation persists in all subsequent cells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933450"/>
            <a:ext cx="5105400" cy="5314950"/>
          </a:xfrm>
          <a:noFill/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181600" y="1066800"/>
            <a:ext cx="37338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en-US" altLang="en-US" sz="2800">
                <a:latin typeface="Calibri" pitchFamily="34" charset="0"/>
              </a:rPr>
              <a:t>A woman with the chromosome constitution 47, XXX should have 2 Barr bodies in each cell.</a:t>
            </a:r>
          </a:p>
          <a:p>
            <a:pPr marL="287338" indent="-287338"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en-US" altLang="en-US" sz="2800">
                <a:latin typeface="Calibri" pitchFamily="34" charset="0"/>
              </a:rPr>
              <a:t>XXY individuals are male, but have a Barr body.</a:t>
            </a:r>
          </a:p>
          <a:p>
            <a:pPr marL="287338" indent="-287338"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en-US" altLang="en-US" sz="2800">
                <a:latin typeface="Calibri" pitchFamily="34" charset="0"/>
              </a:rPr>
              <a:t> XO individuals are  female but have no Barr bodies.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81000" y="152400"/>
            <a:ext cx="841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>
                <a:solidFill>
                  <a:srgbClr val="FFFF00"/>
                </a:solidFill>
                <a:latin typeface="Arial Rounded MT Bold" pitchFamily="34" charset="0"/>
              </a:rPr>
              <a:t>Nondisjunction of X chromosome</a:t>
            </a:r>
          </a:p>
        </p:txBody>
      </p:sp>
      <p:sp>
        <p:nvSpPr>
          <p:cNvPr id="40963" name="Line 5"/>
          <p:cNvSpPr>
            <a:spLocks noChangeShapeType="1"/>
          </p:cNvSpPr>
          <p:nvPr/>
        </p:nvSpPr>
        <p:spPr bwMode="auto">
          <a:xfrm>
            <a:off x="2209800" y="1676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 flipH="1">
            <a:off x="7315200" y="2667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60082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latin typeface="Arial Rounded MT Bold" pitchFamily="34" charset="0"/>
              </a:rPr>
              <a:t>Sex Chromosome Aneuploidy</a:t>
            </a:r>
          </a:p>
        </p:txBody>
      </p:sp>
      <p:graphicFrame>
        <p:nvGraphicFramePr>
          <p:cNvPr id="107523" name="Group 3"/>
          <p:cNvGraphicFramePr>
            <a:graphicFrameLocks noGrp="1"/>
          </p:cNvGraphicFramePr>
          <p:nvPr/>
        </p:nvGraphicFramePr>
        <p:xfrm>
          <a:off x="228600" y="1319213"/>
          <a:ext cx="8686800" cy="4784838"/>
        </p:xfrm>
        <a:graphic>
          <a:graphicData uri="http://schemas.openxmlformats.org/drawingml/2006/table">
            <a:tbl>
              <a:tblPr/>
              <a:tblGrid>
                <a:gridCol w="2057400"/>
                <a:gridCol w="1143000"/>
                <a:gridCol w="1065213"/>
                <a:gridCol w="4421187"/>
              </a:tblGrid>
              <a:tr h="39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Situation</a:t>
                      </a:r>
                    </a:p>
                  </a:txBody>
                  <a:tcPr marT="45691" marB="456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Oocyte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Sperm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Consequence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9617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Normal</a:t>
                      </a:r>
                    </a:p>
                  </a:txBody>
                  <a:tcPr marT="45691" marB="456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46, XY normal male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396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46, XX normal female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396173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Female Nondisjunction</a:t>
                      </a:r>
                    </a:p>
                  </a:txBody>
                  <a:tcPr marT="45691" marB="456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XX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Y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47, XXY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Klinefelter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 syndrome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396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XX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47, XXX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triplo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-X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396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cs typeface="Arial" charset="0"/>
                      </a:endParaRP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Y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45, Y nonviable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396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cs typeface="Arial" charset="0"/>
                      </a:endParaRP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45, X Turner syndrome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39617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Male Nondisjunction (meiosis I)</a:t>
                      </a:r>
                    </a:p>
                  </a:txBody>
                  <a:tcPr marT="45691" marB="456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45, X Turner syndrome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6095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XX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47, XXX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triplo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-X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39617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Male nondisjunction (meiosis II)</a:t>
                      </a:r>
                    </a:p>
                  </a:txBody>
                  <a:tcPr marT="45691" marB="456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YY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47, XYY Jacobs syndrome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6095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X 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cs typeface="Arial" charset="0"/>
                      </a:endParaRP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45, X Turner syndrome</a:t>
                      </a:r>
                    </a:p>
                  </a:txBody>
                  <a:tcPr marT="45691" marB="456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50" y="214313"/>
            <a:ext cx="5676900" cy="762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  <a:latin typeface="Arial Rounded MT Bold" pitchFamily="34" charset="0"/>
              </a:rPr>
              <a:t>Turner syndrome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4313" y="928688"/>
            <a:ext cx="5183187" cy="411003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rgbClr val="66FF33"/>
                </a:solidFill>
                <a:latin typeface="Arial Rounded MT Bold" pitchFamily="34" charset="0"/>
              </a:rPr>
              <a:t>Monosomy X or </a:t>
            </a:r>
            <a:r>
              <a:rPr lang="en-US" smtClean="0">
                <a:solidFill>
                  <a:srgbClr val="FF00FF"/>
                </a:solidFill>
                <a:latin typeface="Arial Rounded MT Bold" pitchFamily="34" charset="0"/>
              </a:rPr>
              <a:t>X0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smtClean="0">
                <a:latin typeface="Arial Rounded MT Bold" pitchFamily="34" charset="0"/>
              </a:rPr>
              <a:t>1 in every 5000 births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smtClean="0">
                <a:latin typeface="Arial Rounded MT Bold" pitchFamily="34" charset="0"/>
              </a:rPr>
              <a:t>varied degree of effects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smtClean="0">
                <a:latin typeface="Arial Rounded MT Bold" pitchFamily="34" charset="0"/>
              </a:rPr>
              <a:t>webbed neck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smtClean="0">
                <a:latin typeface="Arial Rounded MT Bold" pitchFamily="34" charset="0"/>
              </a:rPr>
              <a:t>short stature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smtClean="0">
                <a:latin typeface="Arial Rounded MT Bold" pitchFamily="34" charset="0"/>
              </a:rPr>
              <a:t>sterile 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 t="4126"/>
          <a:stretch>
            <a:fillRect/>
          </a:stretch>
        </p:blipFill>
        <p:spPr bwMode="auto">
          <a:xfrm>
            <a:off x="2786063" y="3929063"/>
            <a:ext cx="20701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313" y="3700463"/>
            <a:ext cx="357187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66FF33"/>
                </a:solidFill>
                <a:latin typeface="Arial Rounded MT Bold" pitchFamily="34" charset="0"/>
                <a:cs typeface="Arial" charset="0"/>
              </a:rPr>
              <a:t>KARYOTYPING: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 Rounded MT Bold" pitchFamily="34" charset="0"/>
                <a:cs typeface="Arial" charset="0"/>
              </a:rPr>
              <a:t>Classical 45X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 Rounded MT Bold" pitchFamily="34" charset="0"/>
                <a:cs typeface="Arial" charset="0"/>
              </a:rPr>
              <a:t>46,X,i(</a:t>
            </a:r>
            <a:r>
              <a:rPr lang="en-US" sz="2000" kern="0" dirty="0" err="1">
                <a:latin typeface="Arial Rounded MT Bold" pitchFamily="34" charset="0"/>
                <a:cs typeface="Arial" charset="0"/>
              </a:rPr>
              <a:t>Xq</a:t>
            </a:r>
            <a:r>
              <a:rPr lang="en-US" sz="2000" kern="0" dirty="0">
                <a:latin typeface="Arial Rounded MT Bold" pitchFamily="34" charset="0"/>
                <a:cs typeface="Arial" charset="0"/>
              </a:rPr>
              <a:t>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 Rounded MT Bold" pitchFamily="34" charset="0"/>
                <a:cs typeface="Arial" charset="0"/>
              </a:rPr>
              <a:t>46XXq-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 Rounded MT Bold" pitchFamily="34" charset="0"/>
                <a:cs typeface="Arial" charset="0"/>
              </a:rPr>
              <a:t>46XXp-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 Rounded MT Bold" pitchFamily="34" charset="0"/>
                <a:cs typeface="Arial" charset="0"/>
              </a:rPr>
              <a:t>46,X r(X)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 Rounded MT Bold" pitchFamily="34" charset="0"/>
                <a:cs typeface="Arial" charset="0"/>
              </a:rPr>
              <a:t>45,X/46,XX</a:t>
            </a:r>
          </a:p>
        </p:txBody>
      </p:sp>
      <p:pic>
        <p:nvPicPr>
          <p:cNvPr id="8" name="Picture 3" descr="tur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88"/>
            <a:ext cx="4500562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Turner Syndrome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Results from complete or partial </a:t>
            </a:r>
            <a:r>
              <a:rPr lang="en-US" dirty="0" err="1"/>
              <a:t>monosomy</a:t>
            </a:r>
            <a:r>
              <a:rPr lang="en-US" dirty="0"/>
              <a:t> of the X-chromosome in females</a:t>
            </a:r>
          </a:p>
          <a:p>
            <a:pPr>
              <a:defRPr/>
            </a:pPr>
            <a:r>
              <a:rPr lang="en-US" dirty="0"/>
              <a:t>Most common sex chromosome abnormality in females, incidence 1 in 1000 live births</a:t>
            </a:r>
          </a:p>
          <a:p>
            <a:pPr>
              <a:defRPr/>
            </a:pPr>
            <a:r>
              <a:rPr lang="en-US" dirty="0"/>
              <a:t>Classical </a:t>
            </a:r>
            <a:r>
              <a:rPr lang="en-US" dirty="0" err="1"/>
              <a:t>cytogenetics</a:t>
            </a:r>
            <a:endParaRPr lang="en-US" dirty="0"/>
          </a:p>
          <a:p>
            <a:pPr lvl="1">
              <a:defRPr/>
            </a:pPr>
            <a:r>
              <a:rPr lang="en-US" dirty="0"/>
              <a:t>45,X (57%)</a:t>
            </a:r>
          </a:p>
          <a:p>
            <a:pPr lvl="1">
              <a:defRPr/>
            </a:pPr>
            <a:r>
              <a:rPr lang="en-US" dirty="0" smtClean="0"/>
              <a:t>Structural </a:t>
            </a:r>
            <a:r>
              <a:rPr lang="en-US" dirty="0"/>
              <a:t>abnormalities of X-chromosomes (14%)</a:t>
            </a:r>
          </a:p>
          <a:p>
            <a:pPr lvl="1">
              <a:defRPr/>
            </a:pPr>
            <a:r>
              <a:rPr lang="en-US" dirty="0" smtClean="0"/>
              <a:t>Mosaics </a:t>
            </a:r>
            <a:r>
              <a:rPr lang="en-US" dirty="0"/>
              <a:t>(29%)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Arial Rounded MT Bold" pitchFamily="34" charset="0"/>
              </a:rPr>
              <a:t>Aneuploidy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495800"/>
          </a:xfrm>
          <a:solidFill>
            <a:srgbClr val="0033CC"/>
          </a:solidFill>
        </p:spPr>
        <p:txBody>
          <a:bodyPr/>
          <a:lstStyle/>
          <a:p>
            <a:pPr eaLnBrk="1" hangingPunct="1">
              <a:buClr>
                <a:srgbClr val="FFFF00"/>
              </a:buClr>
              <a:defRPr/>
            </a:pPr>
            <a:r>
              <a:rPr lang="en-GB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Almost all been found in oocytes and early embryos, </a:t>
            </a:r>
            <a:r>
              <a:rPr lang="en-GB" dirty="0" err="1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trisomies</a:t>
            </a:r>
            <a:r>
              <a:rPr lang="en-GB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 and </a:t>
            </a:r>
            <a:r>
              <a:rPr lang="en-GB" dirty="0" err="1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monosomies</a:t>
            </a:r>
            <a:endParaRPr lang="en-GB" dirty="0" smtClean="0">
              <a:solidFill>
                <a:srgbClr val="FFFFFF"/>
              </a:solidFill>
              <a:effectLst/>
              <a:latin typeface="Arial Rounded MT Bold" pitchFamily="34" charset="0"/>
            </a:endParaRPr>
          </a:p>
          <a:p>
            <a:pPr eaLnBrk="1" hangingPunct="1">
              <a:buClr>
                <a:srgbClr val="FFFF00"/>
              </a:buClr>
              <a:defRPr/>
            </a:pPr>
            <a:r>
              <a:rPr lang="en-GB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Most lethal (miscarriage)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GB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Do not see in pregnancy or live born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GB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Exceptions sex chromosomes and Down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GB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Some aneuploidy is age related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rgbClr val="FFFF00"/>
                </a:solidFill>
              </a:rPr>
              <a:t>Mosaicism</a:t>
            </a:r>
            <a:r>
              <a:rPr lang="en-US" sz="4000" dirty="0">
                <a:solidFill>
                  <a:srgbClr val="FFFF00"/>
                </a:solidFill>
              </a:rPr>
              <a:t> in Turner Syndrome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/>
              <a:t>99% of conceptuses with 45,X are nonviable</a:t>
            </a:r>
          </a:p>
          <a:p>
            <a:pPr>
              <a:defRPr/>
            </a:pPr>
            <a:r>
              <a:rPr lang="en-US"/>
              <a:t>FISH and PCR studies show much higher incidence of mosaics than conventional studies</a:t>
            </a:r>
          </a:p>
          <a:p>
            <a:pPr>
              <a:defRPr/>
            </a:pPr>
            <a:r>
              <a:rPr lang="en-US"/>
              <a:t>Some authorities believe that there are no truly nonmosiac Turner syndrome patients</a:t>
            </a:r>
          </a:p>
          <a:p>
            <a:pPr>
              <a:defRPr/>
            </a:pPr>
            <a:r>
              <a:rPr lang="en-US"/>
              <a:t>Patients with a high proportion of 45,X cells are more severely affected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FF00"/>
                </a:solidFill>
              </a:rPr>
              <a:t>TURNER SYNDROME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49155" name="Text Box 4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876800" cy="3625850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FFC000"/>
                </a:solidFill>
                <a:effectLst/>
                <a:latin typeface="Arial Rounded MT Bold" pitchFamily="34" charset="0"/>
              </a:rPr>
              <a:t>KARYOTYPING:</a:t>
            </a:r>
          </a:p>
          <a:p>
            <a:pPr eaLnBrk="1" hangingPunct="1">
              <a:defRPr/>
            </a:pPr>
            <a:r>
              <a:rPr lang="en-US" sz="2800" dirty="0" smtClean="0"/>
              <a:t>Classical 45X</a:t>
            </a:r>
          </a:p>
          <a:p>
            <a:pPr eaLnBrk="1" hangingPunct="1">
              <a:defRPr/>
            </a:pPr>
            <a:r>
              <a:rPr lang="en-US" sz="2800" dirty="0" err="1" smtClean="0"/>
              <a:t>Isochromosome</a:t>
            </a:r>
            <a:r>
              <a:rPr lang="en-US" sz="2800" dirty="0" smtClean="0"/>
              <a:t> 46,X,i(</a:t>
            </a:r>
            <a:r>
              <a:rPr lang="en-US" sz="2800" dirty="0" err="1" smtClean="0"/>
              <a:t>Xq</a:t>
            </a:r>
            <a:r>
              <a:rPr lang="en-US" sz="2800" dirty="0" smtClean="0"/>
              <a:t>)</a:t>
            </a:r>
          </a:p>
          <a:p>
            <a:pPr eaLnBrk="1" hangingPunct="1">
              <a:defRPr/>
            </a:pPr>
            <a:r>
              <a:rPr lang="en-US" sz="2800" dirty="0" smtClean="0"/>
              <a:t>Deletion 46XXq-</a:t>
            </a:r>
          </a:p>
          <a:p>
            <a:pPr eaLnBrk="1" hangingPunct="1">
              <a:defRPr/>
            </a:pPr>
            <a:r>
              <a:rPr lang="en-US" sz="2800" dirty="0" smtClean="0"/>
              <a:t>Deletion 46XXp-</a:t>
            </a:r>
          </a:p>
          <a:p>
            <a:pPr eaLnBrk="1" hangingPunct="1">
              <a:defRPr/>
            </a:pPr>
            <a:r>
              <a:rPr lang="en-US" sz="2800" dirty="0" smtClean="0"/>
              <a:t>Ring 46,X r(X)</a:t>
            </a:r>
          </a:p>
          <a:p>
            <a:pPr eaLnBrk="1" hangingPunct="1">
              <a:defRPr/>
            </a:pPr>
            <a:r>
              <a:rPr lang="en-GB" sz="2800" dirty="0" smtClean="0"/>
              <a:t>Mosaic e.g. 45,X/46,XX</a:t>
            </a:r>
          </a:p>
        </p:txBody>
      </p:sp>
      <p:pic>
        <p:nvPicPr>
          <p:cNvPr id="46084" name="Picture 5" descr="sperm_egg_monosomy_fertil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050" y="1447800"/>
            <a:ext cx="4270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45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47,XXY - </a:t>
            </a:r>
            <a:r>
              <a:rPr lang="en-US" b="1" dirty="0" err="1" smtClean="0">
                <a:solidFill>
                  <a:srgbClr val="FFFF00"/>
                </a:solidFill>
                <a:latin typeface="Arial Rounded MT Bold" pitchFamily="34" charset="0"/>
              </a:rPr>
              <a:t>Klinefelter</a:t>
            </a: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 syndrome</a:t>
            </a:r>
          </a:p>
        </p:txBody>
      </p:sp>
      <p:sp>
        <p:nvSpPr>
          <p:cNvPr id="15770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28625" y="928688"/>
            <a:ext cx="48244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110000"/>
              </a:lnSpc>
              <a:spcAft>
                <a:spcPct val="35000"/>
              </a:spcAft>
              <a:defRPr/>
            </a:pPr>
            <a:r>
              <a:rPr lang="en-US" sz="2800" b="1" dirty="0">
                <a:solidFill>
                  <a:srgbClr val="66FF33"/>
                </a:solidFill>
                <a:latin typeface="Arial" charset="0"/>
                <a:cs typeface="Arial" charset="0"/>
              </a:rPr>
              <a:t>Clinical Features</a:t>
            </a:r>
          </a:p>
          <a:p>
            <a:pPr marL="228600" indent="-228600"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Tall, thin, long legs,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hypogonadism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underdeveloped secondary sex characteristics,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gynecomastia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</a:t>
            </a:r>
            <a:r>
              <a:rPr lang="en-US" sz="2000" b="1" dirty="0">
                <a:solidFill>
                  <a:srgbClr val="00804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FFFF"/>
                </a:solidFill>
                <a:latin typeface="Arial" charset="0"/>
                <a:cs typeface="Arial" charset="0"/>
              </a:rPr>
              <a:t>excessive development of the male mammary glands</a:t>
            </a:r>
            <a:r>
              <a:rPr lang="en-US" sz="2000" dirty="0">
                <a:solidFill>
                  <a:srgbClr val="00FFFF"/>
                </a:solidFill>
                <a:latin typeface="Arial" charset="0"/>
                <a:cs typeface="Arial" charset="0"/>
              </a:rPr>
              <a:t>.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usually infertile</a:t>
            </a:r>
          </a:p>
          <a:p>
            <a:pPr marL="228600" indent="-228600"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Verbal comprehension and ability slightly lower than average</a:t>
            </a:r>
          </a:p>
          <a:p>
            <a:pPr marL="228600" indent="-228600"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Increased risk of learning difficulties, esp. in reading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04800" y="4572000"/>
            <a:ext cx="52197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55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FF00"/>
                </a:solidFill>
                <a:cs typeface="Arial" charset="0"/>
              </a:rPr>
              <a:t>KARYTYPING:</a:t>
            </a:r>
          </a:p>
          <a:p>
            <a:pPr marL="114300" indent="-114300">
              <a:buClr>
                <a:srgbClr val="00FFFF"/>
              </a:buClr>
              <a:buSzPct val="55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 60% are of maternal </a:t>
            </a:r>
            <a:r>
              <a:rPr lang="en-US" dirty="0" err="1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nondisjunction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 and  maternal age increases the possibilities</a:t>
            </a:r>
          </a:p>
          <a:p>
            <a:pPr>
              <a:buClr>
                <a:srgbClr val="00FFFF"/>
              </a:buClr>
              <a:buSzPct val="55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 47 XXY</a:t>
            </a:r>
          </a:p>
          <a:p>
            <a:pPr>
              <a:buClr>
                <a:srgbClr val="00FFFF"/>
              </a:buClr>
              <a:buSzPct val="55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 Mosaics XY / XXY</a:t>
            </a:r>
          </a:p>
          <a:p>
            <a:pPr>
              <a:buClr>
                <a:srgbClr val="00FFFF"/>
              </a:buClr>
              <a:buSzPct val="55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 XXXY, XXYY, XXXXY. Severely mental </a:t>
            </a:r>
          </a:p>
          <a:p>
            <a:pPr>
              <a:buClr>
                <a:srgbClr val="00FFFF"/>
              </a:buClr>
              <a:buSzPct val="55000"/>
              <a:defRPr/>
            </a:pP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  retarded</a:t>
            </a:r>
          </a:p>
        </p:txBody>
      </p:sp>
      <p:pic>
        <p:nvPicPr>
          <p:cNvPr id="47109" name="Picture 7" descr="Rubin 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914400"/>
            <a:ext cx="3851275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248400" y="6248400"/>
            <a:ext cx="21859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1/1000 male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births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build="p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FF00"/>
                </a:solidFill>
                <a:latin typeface="Arial Rounded MT Bold" pitchFamily="34" charset="0"/>
              </a:rPr>
              <a:t>Klinefelter</a:t>
            </a:r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> Syndrome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A male </a:t>
            </a:r>
            <a:r>
              <a:rPr lang="en-US" dirty="0" err="1"/>
              <a:t>hypogonadism</a:t>
            </a:r>
            <a:r>
              <a:rPr lang="en-US" dirty="0"/>
              <a:t> that occurs when there are two or more X-chromosomes and one or more Y-chromosomes</a:t>
            </a:r>
          </a:p>
          <a:p>
            <a:pPr>
              <a:defRPr/>
            </a:pPr>
            <a:r>
              <a:rPr lang="en-US" dirty="0"/>
              <a:t>Incidence is 1 in 500 male births</a:t>
            </a:r>
          </a:p>
          <a:p>
            <a:pPr>
              <a:defRPr/>
            </a:pPr>
            <a:r>
              <a:rPr lang="en-US" dirty="0"/>
              <a:t>Usually (82% of cases) 47,XXY</a:t>
            </a:r>
          </a:p>
          <a:p>
            <a:pPr lvl="1">
              <a:defRPr/>
            </a:pPr>
            <a:r>
              <a:rPr lang="en-US" dirty="0"/>
              <a:t>maternal (60%) or paternal (40%) nondisjunction during meiotic divisions</a:t>
            </a:r>
          </a:p>
          <a:p>
            <a:pPr>
              <a:defRPr/>
            </a:pPr>
            <a:r>
              <a:rPr lang="en-US" dirty="0"/>
              <a:t>15% are mosaics, usually 46,XY/47,XXY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Clinical Features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486400"/>
          </a:xfrm>
        </p:spPr>
        <p:txBody>
          <a:bodyPr/>
          <a:lstStyle/>
          <a:p>
            <a:pPr>
              <a:defRPr/>
            </a:pPr>
            <a:r>
              <a:rPr lang="en-US"/>
              <a:t>Testicular abnormality does not develop before puberty</a:t>
            </a:r>
          </a:p>
          <a:p>
            <a:pPr lvl="1">
              <a:defRPr/>
            </a:pPr>
            <a:r>
              <a:rPr lang="en-US"/>
              <a:t>seminiferous tubules are atrophic resulting in reduced spermatogenesis, infertility, small firm testes, and increased FSH</a:t>
            </a:r>
          </a:p>
          <a:p>
            <a:pPr lvl="1">
              <a:defRPr/>
            </a:pPr>
            <a:r>
              <a:rPr lang="en-US"/>
              <a:t>testosterone levels are reduced</a:t>
            </a:r>
          </a:p>
          <a:p>
            <a:pPr lvl="2">
              <a:defRPr/>
            </a:pPr>
            <a:r>
              <a:rPr lang="en-US"/>
              <a:t>impotence and increased LH</a:t>
            </a:r>
          </a:p>
          <a:p>
            <a:pPr lvl="2">
              <a:defRPr/>
            </a:pPr>
            <a:r>
              <a:rPr lang="en-US"/>
              <a:t>lack of secondary male sexual characteristics</a:t>
            </a:r>
          </a:p>
          <a:p>
            <a:pPr>
              <a:defRPr/>
            </a:pPr>
            <a:r>
              <a:rPr lang="en-US"/>
              <a:t>Mental retardation is unusual but IQ may be below normal</a:t>
            </a:r>
          </a:p>
          <a:p>
            <a:pPr>
              <a:defRPr/>
            </a:pPr>
            <a:r>
              <a:rPr lang="en-US"/>
              <a:t>Mosaics are less severely affected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80010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47,XYY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257800"/>
          </a:xfrm>
        </p:spPr>
        <p:txBody>
          <a:bodyPr>
            <a:normAutofit fontScale="77500" lnSpcReduction="20000"/>
          </a:bodyPr>
          <a:lstStyle/>
          <a:p>
            <a:pPr marL="228600" indent="-228600"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b="1" dirty="0" smtClean="0">
                <a:solidFill>
                  <a:srgbClr val="00FF00"/>
                </a:solidFill>
                <a:latin typeface="Arial Rounded MT Bold" pitchFamily="34" charset="0"/>
              </a:rPr>
              <a:t>Clinical Features</a:t>
            </a:r>
          </a:p>
          <a:p>
            <a:pPr marL="228600" indent="-228600" eaLnBrk="1" hangingPunct="1">
              <a:lnSpc>
                <a:spcPct val="140000"/>
              </a:lnSpc>
              <a:spcBef>
                <a:spcPct val="0"/>
              </a:spcBef>
              <a:buClr>
                <a:srgbClr val="00FF00"/>
              </a:buClr>
              <a:buFontTx/>
              <a:buNone/>
              <a:defRPr/>
            </a:pPr>
            <a:r>
              <a:rPr lang="en-US" sz="2800" dirty="0" smtClean="0">
                <a:latin typeface="Arial Rounded MT Bold" pitchFamily="34" charset="0"/>
              </a:rPr>
              <a:t>			</a:t>
            </a:r>
          </a:p>
          <a:p>
            <a:pPr marL="628650" lvl="1" indent="-2286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00FF00"/>
              </a:buClr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Arial Rounded MT Bold" pitchFamily="34" charset="0"/>
              </a:rPr>
              <a:t> Not obviously abnormal		</a:t>
            </a:r>
          </a:p>
          <a:p>
            <a:pPr marL="628650" lvl="1" indent="-2286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00FF00"/>
              </a:buClr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Arial Rounded MT Bold" pitchFamily="34" charset="0"/>
              </a:rPr>
              <a:t> No marked physical or behavioral phenotype               </a:t>
            </a:r>
          </a:p>
          <a:p>
            <a:pPr marL="628650" lvl="1" indent="-228600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00FF00"/>
              </a:buClr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Arial Rounded MT Bold" pitchFamily="34" charset="0"/>
              </a:rPr>
              <a:t> Tall, fertile, may have severe acne during adolescence</a:t>
            </a:r>
          </a:p>
          <a:p>
            <a:pPr marL="628650" lvl="1" indent="-228600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00FF00"/>
              </a:buClr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Arial Rounded MT Bold" pitchFamily="34" charset="0"/>
              </a:rPr>
              <a:t> Incidence	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1/1000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		</a:t>
            </a:r>
          </a:p>
          <a:p>
            <a:pPr marL="628650" lvl="1" indent="-228600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00FF00"/>
              </a:buClr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Arial Rounded MT Bold" pitchFamily="34" charset="0"/>
              </a:rPr>
              <a:t> Increased risk of  educational or behavioral problems</a:t>
            </a:r>
          </a:p>
          <a:p>
            <a:pPr marL="628650" lvl="1" indent="-2286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00FF00"/>
              </a:buClr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Arial Rounded MT Bold" pitchFamily="34" charset="0"/>
              </a:rPr>
              <a:t> IQ scores about 10 pts below average</a:t>
            </a:r>
          </a:p>
          <a:p>
            <a:pPr marL="1028700" lvl="2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2600" dirty="0" smtClean="0">
                <a:latin typeface="Arial Rounded MT Bold" pitchFamily="34" charset="0"/>
              </a:rPr>
              <a:t> Attention deficits</a:t>
            </a:r>
          </a:p>
          <a:p>
            <a:pPr marL="1028700" lvl="2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2600" dirty="0" smtClean="0">
                <a:latin typeface="Arial Rounded MT Bold" pitchFamily="34" charset="0"/>
              </a:rPr>
              <a:t> Hyperactivity</a:t>
            </a:r>
          </a:p>
          <a:p>
            <a:pPr marL="1028700" lvl="2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2600" dirty="0" smtClean="0">
                <a:latin typeface="Arial Rounded MT Bold" pitchFamily="34" charset="0"/>
              </a:rPr>
              <a:t> Impulsiveness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Tx/>
              <a:buBlip>
                <a:blip r:embed="rId3"/>
              </a:buBlip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010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47,XYY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/>
            </a:r>
            <a:b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4267200" y="3429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Y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3124200" y="61722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YY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2286000" y="3429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X</a:t>
            </a:r>
          </a:p>
        </p:txBody>
      </p: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5410200" y="4572000"/>
            <a:ext cx="2955925" cy="13239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66FF33"/>
                </a:solidFill>
                <a:latin typeface="Arial Rounded MT Bold" pitchFamily="34" charset="0"/>
              </a:rPr>
              <a:t>Fertilization of this sperm by an egg will lead to Turner</a:t>
            </a:r>
          </a:p>
          <a:p>
            <a:pPr algn="ctr"/>
            <a:r>
              <a:rPr lang="en-US" altLang="en-US" sz="2000">
                <a:solidFill>
                  <a:srgbClr val="66FF33"/>
                </a:solidFill>
                <a:latin typeface="Arial Rounded MT Bold" pitchFamily="34" charset="0"/>
              </a:rPr>
              <a:t>syndrome</a:t>
            </a: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4521200" y="1524000"/>
            <a:ext cx="4114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/>
              <a:t>Origin of the error that leads to XYY karyotype must be paternal nondisjunction </a:t>
            </a:r>
          </a:p>
          <a:p>
            <a:r>
              <a:rPr lang="en-US" altLang="en-US" sz="2800"/>
              <a:t>at meiosis II producing YY sperm</a:t>
            </a:r>
            <a:r>
              <a:rPr lang="en-US" altLang="en-US" sz="2000">
                <a:latin typeface="Times New Roman" pitchFamily="18" charset="0"/>
              </a:rPr>
              <a:t>.</a:t>
            </a:r>
          </a:p>
        </p:txBody>
      </p:sp>
      <p:pic>
        <p:nvPicPr>
          <p:cNvPr id="512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2672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Line 8"/>
          <p:cNvSpPr>
            <a:spLocks noChangeShapeType="1"/>
          </p:cNvSpPr>
          <p:nvPr/>
        </p:nvSpPr>
        <p:spPr bwMode="auto">
          <a:xfrm flipH="1">
            <a:off x="4191000" y="5029200"/>
            <a:ext cx="1190625" cy="9906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Sex Chromosome </a:t>
            </a:r>
            <a:r>
              <a:rPr lang="en-US" b="1" dirty="0" err="1" smtClean="0">
                <a:solidFill>
                  <a:srgbClr val="FFFF00"/>
                </a:solidFill>
                <a:latin typeface="Arial Rounded MT Bold" pitchFamily="34" charset="0"/>
              </a:rPr>
              <a:t>Tetrasomy</a:t>
            </a: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Males:</a:t>
            </a:r>
            <a:r>
              <a:rPr lang="en-US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48,XXXY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4800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ct val="50000"/>
              </a:spcAft>
              <a:buClr>
                <a:schemeClr val="bg1"/>
              </a:buClr>
              <a:buFontTx/>
              <a:buNone/>
              <a:defRPr/>
            </a:pPr>
            <a:r>
              <a:rPr lang="en-US" dirty="0" smtClean="0">
                <a:solidFill>
                  <a:srgbClr val="66FF33"/>
                </a:solidFill>
                <a:latin typeface="Arial Rounded MT Bold" pitchFamily="34" charset="0"/>
              </a:rPr>
              <a:t>Clinical Features</a:t>
            </a:r>
          </a:p>
          <a:p>
            <a:pPr marL="457200" indent="-457200">
              <a:spcBef>
                <a:spcPct val="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latin typeface="Arial Rounded MT Bold" pitchFamily="34" charset="0"/>
              </a:rPr>
              <a:t>Reduction in intellectual functioning – IQ  between 20-80</a:t>
            </a:r>
          </a:p>
          <a:p>
            <a:pPr marL="457200" indent="-457200">
              <a:spcBef>
                <a:spcPct val="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latin typeface="Arial Rounded MT Bold" pitchFamily="34" charset="0"/>
              </a:rPr>
              <a:t>Coarse facial appearance, </a:t>
            </a:r>
            <a:r>
              <a:rPr lang="en-US" dirty="0" err="1" smtClean="0">
                <a:latin typeface="Arial Rounded MT Bold" pitchFamily="34" charset="0"/>
              </a:rPr>
              <a:t>gonadal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hypoplasia</a:t>
            </a:r>
            <a:r>
              <a:rPr lang="en-US" dirty="0" smtClean="0">
                <a:latin typeface="Arial Rounded MT Bold" pitchFamily="34" charset="0"/>
              </a:rPr>
              <a:t> common</a:t>
            </a:r>
          </a:p>
          <a:p>
            <a:pPr marL="457200" indent="-457200">
              <a:spcBef>
                <a:spcPct val="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FFFF"/>
                </a:solidFill>
                <a:latin typeface="Arial Rounded MT Bold" pitchFamily="34" charset="0"/>
              </a:rPr>
              <a:t>As a rule: </a:t>
            </a:r>
            <a:r>
              <a:rPr lang="en-US" dirty="0" smtClean="0">
                <a:latin typeface="Arial Rounded MT Bold" pitchFamily="34" charset="0"/>
              </a:rPr>
              <a:t>additional X chromosomes cause a more abnormal phenotype-more defective sexual development and mental impairment.</a:t>
            </a:r>
          </a:p>
          <a:p>
            <a:pPr marL="457200" indent="-457200"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autoUpdateAnimBg="0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D75FA4-4C76-4A4B-BF7A-3F9A74E226AF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MSK/UJ/GL2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89D92-F69E-41F0-A6C7-19E3FDE6CB0D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Sex Chromosome </a:t>
            </a:r>
            <a:r>
              <a:rPr lang="en-US" dirty="0" err="1" smtClean="0">
                <a:solidFill>
                  <a:srgbClr val="FFFF00"/>
                </a:solidFill>
                <a:latin typeface="Arial Rounded MT Bold" pitchFamily="34" charset="0"/>
              </a:rPr>
              <a:t>Tetrasomy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b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Males: 48,XXXY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4800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ct val="50000"/>
              </a:spcAft>
              <a:buSzPct val="62000"/>
              <a:buFontTx/>
              <a:buNone/>
              <a:defRPr/>
            </a:pPr>
            <a:r>
              <a:rPr lang="en-US" b="1" dirty="0" smtClean="0">
                <a:solidFill>
                  <a:srgbClr val="00FF00"/>
                </a:solidFill>
                <a:latin typeface="Arial Rounded MT Bold" pitchFamily="34" charset="0"/>
              </a:rPr>
              <a:t>Clinical Features</a:t>
            </a:r>
          </a:p>
          <a:p>
            <a:pPr marL="457200" indent="-457200">
              <a:spcBef>
                <a:spcPct val="0"/>
              </a:spcBef>
              <a:buClr>
                <a:srgbClr val="FF00FF"/>
              </a:buClr>
              <a:buSzPct val="62000"/>
              <a:defRPr/>
            </a:pPr>
            <a:r>
              <a:rPr lang="en-US" dirty="0" smtClean="0">
                <a:latin typeface="Arial Rounded MT Bold" pitchFamily="34" charset="0"/>
              </a:rPr>
              <a:t>Reduction in intellectual functioning – IQ  between 20-80</a:t>
            </a:r>
          </a:p>
          <a:p>
            <a:pPr marL="457200" indent="-457200">
              <a:spcBef>
                <a:spcPct val="0"/>
              </a:spcBef>
              <a:buClr>
                <a:srgbClr val="FF00FF"/>
              </a:buClr>
              <a:buSzPct val="62000"/>
              <a:defRPr/>
            </a:pPr>
            <a:r>
              <a:rPr lang="en-US" dirty="0" smtClean="0">
                <a:latin typeface="Arial Rounded MT Bold" pitchFamily="34" charset="0"/>
              </a:rPr>
              <a:t>Coarse facial appearance, </a:t>
            </a:r>
            <a:r>
              <a:rPr lang="en-US" dirty="0" err="1" smtClean="0">
                <a:latin typeface="Arial Rounded MT Bold" pitchFamily="34" charset="0"/>
              </a:rPr>
              <a:t>gonadal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hypoplasia</a:t>
            </a:r>
            <a:r>
              <a:rPr lang="en-US" dirty="0" smtClean="0">
                <a:latin typeface="Arial Rounded MT Bold" pitchFamily="34" charset="0"/>
              </a:rPr>
              <a:t> common</a:t>
            </a:r>
          </a:p>
          <a:p>
            <a:pPr marL="457200" indent="-457200">
              <a:spcBef>
                <a:spcPct val="0"/>
              </a:spcBef>
              <a:buClr>
                <a:srgbClr val="FF00FF"/>
              </a:buClr>
              <a:buSzPct val="62000"/>
              <a:defRPr/>
            </a:pPr>
            <a:r>
              <a:rPr lang="en-US" dirty="0" smtClean="0">
                <a:solidFill>
                  <a:srgbClr val="00FFFF"/>
                </a:solidFill>
                <a:latin typeface="Arial Rounded MT Bold" pitchFamily="34" charset="0"/>
              </a:rPr>
              <a:t>As a rule: </a:t>
            </a:r>
            <a:r>
              <a:rPr lang="en-US" dirty="0" smtClean="0">
                <a:latin typeface="Arial Rounded MT Bold" pitchFamily="34" charset="0"/>
              </a:rPr>
              <a:t>additional X chromosomes cause a more abnormal phenotype-more defective sexual development and mental impairment</a:t>
            </a:r>
          </a:p>
          <a:p>
            <a:pPr marL="457200" indent="-457200">
              <a:spcBef>
                <a:spcPct val="0"/>
              </a:spcBef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autoUpdateAnimBg="0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E16CD-974C-4625-9593-B4BB0F96A0FF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latin typeface="Arial Rounded MT Bold" pitchFamily="34" charset="0"/>
              </a:rPr>
              <a:t>Sex Chromosome Pentasomy</a:t>
            </a:r>
            <a:r>
              <a:rPr lang="en-US" sz="4000" smtClean="0">
                <a:solidFill>
                  <a:srgbClr val="C00000"/>
                </a:solidFill>
                <a:latin typeface="Arial Rounded MT Bold" pitchFamily="34" charset="0"/>
              </a:rPr>
              <a:t/>
            </a:r>
            <a:br>
              <a:rPr lang="en-US" sz="4000" smtClean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en-US" sz="4000" smtClean="0">
                <a:solidFill>
                  <a:srgbClr val="00FFFF"/>
                </a:solidFill>
                <a:latin typeface="Arial Rounded MT Bold" pitchFamily="34" charset="0"/>
              </a:rPr>
              <a:t> 49,XYYYY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610600" cy="45307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66FF33"/>
                </a:solidFill>
                <a:latin typeface="Arial Rounded MT Bold" pitchFamily="34" charset="0"/>
              </a:rPr>
              <a:t>Clinical Features</a:t>
            </a:r>
          </a:p>
          <a:p>
            <a:pPr>
              <a:spcBef>
                <a:spcPct val="0"/>
              </a:spcBef>
              <a:buClr>
                <a:srgbClr val="FF00FF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Arial Rounded MT Bold" pitchFamily="34" charset="0"/>
              </a:rPr>
              <a:t>Tall stature</a:t>
            </a:r>
          </a:p>
          <a:p>
            <a:pPr>
              <a:spcBef>
                <a:spcPct val="0"/>
              </a:spcBef>
              <a:buClr>
                <a:srgbClr val="FF00FF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Arial Rounded MT Bold" pitchFamily="34" charset="0"/>
              </a:rPr>
              <a:t>Aberrant behavior (impulsivity, low  	frustration tolerance)</a:t>
            </a:r>
          </a:p>
          <a:p>
            <a:pPr>
              <a:spcBef>
                <a:spcPct val="0"/>
              </a:spcBef>
              <a:buClr>
                <a:srgbClr val="FF00FF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Arial Rounded MT Bold" pitchFamily="34" charset="0"/>
              </a:rPr>
              <a:t>Low-normal or subnormal intelligence</a:t>
            </a:r>
          </a:p>
          <a:p>
            <a:pPr>
              <a:spcBef>
                <a:spcPct val="0"/>
              </a:spcBef>
              <a:buClr>
                <a:srgbClr val="FF00FF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Arial Rounded MT Bold" pitchFamily="34" charset="0"/>
              </a:rPr>
              <a:t>Developmental delay</a:t>
            </a:r>
          </a:p>
          <a:p>
            <a:pPr>
              <a:spcBef>
                <a:spcPct val="0"/>
              </a:spcBef>
              <a:buClr>
                <a:srgbClr val="FF00FF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Arial Rounded MT Bold" pitchFamily="34" charset="0"/>
              </a:rPr>
              <a:t>Testicular abnormalities</a:t>
            </a:r>
          </a:p>
          <a:p>
            <a:pPr>
              <a:spcBef>
                <a:spcPct val="0"/>
              </a:spcBef>
              <a:buClr>
                <a:srgbClr val="FF00FF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Arial Rounded MT Bold" pitchFamily="34" charset="0"/>
              </a:rPr>
              <a:t>Some craniofacial </a:t>
            </a:r>
            <a:r>
              <a:rPr lang="en-US" dirty="0" err="1" smtClean="0">
                <a:latin typeface="Arial Rounded MT Bold" pitchFamily="34" charset="0"/>
              </a:rPr>
              <a:t>dysmorphisms</a:t>
            </a:r>
            <a:r>
              <a:rPr lang="en-US" dirty="0" smtClean="0">
                <a:latin typeface="Arial Rounded MT Bold" pitchFamily="34" charset="0"/>
              </a:rPr>
              <a:t> (more 	common for 49,XYYYY)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81F1F7"/>
                </a:solidFill>
                <a:latin typeface="Arial Rounded MT Bold" pitchFamily="34" charset="0"/>
                <a:ea typeface="ＭＳ Ｐゴシック" pitchFamily="34" charset="-128"/>
              </a:rPr>
              <a:t>Numerical Abnormalities</a:t>
            </a:r>
            <a:r>
              <a:rPr lang="en-US" sz="3900" dirty="0" smtClean="0">
                <a:solidFill>
                  <a:srgbClr val="81F1F7"/>
                </a:solidFill>
                <a:ea typeface="ＭＳ Ｐゴシック" pitchFamily="34" charset="-128"/>
              </a:rPr>
              <a:t/>
            </a:r>
            <a:br>
              <a:rPr lang="en-US" sz="3900" dirty="0" smtClean="0">
                <a:solidFill>
                  <a:srgbClr val="81F1F7"/>
                </a:solidFill>
                <a:ea typeface="ＭＳ Ｐゴシック" pitchFamily="34" charset="-128"/>
              </a:rPr>
            </a:br>
            <a:endParaRPr lang="en-US" sz="3600" dirty="0" smtClean="0">
              <a:solidFill>
                <a:srgbClr val="81F1F7"/>
              </a:solidFill>
              <a:ea typeface="ＭＳ Ｐゴシック" pitchFamily="34" charset="-128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  <a:solidFill>
            <a:srgbClr val="0033CC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  <a:latin typeface="Arial Rounded MT Bold" pitchFamily="34" charset="0"/>
              </a:rPr>
              <a:t>Polyploidy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sz="440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Triploidy</a:t>
            </a:r>
            <a:r>
              <a:rPr lang="en-US" dirty="0" smtClean="0">
                <a:solidFill>
                  <a:srgbClr val="FFFFFF"/>
                </a:solidFill>
              </a:rPr>
              <a:t> (69,XXY) </a:t>
            </a:r>
            <a:endParaRPr lang="en-US" sz="4000" dirty="0" smtClean="0">
              <a:solidFill>
                <a:srgbClr val="FFFFFF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Tetraploidy</a:t>
            </a:r>
            <a:r>
              <a:rPr lang="en-US" dirty="0" smtClean="0">
                <a:solidFill>
                  <a:srgbClr val="FFFFFF"/>
                </a:solidFill>
              </a:rPr>
              <a:t> (92,XXYY) 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sz="40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/>
                <a:latin typeface="Arial Rounded MT Bold" pitchFamily="34" charset="0"/>
              </a:rPr>
              <a:t>Aneuploidy</a:t>
            </a:r>
            <a:r>
              <a:rPr lang="en-US" dirty="0">
                <a:solidFill>
                  <a:srgbClr val="FFFF00"/>
                </a:solidFill>
                <a:effectLst/>
                <a:latin typeface="Arial Rounded MT Bold" pitchFamily="34" charset="0"/>
              </a:rPr>
              <a:t> </a:t>
            </a:r>
            <a:endParaRPr lang="en-US" sz="4400" dirty="0">
              <a:solidFill>
                <a:srgbClr val="FFFF00"/>
              </a:solidFill>
              <a:effectLst/>
              <a:latin typeface="Arial Rounded MT Bold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err="1">
                <a:solidFill>
                  <a:srgbClr val="FFFFFF"/>
                </a:solidFill>
              </a:rPr>
              <a:t>Monosomy</a:t>
            </a:r>
            <a:r>
              <a:rPr lang="en-US" dirty="0">
                <a:solidFill>
                  <a:srgbClr val="FFFFFF"/>
                </a:solidFill>
              </a:rPr>
              <a:t> (45,X : Turner Syndrome) </a:t>
            </a:r>
            <a:endParaRPr lang="en-US" sz="4000" dirty="0">
              <a:solidFill>
                <a:srgbClr val="FFFFFF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FFFF"/>
                </a:solidFill>
              </a:rPr>
              <a:t>Trisomy (47,XY,+21 : Down Syndrome) </a:t>
            </a:r>
            <a:endParaRPr lang="en-US" sz="4000" dirty="0">
              <a:solidFill>
                <a:srgbClr val="FFFFFF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err="1">
                <a:solidFill>
                  <a:srgbClr val="FFFFFF"/>
                </a:solidFill>
              </a:rPr>
              <a:t>Tetrasomy</a:t>
            </a:r>
            <a:r>
              <a:rPr lang="en-US" dirty="0">
                <a:solidFill>
                  <a:srgbClr val="FFFFFF"/>
                </a:solidFill>
              </a:rPr>
              <a:t> (48,XXXX) </a:t>
            </a:r>
            <a:endParaRPr lang="en-US" sz="4000" dirty="0">
              <a:solidFill>
                <a:srgbClr val="FFFFFF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endParaRPr lang="en-US" sz="4000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417513"/>
            <a:ext cx="8637588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 Rounded MT Bold" pitchFamily="34" charset="0"/>
              </a:rPr>
              <a:t>48,XXXY</a:t>
            </a: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: </a:t>
            </a:r>
            <a:r>
              <a:rPr lang="en-US" sz="3200" dirty="0" smtClean="0">
                <a:solidFill>
                  <a:srgbClr val="00FF00"/>
                </a:solidFill>
                <a:latin typeface="Arial Rounded MT Bold" pitchFamily="34" charset="0"/>
              </a:rPr>
              <a:t> </a:t>
            </a:r>
            <a:r>
              <a:rPr lang="en-US" sz="3200" b="1" dirty="0" smtClean="0">
                <a:solidFill>
                  <a:srgbClr val="81F1F7"/>
                </a:solidFill>
                <a:latin typeface="Arial Rounded MT Bold" pitchFamily="34" charset="0"/>
              </a:rPr>
              <a:t>X (green), </a:t>
            </a:r>
            <a:r>
              <a:rPr lang="en-US" sz="3200" b="1" dirty="0" smtClean="0">
                <a:solidFill>
                  <a:srgbClr val="FF0066"/>
                </a:solidFill>
                <a:latin typeface="Arial Rounded MT Bold" pitchFamily="34" charset="0"/>
              </a:rPr>
              <a:t>Y (red),</a:t>
            </a:r>
            <a:r>
              <a:rPr lang="en-US" sz="32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Arial Rounded MT Bold" pitchFamily="34" charset="0"/>
              </a:rPr>
              <a:t>18 (blue), 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38" y="1524000"/>
            <a:ext cx="65833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066800" y="1371600"/>
            <a:ext cx="740092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i="1" dirty="0">
                <a:solidFill>
                  <a:srgbClr val="FFFF00"/>
                </a:solidFill>
                <a:latin typeface="+mj-lt"/>
                <a:cs typeface="Arial" charset="0"/>
              </a:rPr>
              <a:t>INSTABILITY </a:t>
            </a:r>
          </a:p>
          <a:p>
            <a:pPr algn="ctr">
              <a:defRPr/>
            </a:pPr>
            <a:r>
              <a:rPr lang="en-US" sz="6600" b="1" i="1" dirty="0">
                <a:solidFill>
                  <a:srgbClr val="FFFF00"/>
                </a:solidFill>
                <a:latin typeface="+mj-lt"/>
                <a:cs typeface="Arial" charset="0"/>
              </a:rPr>
              <a:t>OF </a:t>
            </a:r>
          </a:p>
          <a:p>
            <a:pPr algn="ctr">
              <a:defRPr/>
            </a:pPr>
            <a:r>
              <a:rPr lang="en-US" sz="6600" b="1" i="1" dirty="0">
                <a:solidFill>
                  <a:srgbClr val="FFFF00"/>
                </a:solidFill>
                <a:latin typeface="+mj-lt"/>
                <a:cs typeface="Arial" charset="0"/>
              </a:rPr>
              <a:t>CHROMOSOMES </a:t>
            </a:r>
          </a:p>
          <a:p>
            <a:pPr algn="ctr">
              <a:defRPr/>
            </a:pPr>
            <a:endParaRPr lang="en-US" sz="6600" b="1" dirty="0">
              <a:solidFill>
                <a:srgbClr val="800000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6600" dirty="0" smtClean="0">
                <a:solidFill>
                  <a:srgbClr val="FFFF00"/>
                </a:solidFill>
              </a:rPr>
              <a:t>Chromosome breaks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FF"/>
                </a:solidFill>
                <a:latin typeface="Arial Rounded MT Bold" pitchFamily="34" charset="0"/>
              </a:rPr>
              <a:t>Once chromosome broken by some means</a:t>
            </a:r>
          </a:p>
          <a:p>
            <a:pPr eaLnBrk="1" hangingPunct="1">
              <a:defRPr/>
            </a:pPr>
            <a:r>
              <a:rPr lang="en-GB" sz="4000" smtClean="0">
                <a:solidFill>
                  <a:srgbClr val="FFFFFF"/>
                </a:solidFill>
                <a:latin typeface="Arial Rounded MT Bold" pitchFamily="34" charset="0"/>
              </a:rPr>
              <a:t>Unstable situation as telomeres not at end</a:t>
            </a:r>
          </a:p>
          <a:p>
            <a:pPr eaLnBrk="1" hangingPunct="1">
              <a:defRPr/>
            </a:pPr>
            <a:r>
              <a:rPr lang="en-GB" sz="4000" smtClean="0">
                <a:solidFill>
                  <a:srgbClr val="FFFFFF"/>
                </a:solidFill>
                <a:latin typeface="Arial Rounded MT Bold" pitchFamily="34" charset="0"/>
              </a:rPr>
              <a:t>Usually join up to other piece</a:t>
            </a:r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latin typeface="Arial Rounded MT Bold" pitchFamily="34" charset="0"/>
              </a:rPr>
              <a:t>Defects in DNA Repair or Replication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mtClean="0">
                <a:solidFill>
                  <a:schemeClr val="bg1"/>
                </a:solidFill>
              </a:rPr>
              <a:t>    </a:t>
            </a:r>
            <a:r>
              <a:rPr lang="en-US" sz="2800" b="1" smtClean="0">
                <a:solidFill>
                  <a:srgbClr val="FFFFFF"/>
                </a:solidFill>
                <a:latin typeface="Arial Rounded MT Bold" pitchFamily="34" charset="0"/>
              </a:rPr>
              <a:t>All are associated with a high frequency of chromosome and gene (base pair) mutations; most are also associated with a predisposition to cancer, particularly leukemias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mtClean="0">
                <a:latin typeface="Arial Rounded MT Bold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66FF33"/>
                </a:solidFill>
                <a:latin typeface="Arial Rounded MT Bold" pitchFamily="34" charset="0"/>
              </a:rPr>
              <a:t> Xeroderma pigmentosum</a:t>
            </a:r>
          </a:p>
          <a:p>
            <a:pPr lvl="1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b="1" smtClean="0">
                <a:solidFill>
                  <a:srgbClr val="FFFFFF"/>
                </a:solidFill>
                <a:latin typeface="Arial Rounded MT Bold" pitchFamily="34" charset="0"/>
              </a:rPr>
              <a:t> caused by mutations in genes involved in </a:t>
            </a:r>
            <a:r>
              <a:rPr lang="en-US" sz="2400" b="1" u="sng" smtClean="0">
                <a:solidFill>
                  <a:srgbClr val="FFFFFF"/>
                </a:solidFill>
                <a:latin typeface="Arial Rounded MT Bold" pitchFamily="34" charset="0"/>
              </a:rPr>
              <a:t>nucleotide excision repair</a:t>
            </a:r>
            <a:endParaRPr lang="en-US" sz="2400" b="1" smtClean="0">
              <a:solidFill>
                <a:srgbClr val="FFFFFF"/>
              </a:solidFill>
              <a:latin typeface="Arial Rounded MT Bold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b="1" smtClean="0">
                <a:solidFill>
                  <a:srgbClr val="FFFFFF"/>
                </a:solidFill>
                <a:latin typeface="Arial Rounded MT Bold" pitchFamily="34" charset="0"/>
              </a:rPr>
              <a:t> associated with a &gt;1000-fold increase of sunlight-induced</a:t>
            </a:r>
          </a:p>
          <a:p>
            <a:pPr lvl="1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b="1" smtClean="0">
                <a:solidFill>
                  <a:srgbClr val="FFFFFF"/>
                </a:solidFill>
                <a:latin typeface="Arial Rounded MT Bold" pitchFamily="34" charset="0"/>
              </a:rPr>
              <a:t>  skin cancer and with other types of cancer such as melanoma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Main Features</a:t>
            </a:r>
            <a:r>
              <a:rPr lang="en-US" sz="3600" b="1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Century Gothic" pitchFamily="34" charset="0"/>
                <a:ea typeface="MS Mincho" pitchFamily="49" charset="-128"/>
              </a:rPr>
              <a:t>Ataxia </a:t>
            </a:r>
            <a:r>
              <a:rPr lang="en-US" sz="3600" b="1" dirty="0" err="1" smtClean="0">
                <a:solidFill>
                  <a:srgbClr val="FFFF00"/>
                </a:solidFill>
                <a:latin typeface="Century Gothic" pitchFamily="34" charset="0"/>
                <a:ea typeface="MS Mincho" pitchFamily="49" charset="-128"/>
              </a:rPr>
              <a:t>Telangiectasia</a:t>
            </a:r>
            <a:endParaRPr lang="en-US" sz="3600" b="1" dirty="0" smtClean="0">
              <a:solidFill>
                <a:srgbClr val="FFFF00"/>
              </a:solidFill>
              <a:latin typeface="Century Gothic" pitchFamily="34" charset="0"/>
              <a:ea typeface="MS Mincho" pitchFamily="49" charset="-12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51325" y="1600200"/>
            <a:ext cx="4608513" cy="4525963"/>
          </a:xfrm>
        </p:spPr>
        <p:txBody>
          <a:bodyPr/>
          <a:lstStyle/>
          <a:p>
            <a:pPr eaLnBrk="1" hangingPunct="1">
              <a:buClr>
                <a:srgbClr val="66FF33"/>
              </a:buClr>
              <a:buSzPct val="144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Cerebellar ataxia</a:t>
            </a:r>
            <a:endParaRPr lang="en-US" sz="28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buClr>
                <a:srgbClr val="66FF33"/>
              </a:buClr>
              <a:buSzPct val="144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Immune defects</a:t>
            </a:r>
            <a:endParaRPr lang="en-US" sz="28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buClr>
                <a:srgbClr val="66FF33"/>
              </a:buClr>
              <a:buSzPct val="144000"/>
              <a:buFont typeface="Arial" pitchFamily="34" charset="0"/>
              <a:buChar char="•"/>
              <a:defRPr/>
            </a:pPr>
            <a:r>
              <a:rPr lang="en-US" sz="2800" dirty="0" err="1" smtClean="0">
                <a:latin typeface="Comic Sans MS" pitchFamily="66" charset="0"/>
                <a:ea typeface="MS Mincho" pitchFamily="49" charset="-128"/>
              </a:rPr>
              <a:t>Telangiectases</a:t>
            </a: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 of the conjunctivae</a:t>
            </a:r>
            <a:endParaRPr lang="en-US" sz="28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buClr>
                <a:srgbClr val="66FF33"/>
              </a:buClr>
              <a:buSzPct val="144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Predisposition to tumors (lymphoma, leukemia)</a:t>
            </a:r>
            <a:endParaRPr lang="en-US" sz="28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buClr>
                <a:srgbClr val="66FF33"/>
              </a:buClr>
              <a:buSzPct val="144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Extreme radiation sensitivity</a:t>
            </a:r>
            <a:endParaRPr lang="en-US" sz="28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buClr>
                <a:srgbClr val="66FF33"/>
              </a:buClr>
              <a:buSzPct val="144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Autosomal recessive</a:t>
            </a:r>
            <a:endParaRPr lang="en-US" sz="28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buClr>
                <a:srgbClr val="66FF33"/>
              </a:buClr>
              <a:buSzPct val="144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Several gene loci</a:t>
            </a:r>
          </a:p>
        </p:txBody>
      </p:sp>
      <p:pic>
        <p:nvPicPr>
          <p:cNvPr id="59396" name="Picture 4" descr="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752600"/>
            <a:ext cx="4114800" cy="2516188"/>
          </a:xfrm>
          <a:noFill/>
        </p:spPr>
      </p:pic>
      <p:sp>
        <p:nvSpPr>
          <p:cNvPr id="59397" name="Rectangle 1"/>
          <p:cNvSpPr>
            <a:spLocks noChangeArrowheads="1"/>
          </p:cNvSpPr>
          <p:nvPr/>
        </p:nvSpPr>
        <p:spPr bwMode="auto">
          <a:xfrm>
            <a:off x="25400" y="4648200"/>
            <a:ext cx="4572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C000"/>
                </a:solidFill>
                <a:latin typeface="Arial Rounded MT Bold" pitchFamily="34" charset="0"/>
              </a:rPr>
              <a:t>Ataxia telangiectasia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Arial Rounded MT Bold" pitchFamily="34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 Rounded MT Bold" pitchFamily="34" charset="0"/>
              </a:rPr>
              <a:t>caused by gene that </a:t>
            </a:r>
            <a:r>
              <a:rPr lang="en-US" altLang="en-US" b="1" u="sng">
                <a:solidFill>
                  <a:srgbClr val="66FF33"/>
                </a:solidFill>
                <a:latin typeface="Arial Rounded MT Bold" pitchFamily="34" charset="0"/>
              </a:rPr>
              <a:t>detects DNA damage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Arial Rounded MT Bold" pitchFamily="34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 Rounded MT Bold" pitchFamily="34" charset="0"/>
              </a:rPr>
              <a:t>increased risk of X-ray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FFFFFF"/>
                </a:solidFill>
                <a:latin typeface="Arial Rounded MT Bold" pitchFamily="34" charset="0"/>
              </a:rPr>
              <a:t> associated with increased breast cancer in carriers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8715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  <a:latin typeface="News Gothic MT" pitchFamily="34" charset="0"/>
                <a:ea typeface="MS Mincho" pitchFamily="49" charset="-128"/>
              </a:rPr>
              <a:t>Main features of </a:t>
            </a:r>
            <a:r>
              <a:rPr lang="en-US" sz="3600" dirty="0" smtClean="0">
                <a:solidFill>
                  <a:srgbClr val="FFFF00"/>
                </a:solidFill>
                <a:latin typeface="News Gothic MT" pitchFamily="34" charset="0"/>
                <a:cs typeface="Times New Roman" pitchFamily="18" charset="0"/>
              </a:rPr>
              <a:t>Bloom syndrome (BS)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omic Sans MS" pitchFamily="66" charset="0"/>
                <a:ea typeface="MS Mincho" pitchFamily="49" charset="-128"/>
              </a:rPr>
              <a:t>Extreme intrauterine</a:t>
            </a:r>
            <a:r>
              <a:rPr lang="en-US" sz="2000" dirty="0" smtClean="0">
                <a:latin typeface="Comic Sans MS" pitchFamily="66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mic Sans MS" pitchFamily="66" charset="0"/>
                <a:ea typeface="MS Mincho" pitchFamily="49" charset="-128"/>
              </a:rPr>
              <a:t>and postnatal growth</a:t>
            </a:r>
            <a:r>
              <a:rPr lang="en-US" sz="2000" dirty="0" smtClean="0">
                <a:latin typeface="Comic Sans MS" pitchFamily="66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mic Sans MS" pitchFamily="66" charset="0"/>
                <a:ea typeface="MS Mincho" pitchFamily="49" charset="-128"/>
              </a:rPr>
              <a:t>retardation</a:t>
            </a:r>
            <a:endParaRPr lang="en-US" sz="20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omic Sans MS" pitchFamily="66" charset="0"/>
                <a:ea typeface="MS Mincho" pitchFamily="49" charset="-128"/>
              </a:rPr>
              <a:t>Chromosomal instability</a:t>
            </a:r>
            <a:endParaRPr lang="en-US" sz="20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omic Sans MS" pitchFamily="66" charset="0"/>
                <a:ea typeface="MS Mincho" pitchFamily="49" charset="-128"/>
              </a:rPr>
              <a:t>Predisposition to</a:t>
            </a:r>
            <a:r>
              <a:rPr lang="en-US" sz="2000" dirty="0" smtClean="0">
                <a:latin typeface="Comic Sans MS" pitchFamily="66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MS Mincho" pitchFamily="49" charset="-128"/>
              </a:rPr>
              <a:t>leukemias</a:t>
            </a:r>
            <a:r>
              <a:rPr lang="en-US" sz="2000" dirty="0" smtClean="0">
                <a:latin typeface="Comic Sans MS" pitchFamily="66" charset="0"/>
                <a:ea typeface="MS Mincho" pitchFamily="49" charset="-128"/>
              </a:rPr>
              <a:t>, </a:t>
            </a:r>
            <a:r>
              <a:rPr lang="en-US" sz="2000" dirty="0" err="1" smtClean="0">
                <a:latin typeface="Comic Sans MS" pitchFamily="66" charset="0"/>
                <a:ea typeface="MS Mincho" pitchFamily="49" charset="-128"/>
              </a:rPr>
              <a:t>lymphomas,and</a:t>
            </a:r>
            <a:r>
              <a:rPr lang="en-US" sz="2000" dirty="0" smtClean="0">
                <a:latin typeface="Comic Sans MS" pitchFamily="66" charset="0"/>
                <a:ea typeface="MS Mincho" pitchFamily="49" charset="-128"/>
              </a:rPr>
              <a:t> other tumors</a:t>
            </a:r>
            <a:endParaRPr lang="en-US" sz="20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omic Sans MS" pitchFamily="66" charset="0"/>
                <a:ea typeface="MS Mincho" pitchFamily="49" charset="-128"/>
              </a:rPr>
              <a:t>     Immune defects</a:t>
            </a:r>
            <a:endParaRPr lang="en-US" sz="20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omic Sans MS" pitchFamily="66" charset="0"/>
                <a:ea typeface="MS Mincho" pitchFamily="49" charset="-128"/>
              </a:rPr>
              <a:t>Sunlight-induced erythema of the face</a:t>
            </a:r>
            <a:endParaRPr lang="en-US" sz="20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omic Sans MS" pitchFamily="66" charset="0"/>
                <a:ea typeface="MS Mincho" pitchFamily="49" charset="-128"/>
              </a:rPr>
              <a:t>Hypo- and hyper-pigmented skin areas</a:t>
            </a:r>
            <a:endParaRPr lang="en-US" sz="20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omic Sans MS" pitchFamily="66" charset="0"/>
                <a:ea typeface="MS Mincho" pitchFamily="49" charset="-128"/>
              </a:rPr>
              <a:t>Autosomal recessive</a:t>
            </a:r>
            <a:endParaRPr lang="en-US" sz="20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omic Sans MS" pitchFamily="66" charset="0"/>
                <a:ea typeface="MS Mincho" pitchFamily="49" charset="-128"/>
              </a:rPr>
              <a:t>Gene locus on chromosome 15</a:t>
            </a:r>
            <a:endParaRPr lang="en-US" sz="20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60420" name="Picture 4" descr="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7663" y="1844675"/>
            <a:ext cx="4191000" cy="3436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  <a:latin typeface="News Gothic MT" pitchFamily="34" charset="0"/>
                <a:ea typeface="MS Mincho" pitchFamily="49" charset="-128"/>
              </a:rPr>
              <a:t>Main features</a:t>
            </a:r>
            <a:r>
              <a:rPr lang="en-US" sz="3600" dirty="0" smtClean="0">
                <a:solidFill>
                  <a:srgbClr val="FFFF00"/>
                </a:solidFill>
                <a:latin typeface="News Gothic MT" pitchFamily="34" charset="0"/>
                <a:cs typeface="Courier New" pitchFamily="49" charset="0"/>
              </a:rPr>
              <a:t> of </a:t>
            </a:r>
            <a:r>
              <a:rPr lang="en-US" sz="3600" dirty="0" err="1" smtClean="0">
                <a:solidFill>
                  <a:srgbClr val="FFFF00"/>
                </a:solidFill>
                <a:latin typeface="News Gothic MT" pitchFamily="34" charset="0"/>
                <a:cs typeface="Times New Roman" pitchFamily="18" charset="0"/>
              </a:rPr>
              <a:t>Fanconi</a:t>
            </a:r>
            <a:r>
              <a:rPr lang="en-US" sz="3600" dirty="0" smtClean="0">
                <a:solidFill>
                  <a:srgbClr val="FFFF00"/>
                </a:solidFill>
                <a:latin typeface="News Gothic MT" pitchFamily="34" charset="0"/>
                <a:cs typeface="Times New Roman" pitchFamily="18" charset="0"/>
              </a:rPr>
              <a:t> Anemia (FA)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44354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FF33"/>
              </a:buClr>
              <a:buSzPct val="136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Growth retardation Skeletal defects</a:t>
            </a:r>
            <a:endParaRPr lang="en-US" sz="28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Clr>
                <a:srgbClr val="66FF33"/>
              </a:buClr>
              <a:buSzPct val="136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	(e.g., radius and thumb)</a:t>
            </a:r>
            <a:endParaRPr lang="en-US" sz="28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Clr>
                <a:srgbClr val="66FF33"/>
              </a:buClr>
              <a:buSzPct val="136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Bone marrow failure</a:t>
            </a:r>
            <a:endParaRPr lang="en-US" sz="28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Clr>
                <a:srgbClr val="66FF33"/>
              </a:buClr>
              <a:buSzPct val="136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Skeletal and kidney malformation</a:t>
            </a:r>
            <a:endParaRPr lang="en-US" sz="28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Clr>
                <a:srgbClr val="66FF33"/>
              </a:buClr>
              <a:buSzPct val="136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Localized pigment changes</a:t>
            </a:r>
            <a:endParaRPr lang="en-US" sz="28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Clr>
                <a:srgbClr val="66FF33"/>
              </a:buClr>
              <a:buSzPct val="136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Autosomal recessive</a:t>
            </a:r>
            <a:endParaRPr lang="en-US" sz="28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Clr>
                <a:srgbClr val="66FF33"/>
              </a:buClr>
              <a:buSzPct val="136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  <a:ea typeface="MS Mincho" pitchFamily="49" charset="-128"/>
              </a:rPr>
              <a:t>Several gene loci</a:t>
            </a:r>
            <a:r>
              <a:rPr lang="ar-JO" sz="2800" dirty="0" smtClean="0">
                <a:solidFill>
                  <a:srgbClr val="FFFF00"/>
                </a:solidFill>
                <a:latin typeface="Comic Sans MS" pitchFamily="66" charset="0"/>
                <a:ea typeface="MS Mincho" pitchFamily="49" charset="-128"/>
              </a:rPr>
              <a:t>.</a:t>
            </a:r>
            <a:endParaRPr lang="en-US" sz="2800" dirty="0" smtClean="0">
              <a:solidFill>
                <a:srgbClr val="FFFF00"/>
              </a:solidFill>
              <a:latin typeface="Comic Sans MS" pitchFamily="66" charset="0"/>
              <a:ea typeface="MS Mincho" pitchFamily="49" charset="-128"/>
            </a:endParaRPr>
          </a:p>
        </p:txBody>
      </p:sp>
      <p:pic>
        <p:nvPicPr>
          <p:cNvPr id="61444" name="Picture 4" descr="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133600"/>
            <a:ext cx="4038600" cy="2339975"/>
          </a:xfrm>
          <a:noFill/>
        </p:spPr>
      </p:pic>
      <p:sp>
        <p:nvSpPr>
          <p:cNvPr id="61445" name="Rectangle 1"/>
          <p:cNvSpPr>
            <a:spLocks noChangeArrowheads="1"/>
          </p:cNvSpPr>
          <p:nvPr/>
        </p:nvSpPr>
        <p:spPr bwMode="auto">
          <a:xfrm>
            <a:off x="0" y="4953000"/>
            <a:ext cx="4572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 Rounded MT Bold" pitchFamily="34" charset="0"/>
              </a:rPr>
              <a:t>caused by a gene involved in </a:t>
            </a:r>
            <a:r>
              <a:rPr lang="en-US" altLang="en-US" b="1" u="sng">
                <a:solidFill>
                  <a:srgbClr val="66FF33"/>
                </a:solidFill>
                <a:latin typeface="Arial Rounded MT Bold" pitchFamily="34" charset="0"/>
              </a:rPr>
              <a:t>DNA repair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 Rounded MT Bold" pitchFamily="34" charset="0"/>
              </a:rPr>
              <a:t>increased risk of X-ray and sensitivity to sunlight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1000" y="0"/>
            <a:ext cx="1746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6" tIns="43243" rIns="86486" bIns="43243">
            <a:spAutoFit/>
          </a:bodyPr>
          <a:lstStyle/>
          <a:p>
            <a:pPr defTabSz="858838"/>
            <a:endParaRPr lang="en-US" altLang="en-US" sz="2300" b="1"/>
          </a:p>
          <a:p>
            <a:pPr defTabSz="858838"/>
            <a:endParaRPr lang="en-US" altLang="en-US" sz="1700" b="1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  <a:latin typeface="Arial Rounded MT Bold" pitchFamily="34" charset="0"/>
              </a:rPr>
              <a:t>Defects in DNA Repair or Replication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FFC000"/>
                </a:solidFill>
                <a:latin typeface="Arial Rounded MT Bold" pitchFamily="34" charset="0"/>
              </a:rPr>
              <a:t>Cockayne syndrome</a:t>
            </a:r>
          </a:p>
          <a:p>
            <a:pPr lvl="1"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en-US" sz="2400" b="1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b="1" smtClean="0">
                <a:solidFill>
                  <a:srgbClr val="FFFFFF"/>
                </a:solidFill>
                <a:latin typeface="Arial Rounded MT Bold" pitchFamily="34" charset="0"/>
              </a:rPr>
              <a:t>caused by a defect in </a:t>
            </a:r>
            <a:r>
              <a:rPr lang="en-US" sz="2400" b="1" u="sng" smtClean="0">
                <a:solidFill>
                  <a:srgbClr val="66FF33"/>
                </a:solidFill>
                <a:latin typeface="Arial Rounded MT Bold" pitchFamily="34" charset="0"/>
              </a:rPr>
              <a:t>transcription-linked DNA repair</a:t>
            </a:r>
            <a:endParaRPr lang="en-US" sz="2400" b="1" smtClean="0">
              <a:solidFill>
                <a:srgbClr val="66FF33"/>
              </a:solidFill>
              <a:latin typeface="Arial Rounded MT Bold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en-US" sz="2400" b="1" smtClean="0">
                <a:solidFill>
                  <a:srgbClr val="FFFFFF"/>
                </a:solidFill>
                <a:latin typeface="Arial Rounded MT Bold" pitchFamily="34" charset="0"/>
              </a:rPr>
              <a:t> sensitivity to sunlight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latin typeface="Arial Rounded MT Bold" pitchFamily="34" charset="0"/>
              </a:rPr>
              <a:t> </a:t>
            </a:r>
            <a:r>
              <a:rPr lang="en-US" sz="2800" b="1" smtClean="0">
                <a:solidFill>
                  <a:srgbClr val="FFC000"/>
                </a:solidFill>
                <a:latin typeface="Arial Rounded MT Bold" pitchFamily="34" charset="0"/>
              </a:rPr>
              <a:t>Werner’s syndrome</a:t>
            </a:r>
          </a:p>
          <a:p>
            <a:pPr lvl="1"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en-US" sz="2400" b="1" smtClean="0">
                <a:latin typeface="Arial Rounded MT Bold" pitchFamily="34" charset="0"/>
              </a:rPr>
              <a:t> </a:t>
            </a:r>
            <a:r>
              <a:rPr lang="en-US" sz="2400" b="1" smtClean="0">
                <a:solidFill>
                  <a:srgbClr val="FFFFFF"/>
                </a:solidFill>
                <a:latin typeface="Arial Rounded MT Bold" pitchFamily="34" charset="0"/>
              </a:rPr>
              <a:t>caused by mutations in </a:t>
            </a:r>
            <a:r>
              <a:rPr lang="en-US" sz="2400" b="1" u="sng" smtClean="0">
                <a:solidFill>
                  <a:srgbClr val="66FF33"/>
                </a:solidFill>
                <a:latin typeface="Arial Rounded MT Bold" pitchFamily="34" charset="0"/>
              </a:rPr>
              <a:t>a DNA helicase</a:t>
            </a:r>
            <a:r>
              <a:rPr lang="en-US" sz="2400" b="1" smtClean="0">
                <a:solidFill>
                  <a:srgbClr val="66FF33"/>
                </a:solidFill>
                <a:latin typeface="Arial Rounded MT Bold" pitchFamily="34" charset="0"/>
              </a:rPr>
              <a:t> </a:t>
            </a:r>
            <a:r>
              <a:rPr lang="en-US" sz="2400" b="1" smtClean="0">
                <a:solidFill>
                  <a:srgbClr val="FFFFFF"/>
                </a:solidFill>
                <a:latin typeface="Arial Rounded MT Bold" pitchFamily="34" charset="0"/>
              </a:rPr>
              <a:t>gene</a:t>
            </a:r>
          </a:p>
          <a:p>
            <a:pPr lvl="1"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en-US" sz="2400" b="1" smtClean="0">
                <a:solidFill>
                  <a:srgbClr val="FFFFFF"/>
                </a:solidFill>
                <a:latin typeface="Arial Rounded MT Bold" pitchFamily="34" charset="0"/>
              </a:rPr>
              <a:t> premature 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tnoel\My Documents\My Pictures\harlequ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ctrTitle" sz="quarter"/>
          </p:nvPr>
        </p:nvSpPr>
        <p:spPr>
          <a:xfrm>
            <a:off x="685800" y="2133600"/>
            <a:ext cx="7772400" cy="1828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effectLst/>
                <a:latin typeface="Arial Rounded MT Bold" pitchFamily="34" charset="0"/>
              </a:rPr>
              <a:t>Structural Chromosomal Abnormalities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8016875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4286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00FF00"/>
                </a:solidFill>
                <a:latin typeface="Arial Rounded MT Bold" pitchFamily="34" charset="0"/>
              </a:rPr>
              <a:t>Types of chromosome abnormalities</a:t>
            </a:r>
            <a:endParaRPr lang="en-US" sz="3200" dirty="0" smtClean="0">
              <a:solidFill>
                <a:srgbClr val="00FF00"/>
              </a:solidFill>
              <a:latin typeface="Arial Rounded MT Bold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616450"/>
          </a:xfrm>
          <a:solidFill>
            <a:srgbClr val="0033CC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600" b="1" dirty="0" smtClean="0">
                <a:solidFill>
                  <a:srgbClr val="FFFF00"/>
                </a:solidFill>
                <a:latin typeface="Arial Rounded MT Bold" pitchFamily="34" charset="0"/>
              </a:rPr>
              <a:t>Numerical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Aneuploidy (</a:t>
            </a:r>
            <a:r>
              <a:rPr lang="en-GB" sz="2200" dirty="0" err="1" smtClean="0">
                <a:solidFill>
                  <a:srgbClr val="FFFFFF"/>
                </a:solidFill>
                <a:latin typeface="Arial Rounded MT Bold" pitchFamily="34" charset="0"/>
              </a:rPr>
              <a:t>monosomy</a:t>
            </a: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, trisomy, </a:t>
            </a:r>
            <a:r>
              <a:rPr lang="en-GB" sz="2200" dirty="0" err="1" smtClean="0">
                <a:solidFill>
                  <a:srgbClr val="FFFFFF"/>
                </a:solidFill>
                <a:latin typeface="Arial Rounded MT Bold" pitchFamily="34" charset="0"/>
              </a:rPr>
              <a:t>tetrasomy</a:t>
            </a: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Polyploidy (</a:t>
            </a:r>
            <a:r>
              <a:rPr lang="en-GB" sz="2200" dirty="0" err="1" smtClean="0">
                <a:solidFill>
                  <a:srgbClr val="FFFFFF"/>
                </a:solidFill>
                <a:latin typeface="Arial Rounded MT Bold" pitchFamily="34" charset="0"/>
              </a:rPr>
              <a:t>triploidy</a:t>
            </a: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, </a:t>
            </a:r>
            <a:r>
              <a:rPr lang="en-GB" sz="2200" dirty="0" err="1" smtClean="0">
                <a:solidFill>
                  <a:srgbClr val="FFFFFF"/>
                </a:solidFill>
                <a:latin typeface="Arial Rounded MT Bold" pitchFamily="34" charset="0"/>
              </a:rPr>
              <a:t>tetraploidy</a:t>
            </a: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GB" sz="22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600" b="1" dirty="0" smtClean="0">
                <a:solidFill>
                  <a:srgbClr val="FFFF00"/>
                </a:solidFill>
                <a:latin typeface="Arial Rounded MT Bold" pitchFamily="34" charset="0"/>
              </a:rPr>
              <a:t>Structural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Translocations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Inversions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Insertions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Deletions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Rings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 Rounded MT Bold" pitchFamily="34" charset="0"/>
              </a:rPr>
              <a:t>Duplication</a:t>
            </a: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GB" sz="2200" dirty="0" err="1" smtClean="0">
                <a:solidFill>
                  <a:srgbClr val="FFFFFF"/>
                </a:solidFill>
                <a:latin typeface="Arial Rounded MT Bold" pitchFamily="34" charset="0"/>
              </a:rPr>
              <a:t>Isochromosomes</a:t>
            </a:r>
            <a:endParaRPr lang="en-GB" sz="2200" dirty="0" smtClean="0">
              <a:solidFill>
                <a:srgbClr val="FFFFFF"/>
              </a:solidFill>
              <a:latin typeface="Arial Rounded MT Bold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endParaRPr lang="en-GB" sz="22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FF99FF"/>
              </a:buClr>
              <a:buFont typeface="Wingdings" pitchFamily="2" charset="2"/>
              <a:buChar char="§"/>
              <a:defRPr/>
            </a:pPr>
            <a:endParaRPr lang="en-GB" sz="22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8153400" cy="608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Chromosome Abnormalities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/>
              <a:t>Numerical </a:t>
            </a:r>
            <a:r>
              <a:rPr lang="en-US" sz="3200" b="1" dirty="0" err="1" smtClean="0"/>
              <a:t>Autosomal</a:t>
            </a:r>
            <a:r>
              <a:rPr lang="en-US" sz="3200" b="1" dirty="0" smtClean="0"/>
              <a:t> Disorders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286000"/>
            <a:ext cx="8678863" cy="4038600"/>
            <a:chOff x="337" y="1769"/>
            <a:chExt cx="5179" cy="2544"/>
          </a:xfrm>
        </p:grpSpPr>
        <p:sp>
          <p:nvSpPr>
            <p:cNvPr id="66565" name="Rectangle 4"/>
            <p:cNvSpPr>
              <a:spLocks noChangeArrowheads="1"/>
            </p:cNvSpPr>
            <p:nvPr/>
          </p:nvSpPr>
          <p:spPr bwMode="auto">
            <a:xfrm>
              <a:off x="432" y="4025"/>
              <a:ext cx="12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66566" name="Rectangle 5"/>
            <p:cNvSpPr>
              <a:spLocks noChangeArrowheads="1"/>
            </p:cNvSpPr>
            <p:nvPr/>
          </p:nvSpPr>
          <p:spPr bwMode="auto">
            <a:xfrm>
              <a:off x="1968" y="4025"/>
              <a:ext cx="18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66567" name="Rectangle 6"/>
            <p:cNvSpPr>
              <a:spLocks noChangeArrowheads="1"/>
            </p:cNvSpPr>
            <p:nvPr/>
          </p:nvSpPr>
          <p:spPr bwMode="auto">
            <a:xfrm>
              <a:off x="1580" y="1824"/>
              <a:ext cx="2859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b="1">
                  <a:latin typeface="Calibri" pitchFamily="34" charset="0"/>
                </a:rPr>
                <a:t>AGE OF ONSET OF GENETIC DISORDERS</a:t>
              </a:r>
            </a:p>
          </p:txBody>
        </p:sp>
        <p:sp>
          <p:nvSpPr>
            <p:cNvPr id="66568" name="Rectangle 7"/>
            <p:cNvSpPr>
              <a:spLocks noChangeArrowheads="1"/>
            </p:cNvSpPr>
            <p:nvPr/>
          </p:nvSpPr>
          <p:spPr bwMode="auto">
            <a:xfrm>
              <a:off x="495" y="2182"/>
              <a:ext cx="3200" cy="18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66569" name="Rectangle 8"/>
            <p:cNvSpPr>
              <a:spLocks noChangeArrowheads="1"/>
            </p:cNvSpPr>
            <p:nvPr/>
          </p:nvSpPr>
          <p:spPr bwMode="auto">
            <a:xfrm>
              <a:off x="2464" y="4042"/>
              <a:ext cx="1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endParaRPr lang="en-US" altLang="en-US" sz="1200" b="1">
                <a:latin typeface="Calibri" pitchFamily="34" charset="0"/>
              </a:endParaRPr>
            </a:p>
          </p:txBody>
        </p:sp>
        <p:sp>
          <p:nvSpPr>
            <p:cNvPr id="66570" name="Freeform 9"/>
            <p:cNvSpPr>
              <a:spLocks/>
            </p:cNvSpPr>
            <p:nvPr/>
          </p:nvSpPr>
          <p:spPr bwMode="auto">
            <a:xfrm>
              <a:off x="951" y="2341"/>
              <a:ext cx="4294" cy="1517"/>
            </a:xfrm>
            <a:custGeom>
              <a:avLst/>
              <a:gdLst>
                <a:gd name="T0" fmla="*/ 12 w 4294"/>
                <a:gd name="T1" fmla="*/ 47 h 1517"/>
                <a:gd name="T2" fmla="*/ 43 w 4294"/>
                <a:gd name="T3" fmla="*/ 118 h 1517"/>
                <a:gd name="T4" fmla="*/ 67 w 4294"/>
                <a:gd name="T5" fmla="*/ 188 h 1517"/>
                <a:gd name="T6" fmla="*/ 89 w 4294"/>
                <a:gd name="T7" fmla="*/ 251 h 1517"/>
                <a:gd name="T8" fmla="*/ 124 w 4294"/>
                <a:gd name="T9" fmla="*/ 314 h 1517"/>
                <a:gd name="T10" fmla="*/ 146 w 4294"/>
                <a:gd name="T11" fmla="*/ 385 h 1517"/>
                <a:gd name="T12" fmla="*/ 180 w 4294"/>
                <a:gd name="T13" fmla="*/ 471 h 1517"/>
                <a:gd name="T14" fmla="*/ 213 w 4294"/>
                <a:gd name="T15" fmla="*/ 534 h 1517"/>
                <a:gd name="T16" fmla="*/ 235 w 4294"/>
                <a:gd name="T17" fmla="*/ 605 h 1517"/>
                <a:gd name="T18" fmla="*/ 280 w 4294"/>
                <a:gd name="T19" fmla="*/ 684 h 1517"/>
                <a:gd name="T20" fmla="*/ 326 w 4294"/>
                <a:gd name="T21" fmla="*/ 770 h 1517"/>
                <a:gd name="T22" fmla="*/ 359 w 4294"/>
                <a:gd name="T23" fmla="*/ 857 h 1517"/>
                <a:gd name="T24" fmla="*/ 405 w 4294"/>
                <a:gd name="T25" fmla="*/ 935 h 1517"/>
                <a:gd name="T26" fmla="*/ 448 w 4294"/>
                <a:gd name="T27" fmla="*/ 999 h 1517"/>
                <a:gd name="T28" fmla="*/ 506 w 4294"/>
                <a:gd name="T29" fmla="*/ 1053 h 1517"/>
                <a:gd name="T30" fmla="*/ 561 w 4294"/>
                <a:gd name="T31" fmla="*/ 1115 h 1517"/>
                <a:gd name="T32" fmla="*/ 628 w 4294"/>
                <a:gd name="T33" fmla="*/ 1179 h 1517"/>
                <a:gd name="T34" fmla="*/ 697 w 4294"/>
                <a:gd name="T35" fmla="*/ 1242 h 1517"/>
                <a:gd name="T36" fmla="*/ 764 w 4294"/>
                <a:gd name="T37" fmla="*/ 1281 h 1517"/>
                <a:gd name="T38" fmla="*/ 877 w 4294"/>
                <a:gd name="T39" fmla="*/ 1328 h 1517"/>
                <a:gd name="T40" fmla="*/ 1023 w 4294"/>
                <a:gd name="T41" fmla="*/ 1360 h 1517"/>
                <a:gd name="T42" fmla="*/ 1145 w 4294"/>
                <a:gd name="T43" fmla="*/ 1383 h 1517"/>
                <a:gd name="T44" fmla="*/ 1270 w 4294"/>
                <a:gd name="T45" fmla="*/ 1407 h 1517"/>
                <a:gd name="T46" fmla="*/ 1382 w 4294"/>
                <a:gd name="T47" fmla="*/ 1430 h 1517"/>
                <a:gd name="T48" fmla="*/ 1507 w 4294"/>
                <a:gd name="T49" fmla="*/ 1446 h 1517"/>
                <a:gd name="T50" fmla="*/ 1605 w 4294"/>
                <a:gd name="T51" fmla="*/ 1462 h 1517"/>
                <a:gd name="T52" fmla="*/ 1718 w 4294"/>
                <a:gd name="T53" fmla="*/ 1469 h 1517"/>
                <a:gd name="T54" fmla="*/ 1866 w 4294"/>
                <a:gd name="T55" fmla="*/ 1486 h 1517"/>
                <a:gd name="T56" fmla="*/ 1979 w 4294"/>
                <a:gd name="T57" fmla="*/ 1486 h 1517"/>
                <a:gd name="T58" fmla="*/ 2079 w 4294"/>
                <a:gd name="T59" fmla="*/ 1486 h 1517"/>
                <a:gd name="T60" fmla="*/ 2192 w 4294"/>
                <a:gd name="T61" fmla="*/ 1486 h 1517"/>
                <a:gd name="T62" fmla="*/ 2293 w 4294"/>
                <a:gd name="T63" fmla="*/ 1486 h 1517"/>
                <a:gd name="T64" fmla="*/ 2427 w 4294"/>
                <a:gd name="T65" fmla="*/ 1486 h 1517"/>
                <a:gd name="T66" fmla="*/ 2585 w 4294"/>
                <a:gd name="T67" fmla="*/ 1486 h 1517"/>
                <a:gd name="T68" fmla="*/ 2731 w 4294"/>
                <a:gd name="T69" fmla="*/ 1493 h 1517"/>
                <a:gd name="T70" fmla="*/ 2853 w 4294"/>
                <a:gd name="T71" fmla="*/ 1501 h 1517"/>
                <a:gd name="T72" fmla="*/ 2966 w 4294"/>
                <a:gd name="T73" fmla="*/ 1501 h 1517"/>
                <a:gd name="T74" fmla="*/ 3069 w 4294"/>
                <a:gd name="T75" fmla="*/ 1501 h 1517"/>
                <a:gd name="T76" fmla="*/ 3203 w 4294"/>
                <a:gd name="T77" fmla="*/ 1509 h 1517"/>
                <a:gd name="T78" fmla="*/ 3325 w 4294"/>
                <a:gd name="T79" fmla="*/ 1509 h 1517"/>
                <a:gd name="T80" fmla="*/ 3462 w 4294"/>
                <a:gd name="T81" fmla="*/ 1516 h 1517"/>
                <a:gd name="T82" fmla="*/ 3562 w 4294"/>
                <a:gd name="T83" fmla="*/ 1516 h 1517"/>
                <a:gd name="T84" fmla="*/ 3675 w 4294"/>
                <a:gd name="T85" fmla="*/ 1516 h 1517"/>
                <a:gd name="T86" fmla="*/ 3766 w 4294"/>
                <a:gd name="T87" fmla="*/ 1516 h 1517"/>
                <a:gd name="T88" fmla="*/ 3888 w 4294"/>
                <a:gd name="T89" fmla="*/ 1516 h 1517"/>
                <a:gd name="T90" fmla="*/ 4001 w 4294"/>
                <a:gd name="T91" fmla="*/ 1516 h 1517"/>
                <a:gd name="T92" fmla="*/ 4113 w 4294"/>
                <a:gd name="T93" fmla="*/ 1516 h 1517"/>
                <a:gd name="T94" fmla="*/ 4214 w 4294"/>
                <a:gd name="T95" fmla="*/ 1516 h 1517"/>
                <a:gd name="T96" fmla="*/ 4293 w 4294"/>
                <a:gd name="T97" fmla="*/ 1516 h 1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4"/>
                <a:gd name="T148" fmla="*/ 0 h 1517"/>
                <a:gd name="T149" fmla="*/ 4294 w 4294"/>
                <a:gd name="T150" fmla="*/ 1517 h 1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4" h="1517">
                  <a:moveTo>
                    <a:pt x="0" y="0"/>
                  </a:moveTo>
                  <a:lnTo>
                    <a:pt x="0" y="16"/>
                  </a:lnTo>
                  <a:lnTo>
                    <a:pt x="12" y="32"/>
                  </a:lnTo>
                  <a:lnTo>
                    <a:pt x="12" y="47"/>
                  </a:lnTo>
                  <a:lnTo>
                    <a:pt x="22" y="70"/>
                  </a:lnTo>
                  <a:lnTo>
                    <a:pt x="34" y="86"/>
                  </a:lnTo>
                  <a:lnTo>
                    <a:pt x="34" y="102"/>
                  </a:lnTo>
                  <a:lnTo>
                    <a:pt x="43" y="118"/>
                  </a:lnTo>
                  <a:lnTo>
                    <a:pt x="43" y="134"/>
                  </a:lnTo>
                  <a:lnTo>
                    <a:pt x="55" y="148"/>
                  </a:lnTo>
                  <a:lnTo>
                    <a:pt x="67" y="165"/>
                  </a:lnTo>
                  <a:lnTo>
                    <a:pt x="67" y="188"/>
                  </a:lnTo>
                  <a:lnTo>
                    <a:pt x="79" y="204"/>
                  </a:lnTo>
                  <a:lnTo>
                    <a:pt x="79" y="220"/>
                  </a:lnTo>
                  <a:lnTo>
                    <a:pt x="79" y="236"/>
                  </a:lnTo>
                  <a:lnTo>
                    <a:pt x="89" y="251"/>
                  </a:lnTo>
                  <a:lnTo>
                    <a:pt x="101" y="266"/>
                  </a:lnTo>
                  <a:lnTo>
                    <a:pt x="101" y="283"/>
                  </a:lnTo>
                  <a:lnTo>
                    <a:pt x="111" y="298"/>
                  </a:lnTo>
                  <a:lnTo>
                    <a:pt x="124" y="314"/>
                  </a:lnTo>
                  <a:lnTo>
                    <a:pt x="124" y="330"/>
                  </a:lnTo>
                  <a:lnTo>
                    <a:pt x="134" y="354"/>
                  </a:lnTo>
                  <a:lnTo>
                    <a:pt x="146" y="369"/>
                  </a:lnTo>
                  <a:lnTo>
                    <a:pt x="146" y="385"/>
                  </a:lnTo>
                  <a:lnTo>
                    <a:pt x="156" y="401"/>
                  </a:lnTo>
                  <a:lnTo>
                    <a:pt x="168" y="424"/>
                  </a:lnTo>
                  <a:lnTo>
                    <a:pt x="180" y="448"/>
                  </a:lnTo>
                  <a:lnTo>
                    <a:pt x="180" y="471"/>
                  </a:lnTo>
                  <a:lnTo>
                    <a:pt x="192" y="487"/>
                  </a:lnTo>
                  <a:lnTo>
                    <a:pt x="201" y="503"/>
                  </a:lnTo>
                  <a:lnTo>
                    <a:pt x="201" y="519"/>
                  </a:lnTo>
                  <a:lnTo>
                    <a:pt x="213" y="534"/>
                  </a:lnTo>
                  <a:lnTo>
                    <a:pt x="213" y="550"/>
                  </a:lnTo>
                  <a:lnTo>
                    <a:pt x="213" y="566"/>
                  </a:lnTo>
                  <a:lnTo>
                    <a:pt x="223" y="581"/>
                  </a:lnTo>
                  <a:lnTo>
                    <a:pt x="235" y="605"/>
                  </a:lnTo>
                  <a:lnTo>
                    <a:pt x="247" y="621"/>
                  </a:lnTo>
                  <a:lnTo>
                    <a:pt x="259" y="637"/>
                  </a:lnTo>
                  <a:lnTo>
                    <a:pt x="259" y="660"/>
                  </a:lnTo>
                  <a:lnTo>
                    <a:pt x="280" y="684"/>
                  </a:lnTo>
                  <a:lnTo>
                    <a:pt x="292" y="707"/>
                  </a:lnTo>
                  <a:lnTo>
                    <a:pt x="304" y="731"/>
                  </a:lnTo>
                  <a:lnTo>
                    <a:pt x="304" y="747"/>
                  </a:lnTo>
                  <a:lnTo>
                    <a:pt x="326" y="770"/>
                  </a:lnTo>
                  <a:lnTo>
                    <a:pt x="326" y="785"/>
                  </a:lnTo>
                  <a:lnTo>
                    <a:pt x="348" y="817"/>
                  </a:lnTo>
                  <a:lnTo>
                    <a:pt x="359" y="841"/>
                  </a:lnTo>
                  <a:lnTo>
                    <a:pt x="359" y="857"/>
                  </a:lnTo>
                  <a:lnTo>
                    <a:pt x="371" y="872"/>
                  </a:lnTo>
                  <a:lnTo>
                    <a:pt x="393" y="896"/>
                  </a:lnTo>
                  <a:lnTo>
                    <a:pt x="393" y="920"/>
                  </a:lnTo>
                  <a:lnTo>
                    <a:pt x="405" y="935"/>
                  </a:lnTo>
                  <a:lnTo>
                    <a:pt x="415" y="951"/>
                  </a:lnTo>
                  <a:lnTo>
                    <a:pt x="427" y="967"/>
                  </a:lnTo>
                  <a:lnTo>
                    <a:pt x="438" y="982"/>
                  </a:lnTo>
                  <a:lnTo>
                    <a:pt x="448" y="999"/>
                  </a:lnTo>
                  <a:lnTo>
                    <a:pt x="460" y="1014"/>
                  </a:lnTo>
                  <a:lnTo>
                    <a:pt x="472" y="1029"/>
                  </a:lnTo>
                  <a:lnTo>
                    <a:pt x="494" y="1037"/>
                  </a:lnTo>
                  <a:lnTo>
                    <a:pt x="506" y="1053"/>
                  </a:lnTo>
                  <a:lnTo>
                    <a:pt x="517" y="1069"/>
                  </a:lnTo>
                  <a:lnTo>
                    <a:pt x="527" y="1085"/>
                  </a:lnTo>
                  <a:lnTo>
                    <a:pt x="539" y="1100"/>
                  </a:lnTo>
                  <a:lnTo>
                    <a:pt x="561" y="1115"/>
                  </a:lnTo>
                  <a:lnTo>
                    <a:pt x="585" y="1131"/>
                  </a:lnTo>
                  <a:lnTo>
                    <a:pt x="585" y="1147"/>
                  </a:lnTo>
                  <a:lnTo>
                    <a:pt x="606" y="1163"/>
                  </a:lnTo>
                  <a:lnTo>
                    <a:pt x="628" y="1179"/>
                  </a:lnTo>
                  <a:lnTo>
                    <a:pt x="640" y="1194"/>
                  </a:lnTo>
                  <a:lnTo>
                    <a:pt x="664" y="1210"/>
                  </a:lnTo>
                  <a:lnTo>
                    <a:pt x="685" y="1226"/>
                  </a:lnTo>
                  <a:lnTo>
                    <a:pt x="697" y="1242"/>
                  </a:lnTo>
                  <a:lnTo>
                    <a:pt x="719" y="1250"/>
                  </a:lnTo>
                  <a:lnTo>
                    <a:pt x="741" y="1257"/>
                  </a:lnTo>
                  <a:lnTo>
                    <a:pt x="741" y="1273"/>
                  </a:lnTo>
                  <a:lnTo>
                    <a:pt x="764" y="1281"/>
                  </a:lnTo>
                  <a:lnTo>
                    <a:pt x="786" y="1289"/>
                  </a:lnTo>
                  <a:lnTo>
                    <a:pt x="810" y="1304"/>
                  </a:lnTo>
                  <a:lnTo>
                    <a:pt x="843" y="1312"/>
                  </a:lnTo>
                  <a:lnTo>
                    <a:pt x="877" y="1328"/>
                  </a:lnTo>
                  <a:lnTo>
                    <a:pt x="910" y="1336"/>
                  </a:lnTo>
                  <a:lnTo>
                    <a:pt x="932" y="1344"/>
                  </a:lnTo>
                  <a:lnTo>
                    <a:pt x="977" y="1360"/>
                  </a:lnTo>
                  <a:lnTo>
                    <a:pt x="1023" y="1360"/>
                  </a:lnTo>
                  <a:lnTo>
                    <a:pt x="1045" y="1368"/>
                  </a:lnTo>
                  <a:lnTo>
                    <a:pt x="1078" y="1375"/>
                  </a:lnTo>
                  <a:lnTo>
                    <a:pt x="1102" y="1383"/>
                  </a:lnTo>
                  <a:lnTo>
                    <a:pt x="1145" y="1383"/>
                  </a:lnTo>
                  <a:lnTo>
                    <a:pt x="1169" y="1391"/>
                  </a:lnTo>
                  <a:lnTo>
                    <a:pt x="1201" y="1399"/>
                  </a:lnTo>
                  <a:lnTo>
                    <a:pt x="1246" y="1399"/>
                  </a:lnTo>
                  <a:lnTo>
                    <a:pt x="1270" y="1407"/>
                  </a:lnTo>
                  <a:lnTo>
                    <a:pt x="1291" y="1407"/>
                  </a:lnTo>
                  <a:lnTo>
                    <a:pt x="1313" y="1415"/>
                  </a:lnTo>
                  <a:lnTo>
                    <a:pt x="1337" y="1422"/>
                  </a:lnTo>
                  <a:lnTo>
                    <a:pt x="1382" y="1430"/>
                  </a:lnTo>
                  <a:lnTo>
                    <a:pt x="1416" y="1430"/>
                  </a:lnTo>
                  <a:lnTo>
                    <a:pt x="1449" y="1430"/>
                  </a:lnTo>
                  <a:lnTo>
                    <a:pt x="1483" y="1438"/>
                  </a:lnTo>
                  <a:lnTo>
                    <a:pt x="1507" y="1446"/>
                  </a:lnTo>
                  <a:lnTo>
                    <a:pt x="1538" y="1446"/>
                  </a:lnTo>
                  <a:lnTo>
                    <a:pt x="1562" y="1454"/>
                  </a:lnTo>
                  <a:lnTo>
                    <a:pt x="1584" y="1454"/>
                  </a:lnTo>
                  <a:lnTo>
                    <a:pt x="1605" y="1462"/>
                  </a:lnTo>
                  <a:lnTo>
                    <a:pt x="1629" y="1462"/>
                  </a:lnTo>
                  <a:lnTo>
                    <a:pt x="1663" y="1469"/>
                  </a:lnTo>
                  <a:lnTo>
                    <a:pt x="1696" y="1469"/>
                  </a:lnTo>
                  <a:lnTo>
                    <a:pt x="1718" y="1469"/>
                  </a:lnTo>
                  <a:lnTo>
                    <a:pt x="1754" y="1469"/>
                  </a:lnTo>
                  <a:lnTo>
                    <a:pt x="1799" y="1477"/>
                  </a:lnTo>
                  <a:lnTo>
                    <a:pt x="1831" y="1477"/>
                  </a:lnTo>
                  <a:lnTo>
                    <a:pt x="1866" y="1486"/>
                  </a:lnTo>
                  <a:lnTo>
                    <a:pt x="1912" y="1486"/>
                  </a:lnTo>
                  <a:lnTo>
                    <a:pt x="1933" y="1486"/>
                  </a:lnTo>
                  <a:lnTo>
                    <a:pt x="1955" y="1486"/>
                  </a:lnTo>
                  <a:lnTo>
                    <a:pt x="1979" y="1486"/>
                  </a:lnTo>
                  <a:lnTo>
                    <a:pt x="2000" y="1486"/>
                  </a:lnTo>
                  <a:lnTo>
                    <a:pt x="2022" y="1486"/>
                  </a:lnTo>
                  <a:lnTo>
                    <a:pt x="2056" y="1486"/>
                  </a:lnTo>
                  <a:lnTo>
                    <a:pt x="2079" y="1486"/>
                  </a:lnTo>
                  <a:lnTo>
                    <a:pt x="2101" y="1486"/>
                  </a:lnTo>
                  <a:lnTo>
                    <a:pt x="2135" y="1486"/>
                  </a:lnTo>
                  <a:lnTo>
                    <a:pt x="2158" y="1486"/>
                  </a:lnTo>
                  <a:lnTo>
                    <a:pt x="2192" y="1486"/>
                  </a:lnTo>
                  <a:lnTo>
                    <a:pt x="2214" y="1486"/>
                  </a:lnTo>
                  <a:lnTo>
                    <a:pt x="2235" y="1486"/>
                  </a:lnTo>
                  <a:lnTo>
                    <a:pt x="2271" y="1486"/>
                  </a:lnTo>
                  <a:lnTo>
                    <a:pt x="2293" y="1486"/>
                  </a:lnTo>
                  <a:lnTo>
                    <a:pt x="2326" y="1486"/>
                  </a:lnTo>
                  <a:lnTo>
                    <a:pt x="2372" y="1486"/>
                  </a:lnTo>
                  <a:lnTo>
                    <a:pt x="2393" y="1486"/>
                  </a:lnTo>
                  <a:lnTo>
                    <a:pt x="2427" y="1486"/>
                  </a:lnTo>
                  <a:lnTo>
                    <a:pt x="2472" y="1486"/>
                  </a:lnTo>
                  <a:lnTo>
                    <a:pt x="2506" y="1486"/>
                  </a:lnTo>
                  <a:lnTo>
                    <a:pt x="2539" y="1486"/>
                  </a:lnTo>
                  <a:lnTo>
                    <a:pt x="2585" y="1486"/>
                  </a:lnTo>
                  <a:lnTo>
                    <a:pt x="2618" y="1493"/>
                  </a:lnTo>
                  <a:lnTo>
                    <a:pt x="2640" y="1493"/>
                  </a:lnTo>
                  <a:lnTo>
                    <a:pt x="2686" y="1493"/>
                  </a:lnTo>
                  <a:lnTo>
                    <a:pt x="2731" y="1493"/>
                  </a:lnTo>
                  <a:lnTo>
                    <a:pt x="2765" y="1493"/>
                  </a:lnTo>
                  <a:lnTo>
                    <a:pt x="2786" y="1493"/>
                  </a:lnTo>
                  <a:lnTo>
                    <a:pt x="2822" y="1493"/>
                  </a:lnTo>
                  <a:lnTo>
                    <a:pt x="2853" y="1501"/>
                  </a:lnTo>
                  <a:lnTo>
                    <a:pt x="2877" y="1501"/>
                  </a:lnTo>
                  <a:lnTo>
                    <a:pt x="2911" y="1501"/>
                  </a:lnTo>
                  <a:lnTo>
                    <a:pt x="2934" y="1501"/>
                  </a:lnTo>
                  <a:lnTo>
                    <a:pt x="2966" y="1501"/>
                  </a:lnTo>
                  <a:lnTo>
                    <a:pt x="2990" y="1501"/>
                  </a:lnTo>
                  <a:lnTo>
                    <a:pt x="3011" y="1501"/>
                  </a:lnTo>
                  <a:lnTo>
                    <a:pt x="3045" y="1501"/>
                  </a:lnTo>
                  <a:lnTo>
                    <a:pt x="3069" y="1501"/>
                  </a:lnTo>
                  <a:lnTo>
                    <a:pt x="3100" y="1501"/>
                  </a:lnTo>
                  <a:lnTo>
                    <a:pt x="3136" y="1509"/>
                  </a:lnTo>
                  <a:lnTo>
                    <a:pt x="3169" y="1509"/>
                  </a:lnTo>
                  <a:lnTo>
                    <a:pt x="3203" y="1509"/>
                  </a:lnTo>
                  <a:lnTo>
                    <a:pt x="3237" y="1509"/>
                  </a:lnTo>
                  <a:lnTo>
                    <a:pt x="3258" y="1509"/>
                  </a:lnTo>
                  <a:lnTo>
                    <a:pt x="3294" y="1509"/>
                  </a:lnTo>
                  <a:lnTo>
                    <a:pt x="3325" y="1509"/>
                  </a:lnTo>
                  <a:lnTo>
                    <a:pt x="3371" y="1509"/>
                  </a:lnTo>
                  <a:lnTo>
                    <a:pt x="3395" y="1509"/>
                  </a:lnTo>
                  <a:lnTo>
                    <a:pt x="3428" y="1509"/>
                  </a:lnTo>
                  <a:lnTo>
                    <a:pt x="3462" y="1516"/>
                  </a:lnTo>
                  <a:lnTo>
                    <a:pt x="3495" y="1516"/>
                  </a:lnTo>
                  <a:lnTo>
                    <a:pt x="3519" y="1516"/>
                  </a:lnTo>
                  <a:lnTo>
                    <a:pt x="3541" y="1516"/>
                  </a:lnTo>
                  <a:lnTo>
                    <a:pt x="3562" y="1516"/>
                  </a:lnTo>
                  <a:lnTo>
                    <a:pt x="3586" y="1516"/>
                  </a:lnTo>
                  <a:lnTo>
                    <a:pt x="3608" y="1516"/>
                  </a:lnTo>
                  <a:lnTo>
                    <a:pt x="3630" y="1516"/>
                  </a:lnTo>
                  <a:lnTo>
                    <a:pt x="3675" y="1516"/>
                  </a:lnTo>
                  <a:lnTo>
                    <a:pt x="3699" y="1516"/>
                  </a:lnTo>
                  <a:lnTo>
                    <a:pt x="3720" y="1516"/>
                  </a:lnTo>
                  <a:lnTo>
                    <a:pt x="3742" y="1516"/>
                  </a:lnTo>
                  <a:lnTo>
                    <a:pt x="3766" y="1516"/>
                  </a:lnTo>
                  <a:lnTo>
                    <a:pt x="3787" y="1516"/>
                  </a:lnTo>
                  <a:lnTo>
                    <a:pt x="3833" y="1516"/>
                  </a:lnTo>
                  <a:lnTo>
                    <a:pt x="3866" y="1516"/>
                  </a:lnTo>
                  <a:lnTo>
                    <a:pt x="3888" y="1516"/>
                  </a:lnTo>
                  <a:lnTo>
                    <a:pt x="3934" y="1516"/>
                  </a:lnTo>
                  <a:lnTo>
                    <a:pt x="3955" y="1516"/>
                  </a:lnTo>
                  <a:lnTo>
                    <a:pt x="3979" y="1516"/>
                  </a:lnTo>
                  <a:lnTo>
                    <a:pt x="4001" y="1516"/>
                  </a:lnTo>
                  <a:lnTo>
                    <a:pt x="4022" y="1516"/>
                  </a:lnTo>
                  <a:lnTo>
                    <a:pt x="4058" y="1516"/>
                  </a:lnTo>
                  <a:lnTo>
                    <a:pt x="4080" y="1516"/>
                  </a:lnTo>
                  <a:lnTo>
                    <a:pt x="4113" y="1516"/>
                  </a:lnTo>
                  <a:lnTo>
                    <a:pt x="4135" y="1516"/>
                  </a:lnTo>
                  <a:lnTo>
                    <a:pt x="4159" y="1516"/>
                  </a:lnTo>
                  <a:lnTo>
                    <a:pt x="4180" y="1516"/>
                  </a:lnTo>
                  <a:lnTo>
                    <a:pt x="4214" y="1516"/>
                  </a:lnTo>
                  <a:lnTo>
                    <a:pt x="4238" y="1516"/>
                  </a:lnTo>
                  <a:lnTo>
                    <a:pt x="4259" y="1516"/>
                  </a:lnTo>
                  <a:lnTo>
                    <a:pt x="4281" y="1516"/>
                  </a:lnTo>
                  <a:lnTo>
                    <a:pt x="4293" y="1516"/>
                  </a:lnTo>
                </a:path>
              </a:pathLst>
            </a:custGeom>
            <a:noFill/>
            <a:ln w="57150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571" name="Rectangle 10"/>
            <p:cNvSpPr>
              <a:spLocks noChangeArrowheads="1"/>
            </p:cNvSpPr>
            <p:nvPr/>
          </p:nvSpPr>
          <p:spPr bwMode="auto">
            <a:xfrm>
              <a:off x="528" y="1769"/>
              <a:ext cx="4987" cy="21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66572" name="Freeform 11"/>
            <p:cNvSpPr>
              <a:spLocks/>
            </p:cNvSpPr>
            <p:nvPr/>
          </p:nvSpPr>
          <p:spPr bwMode="auto">
            <a:xfrm>
              <a:off x="1196" y="2466"/>
              <a:ext cx="3508" cy="1401"/>
            </a:xfrm>
            <a:custGeom>
              <a:avLst/>
              <a:gdLst>
                <a:gd name="T0" fmla="*/ 67 w 3508"/>
                <a:gd name="T1" fmla="*/ 1393 h 1401"/>
                <a:gd name="T2" fmla="*/ 158 w 3508"/>
                <a:gd name="T3" fmla="*/ 1376 h 1401"/>
                <a:gd name="T4" fmla="*/ 235 w 3508"/>
                <a:gd name="T5" fmla="*/ 1337 h 1401"/>
                <a:gd name="T6" fmla="*/ 326 w 3508"/>
                <a:gd name="T7" fmla="*/ 1282 h 1401"/>
                <a:gd name="T8" fmla="*/ 383 w 3508"/>
                <a:gd name="T9" fmla="*/ 1227 h 1401"/>
                <a:gd name="T10" fmla="*/ 450 w 3508"/>
                <a:gd name="T11" fmla="*/ 1172 h 1401"/>
                <a:gd name="T12" fmla="*/ 517 w 3508"/>
                <a:gd name="T13" fmla="*/ 1117 h 1401"/>
                <a:gd name="T14" fmla="*/ 573 w 3508"/>
                <a:gd name="T15" fmla="*/ 1054 h 1401"/>
                <a:gd name="T16" fmla="*/ 654 w 3508"/>
                <a:gd name="T17" fmla="*/ 1015 h 1401"/>
                <a:gd name="T18" fmla="*/ 742 w 3508"/>
                <a:gd name="T19" fmla="*/ 1007 h 1401"/>
                <a:gd name="T20" fmla="*/ 843 w 3508"/>
                <a:gd name="T21" fmla="*/ 1015 h 1401"/>
                <a:gd name="T22" fmla="*/ 932 w 3508"/>
                <a:gd name="T23" fmla="*/ 1039 h 1401"/>
                <a:gd name="T24" fmla="*/ 1013 w 3508"/>
                <a:gd name="T25" fmla="*/ 1078 h 1401"/>
                <a:gd name="T26" fmla="*/ 1080 w 3508"/>
                <a:gd name="T27" fmla="*/ 1125 h 1401"/>
                <a:gd name="T28" fmla="*/ 1135 w 3508"/>
                <a:gd name="T29" fmla="*/ 1179 h 1401"/>
                <a:gd name="T30" fmla="*/ 1214 w 3508"/>
                <a:gd name="T31" fmla="*/ 1227 h 1401"/>
                <a:gd name="T32" fmla="*/ 1293 w 3508"/>
                <a:gd name="T33" fmla="*/ 1266 h 1401"/>
                <a:gd name="T34" fmla="*/ 1372 w 3508"/>
                <a:gd name="T35" fmla="*/ 1314 h 1401"/>
                <a:gd name="T36" fmla="*/ 1461 w 3508"/>
                <a:gd name="T37" fmla="*/ 1345 h 1401"/>
                <a:gd name="T38" fmla="*/ 1552 w 3508"/>
                <a:gd name="T39" fmla="*/ 1353 h 1401"/>
                <a:gd name="T40" fmla="*/ 1641 w 3508"/>
                <a:gd name="T41" fmla="*/ 1369 h 1401"/>
                <a:gd name="T42" fmla="*/ 1732 w 3508"/>
                <a:gd name="T43" fmla="*/ 1361 h 1401"/>
                <a:gd name="T44" fmla="*/ 1821 w 3508"/>
                <a:gd name="T45" fmla="*/ 1353 h 1401"/>
                <a:gd name="T46" fmla="*/ 1911 w 3508"/>
                <a:gd name="T47" fmla="*/ 1345 h 1401"/>
                <a:gd name="T48" fmla="*/ 2000 w 3508"/>
                <a:gd name="T49" fmla="*/ 1322 h 1401"/>
                <a:gd name="T50" fmla="*/ 2091 w 3508"/>
                <a:gd name="T51" fmla="*/ 1290 h 1401"/>
                <a:gd name="T52" fmla="*/ 2192 w 3508"/>
                <a:gd name="T53" fmla="*/ 1251 h 1401"/>
                <a:gd name="T54" fmla="*/ 2293 w 3508"/>
                <a:gd name="T55" fmla="*/ 1211 h 1401"/>
                <a:gd name="T56" fmla="*/ 2395 w 3508"/>
                <a:gd name="T57" fmla="*/ 1157 h 1401"/>
                <a:gd name="T58" fmla="*/ 2484 w 3508"/>
                <a:gd name="T59" fmla="*/ 1109 h 1401"/>
                <a:gd name="T60" fmla="*/ 2563 w 3508"/>
                <a:gd name="T61" fmla="*/ 1046 h 1401"/>
                <a:gd name="T62" fmla="*/ 2642 w 3508"/>
                <a:gd name="T63" fmla="*/ 991 h 1401"/>
                <a:gd name="T64" fmla="*/ 2709 w 3508"/>
                <a:gd name="T65" fmla="*/ 936 h 1401"/>
                <a:gd name="T66" fmla="*/ 2765 w 3508"/>
                <a:gd name="T67" fmla="*/ 874 h 1401"/>
                <a:gd name="T68" fmla="*/ 2855 w 3508"/>
                <a:gd name="T69" fmla="*/ 810 h 1401"/>
                <a:gd name="T70" fmla="*/ 2923 w 3508"/>
                <a:gd name="T71" fmla="*/ 748 h 1401"/>
                <a:gd name="T72" fmla="*/ 2968 w 3508"/>
                <a:gd name="T73" fmla="*/ 684 h 1401"/>
                <a:gd name="T74" fmla="*/ 3023 w 3508"/>
                <a:gd name="T75" fmla="*/ 630 h 1401"/>
                <a:gd name="T76" fmla="*/ 3102 w 3508"/>
                <a:gd name="T77" fmla="*/ 559 h 1401"/>
                <a:gd name="T78" fmla="*/ 3169 w 3508"/>
                <a:gd name="T79" fmla="*/ 487 h 1401"/>
                <a:gd name="T80" fmla="*/ 3227 w 3508"/>
                <a:gd name="T81" fmla="*/ 409 h 1401"/>
                <a:gd name="T82" fmla="*/ 3260 w 3508"/>
                <a:gd name="T83" fmla="*/ 338 h 1401"/>
                <a:gd name="T84" fmla="*/ 3327 w 3508"/>
                <a:gd name="T85" fmla="*/ 268 h 1401"/>
                <a:gd name="T86" fmla="*/ 3361 w 3508"/>
                <a:gd name="T87" fmla="*/ 204 h 1401"/>
                <a:gd name="T88" fmla="*/ 3394 w 3508"/>
                <a:gd name="T89" fmla="*/ 142 h 1401"/>
                <a:gd name="T90" fmla="*/ 3452 w 3508"/>
                <a:gd name="T91" fmla="*/ 78 h 1401"/>
                <a:gd name="T92" fmla="*/ 3495 w 3508"/>
                <a:gd name="T93" fmla="*/ 32 h 1401"/>
                <a:gd name="T94" fmla="*/ 3507 w 3508"/>
                <a:gd name="T95" fmla="*/ 54 h 1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08"/>
                <a:gd name="T145" fmla="*/ 0 h 1401"/>
                <a:gd name="T146" fmla="*/ 3508 w 3508"/>
                <a:gd name="T147" fmla="*/ 1401 h 1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08" h="1401">
                  <a:moveTo>
                    <a:pt x="0" y="1400"/>
                  </a:moveTo>
                  <a:lnTo>
                    <a:pt x="24" y="1400"/>
                  </a:lnTo>
                  <a:lnTo>
                    <a:pt x="45" y="1400"/>
                  </a:lnTo>
                  <a:lnTo>
                    <a:pt x="67" y="1393"/>
                  </a:lnTo>
                  <a:lnTo>
                    <a:pt x="91" y="1393"/>
                  </a:lnTo>
                  <a:lnTo>
                    <a:pt x="113" y="1393"/>
                  </a:lnTo>
                  <a:lnTo>
                    <a:pt x="136" y="1384"/>
                  </a:lnTo>
                  <a:lnTo>
                    <a:pt x="158" y="1376"/>
                  </a:lnTo>
                  <a:lnTo>
                    <a:pt x="180" y="1376"/>
                  </a:lnTo>
                  <a:lnTo>
                    <a:pt x="203" y="1361"/>
                  </a:lnTo>
                  <a:lnTo>
                    <a:pt x="225" y="1353"/>
                  </a:lnTo>
                  <a:lnTo>
                    <a:pt x="235" y="1337"/>
                  </a:lnTo>
                  <a:lnTo>
                    <a:pt x="259" y="1329"/>
                  </a:lnTo>
                  <a:lnTo>
                    <a:pt x="280" y="1314"/>
                  </a:lnTo>
                  <a:lnTo>
                    <a:pt x="304" y="1298"/>
                  </a:lnTo>
                  <a:lnTo>
                    <a:pt x="326" y="1282"/>
                  </a:lnTo>
                  <a:lnTo>
                    <a:pt x="348" y="1266"/>
                  </a:lnTo>
                  <a:lnTo>
                    <a:pt x="359" y="1251"/>
                  </a:lnTo>
                  <a:lnTo>
                    <a:pt x="383" y="1243"/>
                  </a:lnTo>
                  <a:lnTo>
                    <a:pt x="383" y="1227"/>
                  </a:lnTo>
                  <a:lnTo>
                    <a:pt x="405" y="1219"/>
                  </a:lnTo>
                  <a:lnTo>
                    <a:pt x="415" y="1203"/>
                  </a:lnTo>
                  <a:lnTo>
                    <a:pt x="429" y="1187"/>
                  </a:lnTo>
                  <a:lnTo>
                    <a:pt x="450" y="1172"/>
                  </a:lnTo>
                  <a:lnTo>
                    <a:pt x="460" y="1157"/>
                  </a:lnTo>
                  <a:lnTo>
                    <a:pt x="484" y="1141"/>
                  </a:lnTo>
                  <a:lnTo>
                    <a:pt x="506" y="1133"/>
                  </a:lnTo>
                  <a:lnTo>
                    <a:pt x="517" y="1117"/>
                  </a:lnTo>
                  <a:lnTo>
                    <a:pt x="527" y="1101"/>
                  </a:lnTo>
                  <a:lnTo>
                    <a:pt x="541" y="1085"/>
                  </a:lnTo>
                  <a:lnTo>
                    <a:pt x="563" y="1070"/>
                  </a:lnTo>
                  <a:lnTo>
                    <a:pt x="573" y="1054"/>
                  </a:lnTo>
                  <a:lnTo>
                    <a:pt x="596" y="1046"/>
                  </a:lnTo>
                  <a:lnTo>
                    <a:pt x="608" y="1031"/>
                  </a:lnTo>
                  <a:lnTo>
                    <a:pt x="630" y="1022"/>
                  </a:lnTo>
                  <a:lnTo>
                    <a:pt x="654" y="1015"/>
                  </a:lnTo>
                  <a:lnTo>
                    <a:pt x="675" y="1007"/>
                  </a:lnTo>
                  <a:lnTo>
                    <a:pt x="697" y="1007"/>
                  </a:lnTo>
                  <a:lnTo>
                    <a:pt x="721" y="1007"/>
                  </a:lnTo>
                  <a:lnTo>
                    <a:pt x="742" y="1007"/>
                  </a:lnTo>
                  <a:lnTo>
                    <a:pt x="764" y="1007"/>
                  </a:lnTo>
                  <a:lnTo>
                    <a:pt x="788" y="1007"/>
                  </a:lnTo>
                  <a:lnTo>
                    <a:pt x="819" y="1007"/>
                  </a:lnTo>
                  <a:lnTo>
                    <a:pt x="843" y="1015"/>
                  </a:lnTo>
                  <a:lnTo>
                    <a:pt x="865" y="1015"/>
                  </a:lnTo>
                  <a:lnTo>
                    <a:pt x="889" y="1022"/>
                  </a:lnTo>
                  <a:lnTo>
                    <a:pt x="910" y="1031"/>
                  </a:lnTo>
                  <a:lnTo>
                    <a:pt x="932" y="1039"/>
                  </a:lnTo>
                  <a:lnTo>
                    <a:pt x="946" y="1054"/>
                  </a:lnTo>
                  <a:lnTo>
                    <a:pt x="968" y="1062"/>
                  </a:lnTo>
                  <a:lnTo>
                    <a:pt x="989" y="1070"/>
                  </a:lnTo>
                  <a:lnTo>
                    <a:pt x="1013" y="1078"/>
                  </a:lnTo>
                  <a:lnTo>
                    <a:pt x="1023" y="1093"/>
                  </a:lnTo>
                  <a:lnTo>
                    <a:pt x="1045" y="1101"/>
                  </a:lnTo>
                  <a:lnTo>
                    <a:pt x="1056" y="1117"/>
                  </a:lnTo>
                  <a:lnTo>
                    <a:pt x="1080" y="1125"/>
                  </a:lnTo>
                  <a:lnTo>
                    <a:pt x="1090" y="1141"/>
                  </a:lnTo>
                  <a:lnTo>
                    <a:pt x="1114" y="1149"/>
                  </a:lnTo>
                  <a:lnTo>
                    <a:pt x="1126" y="1165"/>
                  </a:lnTo>
                  <a:lnTo>
                    <a:pt x="1135" y="1179"/>
                  </a:lnTo>
                  <a:lnTo>
                    <a:pt x="1157" y="1187"/>
                  </a:lnTo>
                  <a:lnTo>
                    <a:pt x="1169" y="1203"/>
                  </a:lnTo>
                  <a:lnTo>
                    <a:pt x="1193" y="1211"/>
                  </a:lnTo>
                  <a:lnTo>
                    <a:pt x="1214" y="1227"/>
                  </a:lnTo>
                  <a:lnTo>
                    <a:pt x="1236" y="1235"/>
                  </a:lnTo>
                  <a:lnTo>
                    <a:pt x="1260" y="1243"/>
                  </a:lnTo>
                  <a:lnTo>
                    <a:pt x="1270" y="1259"/>
                  </a:lnTo>
                  <a:lnTo>
                    <a:pt x="1293" y="1266"/>
                  </a:lnTo>
                  <a:lnTo>
                    <a:pt x="1305" y="1282"/>
                  </a:lnTo>
                  <a:lnTo>
                    <a:pt x="1327" y="1290"/>
                  </a:lnTo>
                  <a:lnTo>
                    <a:pt x="1349" y="1305"/>
                  </a:lnTo>
                  <a:lnTo>
                    <a:pt x="1372" y="1314"/>
                  </a:lnTo>
                  <a:lnTo>
                    <a:pt x="1394" y="1322"/>
                  </a:lnTo>
                  <a:lnTo>
                    <a:pt x="1416" y="1329"/>
                  </a:lnTo>
                  <a:lnTo>
                    <a:pt x="1440" y="1337"/>
                  </a:lnTo>
                  <a:lnTo>
                    <a:pt x="1461" y="1345"/>
                  </a:lnTo>
                  <a:lnTo>
                    <a:pt x="1485" y="1345"/>
                  </a:lnTo>
                  <a:lnTo>
                    <a:pt x="1507" y="1353"/>
                  </a:lnTo>
                  <a:lnTo>
                    <a:pt x="1528" y="1353"/>
                  </a:lnTo>
                  <a:lnTo>
                    <a:pt x="1552" y="1353"/>
                  </a:lnTo>
                  <a:lnTo>
                    <a:pt x="1574" y="1361"/>
                  </a:lnTo>
                  <a:lnTo>
                    <a:pt x="1596" y="1361"/>
                  </a:lnTo>
                  <a:lnTo>
                    <a:pt x="1619" y="1369"/>
                  </a:lnTo>
                  <a:lnTo>
                    <a:pt x="1641" y="1369"/>
                  </a:lnTo>
                  <a:lnTo>
                    <a:pt x="1665" y="1369"/>
                  </a:lnTo>
                  <a:lnTo>
                    <a:pt x="1686" y="1369"/>
                  </a:lnTo>
                  <a:lnTo>
                    <a:pt x="1708" y="1369"/>
                  </a:lnTo>
                  <a:lnTo>
                    <a:pt x="1732" y="1361"/>
                  </a:lnTo>
                  <a:lnTo>
                    <a:pt x="1754" y="1361"/>
                  </a:lnTo>
                  <a:lnTo>
                    <a:pt x="1775" y="1361"/>
                  </a:lnTo>
                  <a:lnTo>
                    <a:pt x="1799" y="1353"/>
                  </a:lnTo>
                  <a:lnTo>
                    <a:pt x="1821" y="1353"/>
                  </a:lnTo>
                  <a:lnTo>
                    <a:pt x="1842" y="1353"/>
                  </a:lnTo>
                  <a:lnTo>
                    <a:pt x="1866" y="1345"/>
                  </a:lnTo>
                  <a:lnTo>
                    <a:pt x="1888" y="1345"/>
                  </a:lnTo>
                  <a:lnTo>
                    <a:pt x="1911" y="1345"/>
                  </a:lnTo>
                  <a:lnTo>
                    <a:pt x="1933" y="1337"/>
                  </a:lnTo>
                  <a:lnTo>
                    <a:pt x="1955" y="1329"/>
                  </a:lnTo>
                  <a:lnTo>
                    <a:pt x="1979" y="1322"/>
                  </a:lnTo>
                  <a:lnTo>
                    <a:pt x="2000" y="1322"/>
                  </a:lnTo>
                  <a:lnTo>
                    <a:pt x="2022" y="1314"/>
                  </a:lnTo>
                  <a:lnTo>
                    <a:pt x="2046" y="1305"/>
                  </a:lnTo>
                  <a:lnTo>
                    <a:pt x="2067" y="1298"/>
                  </a:lnTo>
                  <a:lnTo>
                    <a:pt x="2091" y="1290"/>
                  </a:lnTo>
                  <a:lnTo>
                    <a:pt x="2125" y="1282"/>
                  </a:lnTo>
                  <a:lnTo>
                    <a:pt x="2148" y="1275"/>
                  </a:lnTo>
                  <a:lnTo>
                    <a:pt x="2170" y="1266"/>
                  </a:lnTo>
                  <a:lnTo>
                    <a:pt x="2192" y="1251"/>
                  </a:lnTo>
                  <a:lnTo>
                    <a:pt x="2216" y="1243"/>
                  </a:lnTo>
                  <a:lnTo>
                    <a:pt x="2237" y="1227"/>
                  </a:lnTo>
                  <a:lnTo>
                    <a:pt x="2259" y="1219"/>
                  </a:lnTo>
                  <a:lnTo>
                    <a:pt x="2293" y="1211"/>
                  </a:lnTo>
                  <a:lnTo>
                    <a:pt x="2314" y="1196"/>
                  </a:lnTo>
                  <a:lnTo>
                    <a:pt x="2338" y="1179"/>
                  </a:lnTo>
                  <a:lnTo>
                    <a:pt x="2360" y="1172"/>
                  </a:lnTo>
                  <a:lnTo>
                    <a:pt x="2395" y="1157"/>
                  </a:lnTo>
                  <a:lnTo>
                    <a:pt x="2417" y="1141"/>
                  </a:lnTo>
                  <a:lnTo>
                    <a:pt x="2441" y="1125"/>
                  </a:lnTo>
                  <a:lnTo>
                    <a:pt x="2462" y="1125"/>
                  </a:lnTo>
                  <a:lnTo>
                    <a:pt x="2484" y="1109"/>
                  </a:lnTo>
                  <a:lnTo>
                    <a:pt x="2508" y="1093"/>
                  </a:lnTo>
                  <a:lnTo>
                    <a:pt x="2539" y="1070"/>
                  </a:lnTo>
                  <a:lnTo>
                    <a:pt x="2563" y="1062"/>
                  </a:lnTo>
                  <a:lnTo>
                    <a:pt x="2563" y="1046"/>
                  </a:lnTo>
                  <a:lnTo>
                    <a:pt x="2585" y="1031"/>
                  </a:lnTo>
                  <a:lnTo>
                    <a:pt x="2609" y="1015"/>
                  </a:lnTo>
                  <a:lnTo>
                    <a:pt x="2630" y="1007"/>
                  </a:lnTo>
                  <a:lnTo>
                    <a:pt x="2642" y="991"/>
                  </a:lnTo>
                  <a:lnTo>
                    <a:pt x="2664" y="975"/>
                  </a:lnTo>
                  <a:lnTo>
                    <a:pt x="2676" y="960"/>
                  </a:lnTo>
                  <a:lnTo>
                    <a:pt x="2697" y="952"/>
                  </a:lnTo>
                  <a:lnTo>
                    <a:pt x="2709" y="936"/>
                  </a:lnTo>
                  <a:lnTo>
                    <a:pt x="2733" y="920"/>
                  </a:lnTo>
                  <a:lnTo>
                    <a:pt x="2733" y="904"/>
                  </a:lnTo>
                  <a:lnTo>
                    <a:pt x="2755" y="889"/>
                  </a:lnTo>
                  <a:lnTo>
                    <a:pt x="2765" y="874"/>
                  </a:lnTo>
                  <a:lnTo>
                    <a:pt x="2788" y="857"/>
                  </a:lnTo>
                  <a:lnTo>
                    <a:pt x="2810" y="842"/>
                  </a:lnTo>
                  <a:lnTo>
                    <a:pt x="2832" y="826"/>
                  </a:lnTo>
                  <a:lnTo>
                    <a:pt x="2855" y="810"/>
                  </a:lnTo>
                  <a:lnTo>
                    <a:pt x="2877" y="794"/>
                  </a:lnTo>
                  <a:lnTo>
                    <a:pt x="2889" y="778"/>
                  </a:lnTo>
                  <a:lnTo>
                    <a:pt x="2913" y="763"/>
                  </a:lnTo>
                  <a:lnTo>
                    <a:pt x="2923" y="748"/>
                  </a:lnTo>
                  <a:lnTo>
                    <a:pt x="2923" y="732"/>
                  </a:lnTo>
                  <a:lnTo>
                    <a:pt x="2934" y="716"/>
                  </a:lnTo>
                  <a:lnTo>
                    <a:pt x="2944" y="700"/>
                  </a:lnTo>
                  <a:lnTo>
                    <a:pt x="2968" y="684"/>
                  </a:lnTo>
                  <a:lnTo>
                    <a:pt x="2968" y="669"/>
                  </a:lnTo>
                  <a:lnTo>
                    <a:pt x="2990" y="660"/>
                  </a:lnTo>
                  <a:lnTo>
                    <a:pt x="3002" y="645"/>
                  </a:lnTo>
                  <a:lnTo>
                    <a:pt x="3023" y="630"/>
                  </a:lnTo>
                  <a:lnTo>
                    <a:pt x="3047" y="613"/>
                  </a:lnTo>
                  <a:lnTo>
                    <a:pt x="3057" y="598"/>
                  </a:lnTo>
                  <a:lnTo>
                    <a:pt x="3080" y="566"/>
                  </a:lnTo>
                  <a:lnTo>
                    <a:pt x="3102" y="559"/>
                  </a:lnTo>
                  <a:lnTo>
                    <a:pt x="3114" y="542"/>
                  </a:lnTo>
                  <a:lnTo>
                    <a:pt x="3136" y="527"/>
                  </a:lnTo>
                  <a:lnTo>
                    <a:pt x="3148" y="511"/>
                  </a:lnTo>
                  <a:lnTo>
                    <a:pt x="3169" y="487"/>
                  </a:lnTo>
                  <a:lnTo>
                    <a:pt x="3181" y="472"/>
                  </a:lnTo>
                  <a:lnTo>
                    <a:pt x="3193" y="456"/>
                  </a:lnTo>
                  <a:lnTo>
                    <a:pt x="3203" y="433"/>
                  </a:lnTo>
                  <a:lnTo>
                    <a:pt x="3227" y="409"/>
                  </a:lnTo>
                  <a:lnTo>
                    <a:pt x="3236" y="386"/>
                  </a:lnTo>
                  <a:lnTo>
                    <a:pt x="3236" y="369"/>
                  </a:lnTo>
                  <a:lnTo>
                    <a:pt x="3248" y="354"/>
                  </a:lnTo>
                  <a:lnTo>
                    <a:pt x="3260" y="338"/>
                  </a:lnTo>
                  <a:lnTo>
                    <a:pt x="3272" y="323"/>
                  </a:lnTo>
                  <a:lnTo>
                    <a:pt x="3294" y="307"/>
                  </a:lnTo>
                  <a:lnTo>
                    <a:pt x="3315" y="283"/>
                  </a:lnTo>
                  <a:lnTo>
                    <a:pt x="3327" y="268"/>
                  </a:lnTo>
                  <a:lnTo>
                    <a:pt x="3339" y="251"/>
                  </a:lnTo>
                  <a:lnTo>
                    <a:pt x="3349" y="236"/>
                  </a:lnTo>
                  <a:lnTo>
                    <a:pt x="3349" y="220"/>
                  </a:lnTo>
                  <a:lnTo>
                    <a:pt x="3361" y="204"/>
                  </a:lnTo>
                  <a:lnTo>
                    <a:pt x="3373" y="189"/>
                  </a:lnTo>
                  <a:lnTo>
                    <a:pt x="3383" y="173"/>
                  </a:lnTo>
                  <a:lnTo>
                    <a:pt x="3383" y="157"/>
                  </a:lnTo>
                  <a:lnTo>
                    <a:pt x="3394" y="142"/>
                  </a:lnTo>
                  <a:lnTo>
                    <a:pt x="3418" y="126"/>
                  </a:lnTo>
                  <a:lnTo>
                    <a:pt x="3418" y="110"/>
                  </a:lnTo>
                  <a:lnTo>
                    <a:pt x="3440" y="94"/>
                  </a:lnTo>
                  <a:lnTo>
                    <a:pt x="3452" y="78"/>
                  </a:lnTo>
                  <a:lnTo>
                    <a:pt x="3452" y="63"/>
                  </a:lnTo>
                  <a:lnTo>
                    <a:pt x="3473" y="54"/>
                  </a:lnTo>
                  <a:lnTo>
                    <a:pt x="3473" y="40"/>
                  </a:lnTo>
                  <a:lnTo>
                    <a:pt x="3495" y="32"/>
                  </a:lnTo>
                  <a:lnTo>
                    <a:pt x="3495" y="16"/>
                  </a:lnTo>
                  <a:lnTo>
                    <a:pt x="3507" y="0"/>
                  </a:lnTo>
                  <a:lnTo>
                    <a:pt x="3495" y="16"/>
                  </a:lnTo>
                  <a:lnTo>
                    <a:pt x="3507" y="54"/>
                  </a:lnTo>
                </a:path>
              </a:pathLst>
            </a:custGeom>
            <a:noFill/>
            <a:ln w="76200" cap="rnd">
              <a:solidFill>
                <a:srgbClr val="FFC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573" name="Freeform 12"/>
            <p:cNvSpPr>
              <a:spLocks/>
            </p:cNvSpPr>
            <p:nvPr/>
          </p:nvSpPr>
          <p:spPr bwMode="auto">
            <a:xfrm>
              <a:off x="1308" y="3498"/>
              <a:ext cx="3913" cy="369"/>
            </a:xfrm>
            <a:custGeom>
              <a:avLst/>
              <a:gdLst>
                <a:gd name="T0" fmla="*/ 45 w 3913"/>
                <a:gd name="T1" fmla="*/ 368 h 369"/>
                <a:gd name="T2" fmla="*/ 113 w 3913"/>
                <a:gd name="T3" fmla="*/ 361 h 369"/>
                <a:gd name="T4" fmla="*/ 180 w 3913"/>
                <a:gd name="T5" fmla="*/ 344 h 369"/>
                <a:gd name="T6" fmla="*/ 235 w 3913"/>
                <a:gd name="T7" fmla="*/ 329 h 369"/>
                <a:gd name="T8" fmla="*/ 292 w 3913"/>
                <a:gd name="T9" fmla="*/ 305 h 369"/>
                <a:gd name="T10" fmla="*/ 359 w 3913"/>
                <a:gd name="T11" fmla="*/ 274 h 369"/>
                <a:gd name="T12" fmla="*/ 415 w 3913"/>
                <a:gd name="T13" fmla="*/ 243 h 369"/>
                <a:gd name="T14" fmla="*/ 472 w 3913"/>
                <a:gd name="T15" fmla="*/ 204 h 369"/>
                <a:gd name="T16" fmla="*/ 517 w 3913"/>
                <a:gd name="T17" fmla="*/ 156 h 369"/>
                <a:gd name="T18" fmla="*/ 541 w 3913"/>
                <a:gd name="T19" fmla="*/ 109 h 369"/>
                <a:gd name="T20" fmla="*/ 573 w 3913"/>
                <a:gd name="T21" fmla="*/ 62 h 369"/>
                <a:gd name="T22" fmla="*/ 618 w 3913"/>
                <a:gd name="T23" fmla="*/ 23 h 369"/>
                <a:gd name="T24" fmla="*/ 685 w 3913"/>
                <a:gd name="T25" fmla="*/ 0 h 369"/>
                <a:gd name="T26" fmla="*/ 731 w 3913"/>
                <a:gd name="T27" fmla="*/ 39 h 369"/>
                <a:gd name="T28" fmla="*/ 776 w 3913"/>
                <a:gd name="T29" fmla="*/ 62 h 369"/>
                <a:gd name="T30" fmla="*/ 810 w 3913"/>
                <a:gd name="T31" fmla="*/ 109 h 369"/>
                <a:gd name="T32" fmla="*/ 843 w 3913"/>
                <a:gd name="T33" fmla="*/ 148 h 369"/>
                <a:gd name="T34" fmla="*/ 900 w 3913"/>
                <a:gd name="T35" fmla="*/ 188 h 369"/>
                <a:gd name="T36" fmla="*/ 956 w 3913"/>
                <a:gd name="T37" fmla="*/ 219 h 369"/>
                <a:gd name="T38" fmla="*/ 1013 w 3913"/>
                <a:gd name="T39" fmla="*/ 251 h 369"/>
                <a:gd name="T40" fmla="*/ 1080 w 3913"/>
                <a:gd name="T41" fmla="*/ 266 h 369"/>
                <a:gd name="T42" fmla="*/ 1147 w 3913"/>
                <a:gd name="T43" fmla="*/ 274 h 369"/>
                <a:gd name="T44" fmla="*/ 1214 w 3913"/>
                <a:gd name="T45" fmla="*/ 290 h 369"/>
                <a:gd name="T46" fmla="*/ 1282 w 3913"/>
                <a:gd name="T47" fmla="*/ 298 h 369"/>
                <a:gd name="T48" fmla="*/ 1349 w 3913"/>
                <a:gd name="T49" fmla="*/ 313 h 369"/>
                <a:gd name="T50" fmla="*/ 1416 w 3913"/>
                <a:gd name="T51" fmla="*/ 322 h 369"/>
                <a:gd name="T52" fmla="*/ 1485 w 3913"/>
                <a:gd name="T53" fmla="*/ 329 h 369"/>
                <a:gd name="T54" fmla="*/ 1552 w 3913"/>
                <a:gd name="T55" fmla="*/ 329 h 369"/>
                <a:gd name="T56" fmla="*/ 1629 w 3913"/>
                <a:gd name="T57" fmla="*/ 329 h 369"/>
                <a:gd name="T58" fmla="*/ 1698 w 3913"/>
                <a:gd name="T59" fmla="*/ 322 h 369"/>
                <a:gd name="T60" fmla="*/ 1775 w 3913"/>
                <a:gd name="T61" fmla="*/ 322 h 369"/>
                <a:gd name="T62" fmla="*/ 1844 w 3913"/>
                <a:gd name="T63" fmla="*/ 313 h 369"/>
                <a:gd name="T64" fmla="*/ 1912 w 3913"/>
                <a:gd name="T65" fmla="*/ 305 h 369"/>
                <a:gd name="T66" fmla="*/ 1979 w 3913"/>
                <a:gd name="T67" fmla="*/ 298 h 369"/>
                <a:gd name="T68" fmla="*/ 2068 w 3913"/>
                <a:gd name="T69" fmla="*/ 298 h 369"/>
                <a:gd name="T70" fmla="*/ 2158 w 3913"/>
                <a:gd name="T71" fmla="*/ 298 h 369"/>
                <a:gd name="T72" fmla="*/ 2226 w 3913"/>
                <a:gd name="T73" fmla="*/ 290 h 369"/>
                <a:gd name="T74" fmla="*/ 2293 w 3913"/>
                <a:gd name="T75" fmla="*/ 290 h 369"/>
                <a:gd name="T76" fmla="*/ 2360 w 3913"/>
                <a:gd name="T77" fmla="*/ 282 h 369"/>
                <a:gd name="T78" fmla="*/ 2441 w 3913"/>
                <a:gd name="T79" fmla="*/ 274 h 369"/>
                <a:gd name="T80" fmla="*/ 2508 w 3913"/>
                <a:gd name="T81" fmla="*/ 266 h 369"/>
                <a:gd name="T82" fmla="*/ 2575 w 3913"/>
                <a:gd name="T83" fmla="*/ 258 h 369"/>
                <a:gd name="T84" fmla="*/ 2642 w 3913"/>
                <a:gd name="T85" fmla="*/ 251 h 369"/>
                <a:gd name="T86" fmla="*/ 2719 w 3913"/>
                <a:gd name="T87" fmla="*/ 234 h 369"/>
                <a:gd name="T88" fmla="*/ 2788 w 3913"/>
                <a:gd name="T89" fmla="*/ 234 h 369"/>
                <a:gd name="T90" fmla="*/ 2867 w 3913"/>
                <a:gd name="T91" fmla="*/ 227 h 369"/>
                <a:gd name="T92" fmla="*/ 2944 w 3913"/>
                <a:gd name="T93" fmla="*/ 219 h 369"/>
                <a:gd name="T94" fmla="*/ 3025 w 3913"/>
                <a:gd name="T95" fmla="*/ 219 h 369"/>
                <a:gd name="T96" fmla="*/ 3102 w 3913"/>
                <a:gd name="T97" fmla="*/ 219 h 369"/>
                <a:gd name="T98" fmla="*/ 3181 w 3913"/>
                <a:gd name="T99" fmla="*/ 219 h 369"/>
                <a:gd name="T100" fmla="*/ 3249 w 3913"/>
                <a:gd name="T101" fmla="*/ 212 h 369"/>
                <a:gd name="T102" fmla="*/ 3327 w 3913"/>
                <a:gd name="T103" fmla="*/ 204 h 369"/>
                <a:gd name="T104" fmla="*/ 3395 w 3913"/>
                <a:gd name="T105" fmla="*/ 204 h 369"/>
                <a:gd name="T106" fmla="*/ 3474 w 3913"/>
                <a:gd name="T107" fmla="*/ 196 h 369"/>
                <a:gd name="T108" fmla="*/ 3541 w 3913"/>
                <a:gd name="T109" fmla="*/ 188 h 369"/>
                <a:gd name="T110" fmla="*/ 3620 w 3913"/>
                <a:gd name="T111" fmla="*/ 180 h 369"/>
                <a:gd name="T112" fmla="*/ 3687 w 3913"/>
                <a:gd name="T113" fmla="*/ 180 h 369"/>
                <a:gd name="T114" fmla="*/ 3754 w 3913"/>
                <a:gd name="T115" fmla="*/ 180 h 369"/>
                <a:gd name="T116" fmla="*/ 3823 w 3913"/>
                <a:gd name="T117" fmla="*/ 180 h 369"/>
                <a:gd name="T118" fmla="*/ 3890 w 3913"/>
                <a:gd name="T119" fmla="*/ 164 h 3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13"/>
                <a:gd name="T181" fmla="*/ 0 h 369"/>
                <a:gd name="T182" fmla="*/ 3913 w 3913"/>
                <a:gd name="T183" fmla="*/ 369 h 3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13" h="369">
                  <a:moveTo>
                    <a:pt x="0" y="368"/>
                  </a:moveTo>
                  <a:lnTo>
                    <a:pt x="24" y="368"/>
                  </a:lnTo>
                  <a:lnTo>
                    <a:pt x="45" y="368"/>
                  </a:lnTo>
                  <a:lnTo>
                    <a:pt x="67" y="368"/>
                  </a:lnTo>
                  <a:lnTo>
                    <a:pt x="91" y="361"/>
                  </a:lnTo>
                  <a:lnTo>
                    <a:pt x="113" y="361"/>
                  </a:lnTo>
                  <a:lnTo>
                    <a:pt x="134" y="361"/>
                  </a:lnTo>
                  <a:lnTo>
                    <a:pt x="158" y="352"/>
                  </a:lnTo>
                  <a:lnTo>
                    <a:pt x="180" y="344"/>
                  </a:lnTo>
                  <a:lnTo>
                    <a:pt x="203" y="344"/>
                  </a:lnTo>
                  <a:lnTo>
                    <a:pt x="213" y="329"/>
                  </a:lnTo>
                  <a:lnTo>
                    <a:pt x="235" y="329"/>
                  </a:lnTo>
                  <a:lnTo>
                    <a:pt x="259" y="322"/>
                  </a:lnTo>
                  <a:lnTo>
                    <a:pt x="280" y="322"/>
                  </a:lnTo>
                  <a:lnTo>
                    <a:pt x="292" y="305"/>
                  </a:lnTo>
                  <a:lnTo>
                    <a:pt x="316" y="298"/>
                  </a:lnTo>
                  <a:lnTo>
                    <a:pt x="338" y="282"/>
                  </a:lnTo>
                  <a:lnTo>
                    <a:pt x="359" y="274"/>
                  </a:lnTo>
                  <a:lnTo>
                    <a:pt x="383" y="266"/>
                  </a:lnTo>
                  <a:lnTo>
                    <a:pt x="393" y="251"/>
                  </a:lnTo>
                  <a:lnTo>
                    <a:pt x="415" y="243"/>
                  </a:lnTo>
                  <a:lnTo>
                    <a:pt x="429" y="227"/>
                  </a:lnTo>
                  <a:lnTo>
                    <a:pt x="450" y="212"/>
                  </a:lnTo>
                  <a:lnTo>
                    <a:pt x="472" y="204"/>
                  </a:lnTo>
                  <a:lnTo>
                    <a:pt x="496" y="188"/>
                  </a:lnTo>
                  <a:lnTo>
                    <a:pt x="496" y="172"/>
                  </a:lnTo>
                  <a:lnTo>
                    <a:pt x="517" y="156"/>
                  </a:lnTo>
                  <a:lnTo>
                    <a:pt x="517" y="141"/>
                  </a:lnTo>
                  <a:lnTo>
                    <a:pt x="527" y="126"/>
                  </a:lnTo>
                  <a:lnTo>
                    <a:pt x="541" y="109"/>
                  </a:lnTo>
                  <a:lnTo>
                    <a:pt x="551" y="94"/>
                  </a:lnTo>
                  <a:lnTo>
                    <a:pt x="563" y="78"/>
                  </a:lnTo>
                  <a:lnTo>
                    <a:pt x="573" y="62"/>
                  </a:lnTo>
                  <a:lnTo>
                    <a:pt x="594" y="54"/>
                  </a:lnTo>
                  <a:lnTo>
                    <a:pt x="608" y="39"/>
                  </a:lnTo>
                  <a:lnTo>
                    <a:pt x="618" y="23"/>
                  </a:lnTo>
                  <a:lnTo>
                    <a:pt x="640" y="16"/>
                  </a:lnTo>
                  <a:lnTo>
                    <a:pt x="664" y="8"/>
                  </a:lnTo>
                  <a:lnTo>
                    <a:pt x="685" y="0"/>
                  </a:lnTo>
                  <a:lnTo>
                    <a:pt x="707" y="8"/>
                  </a:lnTo>
                  <a:lnTo>
                    <a:pt x="721" y="23"/>
                  </a:lnTo>
                  <a:lnTo>
                    <a:pt x="731" y="39"/>
                  </a:lnTo>
                  <a:lnTo>
                    <a:pt x="752" y="47"/>
                  </a:lnTo>
                  <a:lnTo>
                    <a:pt x="752" y="62"/>
                  </a:lnTo>
                  <a:lnTo>
                    <a:pt x="776" y="62"/>
                  </a:lnTo>
                  <a:lnTo>
                    <a:pt x="776" y="78"/>
                  </a:lnTo>
                  <a:lnTo>
                    <a:pt x="798" y="94"/>
                  </a:lnTo>
                  <a:lnTo>
                    <a:pt x="810" y="109"/>
                  </a:lnTo>
                  <a:lnTo>
                    <a:pt x="820" y="126"/>
                  </a:lnTo>
                  <a:lnTo>
                    <a:pt x="843" y="133"/>
                  </a:lnTo>
                  <a:lnTo>
                    <a:pt x="843" y="148"/>
                  </a:lnTo>
                  <a:lnTo>
                    <a:pt x="865" y="164"/>
                  </a:lnTo>
                  <a:lnTo>
                    <a:pt x="877" y="180"/>
                  </a:lnTo>
                  <a:lnTo>
                    <a:pt x="900" y="188"/>
                  </a:lnTo>
                  <a:lnTo>
                    <a:pt x="910" y="204"/>
                  </a:lnTo>
                  <a:lnTo>
                    <a:pt x="932" y="212"/>
                  </a:lnTo>
                  <a:lnTo>
                    <a:pt x="956" y="219"/>
                  </a:lnTo>
                  <a:lnTo>
                    <a:pt x="968" y="234"/>
                  </a:lnTo>
                  <a:lnTo>
                    <a:pt x="989" y="243"/>
                  </a:lnTo>
                  <a:lnTo>
                    <a:pt x="1013" y="251"/>
                  </a:lnTo>
                  <a:lnTo>
                    <a:pt x="1035" y="258"/>
                  </a:lnTo>
                  <a:lnTo>
                    <a:pt x="1057" y="258"/>
                  </a:lnTo>
                  <a:lnTo>
                    <a:pt x="1080" y="266"/>
                  </a:lnTo>
                  <a:lnTo>
                    <a:pt x="1102" y="274"/>
                  </a:lnTo>
                  <a:lnTo>
                    <a:pt x="1126" y="274"/>
                  </a:lnTo>
                  <a:lnTo>
                    <a:pt x="1147" y="274"/>
                  </a:lnTo>
                  <a:lnTo>
                    <a:pt x="1169" y="282"/>
                  </a:lnTo>
                  <a:lnTo>
                    <a:pt x="1193" y="282"/>
                  </a:lnTo>
                  <a:lnTo>
                    <a:pt x="1214" y="290"/>
                  </a:lnTo>
                  <a:lnTo>
                    <a:pt x="1236" y="290"/>
                  </a:lnTo>
                  <a:lnTo>
                    <a:pt x="1260" y="290"/>
                  </a:lnTo>
                  <a:lnTo>
                    <a:pt x="1282" y="298"/>
                  </a:lnTo>
                  <a:lnTo>
                    <a:pt x="1305" y="305"/>
                  </a:lnTo>
                  <a:lnTo>
                    <a:pt x="1327" y="305"/>
                  </a:lnTo>
                  <a:lnTo>
                    <a:pt x="1349" y="313"/>
                  </a:lnTo>
                  <a:lnTo>
                    <a:pt x="1372" y="313"/>
                  </a:lnTo>
                  <a:lnTo>
                    <a:pt x="1394" y="322"/>
                  </a:lnTo>
                  <a:lnTo>
                    <a:pt x="1416" y="322"/>
                  </a:lnTo>
                  <a:lnTo>
                    <a:pt x="1440" y="322"/>
                  </a:lnTo>
                  <a:lnTo>
                    <a:pt x="1461" y="322"/>
                  </a:lnTo>
                  <a:lnTo>
                    <a:pt x="1485" y="329"/>
                  </a:lnTo>
                  <a:lnTo>
                    <a:pt x="1507" y="329"/>
                  </a:lnTo>
                  <a:lnTo>
                    <a:pt x="1528" y="329"/>
                  </a:lnTo>
                  <a:lnTo>
                    <a:pt x="1552" y="329"/>
                  </a:lnTo>
                  <a:lnTo>
                    <a:pt x="1586" y="329"/>
                  </a:lnTo>
                  <a:lnTo>
                    <a:pt x="1607" y="329"/>
                  </a:lnTo>
                  <a:lnTo>
                    <a:pt x="1629" y="329"/>
                  </a:lnTo>
                  <a:lnTo>
                    <a:pt x="1653" y="329"/>
                  </a:lnTo>
                  <a:lnTo>
                    <a:pt x="1675" y="329"/>
                  </a:lnTo>
                  <a:lnTo>
                    <a:pt x="1698" y="322"/>
                  </a:lnTo>
                  <a:lnTo>
                    <a:pt x="1720" y="322"/>
                  </a:lnTo>
                  <a:lnTo>
                    <a:pt x="1754" y="322"/>
                  </a:lnTo>
                  <a:lnTo>
                    <a:pt x="1775" y="322"/>
                  </a:lnTo>
                  <a:lnTo>
                    <a:pt x="1799" y="313"/>
                  </a:lnTo>
                  <a:lnTo>
                    <a:pt x="1821" y="313"/>
                  </a:lnTo>
                  <a:lnTo>
                    <a:pt x="1844" y="313"/>
                  </a:lnTo>
                  <a:lnTo>
                    <a:pt x="1866" y="305"/>
                  </a:lnTo>
                  <a:lnTo>
                    <a:pt x="1888" y="305"/>
                  </a:lnTo>
                  <a:lnTo>
                    <a:pt x="1912" y="305"/>
                  </a:lnTo>
                  <a:lnTo>
                    <a:pt x="1933" y="305"/>
                  </a:lnTo>
                  <a:lnTo>
                    <a:pt x="1957" y="298"/>
                  </a:lnTo>
                  <a:lnTo>
                    <a:pt x="1979" y="298"/>
                  </a:lnTo>
                  <a:lnTo>
                    <a:pt x="2000" y="298"/>
                  </a:lnTo>
                  <a:lnTo>
                    <a:pt x="2024" y="298"/>
                  </a:lnTo>
                  <a:lnTo>
                    <a:pt x="2068" y="298"/>
                  </a:lnTo>
                  <a:lnTo>
                    <a:pt x="2103" y="298"/>
                  </a:lnTo>
                  <a:lnTo>
                    <a:pt x="2125" y="298"/>
                  </a:lnTo>
                  <a:lnTo>
                    <a:pt x="2158" y="298"/>
                  </a:lnTo>
                  <a:lnTo>
                    <a:pt x="2180" y="298"/>
                  </a:lnTo>
                  <a:lnTo>
                    <a:pt x="2204" y="298"/>
                  </a:lnTo>
                  <a:lnTo>
                    <a:pt x="2226" y="290"/>
                  </a:lnTo>
                  <a:lnTo>
                    <a:pt x="2247" y="290"/>
                  </a:lnTo>
                  <a:lnTo>
                    <a:pt x="2271" y="290"/>
                  </a:lnTo>
                  <a:lnTo>
                    <a:pt x="2293" y="290"/>
                  </a:lnTo>
                  <a:lnTo>
                    <a:pt x="2316" y="282"/>
                  </a:lnTo>
                  <a:lnTo>
                    <a:pt x="2338" y="282"/>
                  </a:lnTo>
                  <a:lnTo>
                    <a:pt x="2360" y="282"/>
                  </a:lnTo>
                  <a:lnTo>
                    <a:pt x="2384" y="282"/>
                  </a:lnTo>
                  <a:lnTo>
                    <a:pt x="2417" y="274"/>
                  </a:lnTo>
                  <a:lnTo>
                    <a:pt x="2441" y="274"/>
                  </a:lnTo>
                  <a:lnTo>
                    <a:pt x="2463" y="274"/>
                  </a:lnTo>
                  <a:lnTo>
                    <a:pt x="2484" y="274"/>
                  </a:lnTo>
                  <a:lnTo>
                    <a:pt x="2508" y="266"/>
                  </a:lnTo>
                  <a:lnTo>
                    <a:pt x="2530" y="266"/>
                  </a:lnTo>
                  <a:lnTo>
                    <a:pt x="2551" y="266"/>
                  </a:lnTo>
                  <a:lnTo>
                    <a:pt x="2575" y="258"/>
                  </a:lnTo>
                  <a:lnTo>
                    <a:pt x="2597" y="258"/>
                  </a:lnTo>
                  <a:lnTo>
                    <a:pt x="2621" y="251"/>
                  </a:lnTo>
                  <a:lnTo>
                    <a:pt x="2642" y="251"/>
                  </a:lnTo>
                  <a:lnTo>
                    <a:pt x="2664" y="243"/>
                  </a:lnTo>
                  <a:lnTo>
                    <a:pt x="2698" y="234"/>
                  </a:lnTo>
                  <a:lnTo>
                    <a:pt x="2719" y="234"/>
                  </a:lnTo>
                  <a:lnTo>
                    <a:pt x="2743" y="234"/>
                  </a:lnTo>
                  <a:lnTo>
                    <a:pt x="2765" y="234"/>
                  </a:lnTo>
                  <a:lnTo>
                    <a:pt x="2788" y="234"/>
                  </a:lnTo>
                  <a:lnTo>
                    <a:pt x="2822" y="234"/>
                  </a:lnTo>
                  <a:lnTo>
                    <a:pt x="2846" y="227"/>
                  </a:lnTo>
                  <a:lnTo>
                    <a:pt x="2867" y="227"/>
                  </a:lnTo>
                  <a:lnTo>
                    <a:pt x="2889" y="227"/>
                  </a:lnTo>
                  <a:lnTo>
                    <a:pt x="2913" y="219"/>
                  </a:lnTo>
                  <a:lnTo>
                    <a:pt x="2944" y="219"/>
                  </a:lnTo>
                  <a:lnTo>
                    <a:pt x="2968" y="219"/>
                  </a:lnTo>
                  <a:lnTo>
                    <a:pt x="2990" y="219"/>
                  </a:lnTo>
                  <a:lnTo>
                    <a:pt x="3025" y="219"/>
                  </a:lnTo>
                  <a:lnTo>
                    <a:pt x="3047" y="219"/>
                  </a:lnTo>
                  <a:lnTo>
                    <a:pt x="3069" y="219"/>
                  </a:lnTo>
                  <a:lnTo>
                    <a:pt x="3102" y="219"/>
                  </a:lnTo>
                  <a:lnTo>
                    <a:pt x="3124" y="219"/>
                  </a:lnTo>
                  <a:lnTo>
                    <a:pt x="3160" y="219"/>
                  </a:lnTo>
                  <a:lnTo>
                    <a:pt x="3181" y="219"/>
                  </a:lnTo>
                  <a:lnTo>
                    <a:pt x="3205" y="212"/>
                  </a:lnTo>
                  <a:lnTo>
                    <a:pt x="3227" y="212"/>
                  </a:lnTo>
                  <a:lnTo>
                    <a:pt x="3249" y="212"/>
                  </a:lnTo>
                  <a:lnTo>
                    <a:pt x="3282" y="212"/>
                  </a:lnTo>
                  <a:lnTo>
                    <a:pt x="3306" y="212"/>
                  </a:lnTo>
                  <a:lnTo>
                    <a:pt x="3327" y="204"/>
                  </a:lnTo>
                  <a:lnTo>
                    <a:pt x="3349" y="204"/>
                  </a:lnTo>
                  <a:lnTo>
                    <a:pt x="3373" y="204"/>
                  </a:lnTo>
                  <a:lnTo>
                    <a:pt x="3395" y="204"/>
                  </a:lnTo>
                  <a:lnTo>
                    <a:pt x="3418" y="204"/>
                  </a:lnTo>
                  <a:lnTo>
                    <a:pt x="3440" y="196"/>
                  </a:lnTo>
                  <a:lnTo>
                    <a:pt x="3474" y="196"/>
                  </a:lnTo>
                  <a:lnTo>
                    <a:pt x="3497" y="196"/>
                  </a:lnTo>
                  <a:lnTo>
                    <a:pt x="3519" y="188"/>
                  </a:lnTo>
                  <a:lnTo>
                    <a:pt x="3541" y="188"/>
                  </a:lnTo>
                  <a:lnTo>
                    <a:pt x="3574" y="188"/>
                  </a:lnTo>
                  <a:lnTo>
                    <a:pt x="3598" y="188"/>
                  </a:lnTo>
                  <a:lnTo>
                    <a:pt x="3620" y="180"/>
                  </a:lnTo>
                  <a:lnTo>
                    <a:pt x="3641" y="180"/>
                  </a:lnTo>
                  <a:lnTo>
                    <a:pt x="3665" y="180"/>
                  </a:lnTo>
                  <a:lnTo>
                    <a:pt x="3687" y="180"/>
                  </a:lnTo>
                  <a:lnTo>
                    <a:pt x="3711" y="180"/>
                  </a:lnTo>
                  <a:lnTo>
                    <a:pt x="3732" y="180"/>
                  </a:lnTo>
                  <a:lnTo>
                    <a:pt x="3754" y="180"/>
                  </a:lnTo>
                  <a:lnTo>
                    <a:pt x="3778" y="180"/>
                  </a:lnTo>
                  <a:lnTo>
                    <a:pt x="3799" y="180"/>
                  </a:lnTo>
                  <a:lnTo>
                    <a:pt x="3823" y="180"/>
                  </a:lnTo>
                  <a:lnTo>
                    <a:pt x="3845" y="172"/>
                  </a:lnTo>
                  <a:lnTo>
                    <a:pt x="3867" y="172"/>
                  </a:lnTo>
                  <a:lnTo>
                    <a:pt x="3890" y="164"/>
                  </a:lnTo>
                  <a:lnTo>
                    <a:pt x="3912" y="164"/>
                  </a:lnTo>
                </a:path>
              </a:pathLst>
            </a:custGeom>
            <a:noFill/>
            <a:ln w="571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574" name="Rectangle 13"/>
            <p:cNvSpPr>
              <a:spLocks noChangeArrowheads="1"/>
            </p:cNvSpPr>
            <p:nvPr/>
          </p:nvSpPr>
          <p:spPr bwMode="auto">
            <a:xfrm>
              <a:off x="541" y="2151"/>
              <a:ext cx="80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400" b="1">
                  <a:latin typeface="Calibri" pitchFamily="34" charset="0"/>
                </a:rPr>
                <a:t>chromosomal</a:t>
              </a:r>
            </a:p>
          </p:txBody>
        </p:sp>
        <p:sp>
          <p:nvSpPr>
            <p:cNvPr id="66575" name="Rectangle 14"/>
            <p:cNvSpPr>
              <a:spLocks noChangeArrowheads="1"/>
            </p:cNvSpPr>
            <p:nvPr/>
          </p:nvSpPr>
          <p:spPr bwMode="auto">
            <a:xfrm>
              <a:off x="4807" y="3313"/>
              <a:ext cx="695" cy="3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1400" b="1">
                  <a:latin typeface="Calibri" pitchFamily="34" charset="0"/>
                </a:rPr>
                <a:t>single-gene</a:t>
              </a:r>
            </a:p>
            <a:p>
              <a:pPr algn="ctr" eaLnBrk="0" hangingPunct="0"/>
              <a:r>
                <a:rPr lang="en-US" altLang="en-US" sz="1400" b="1">
                  <a:latin typeface="Calibri" pitchFamily="34" charset="0"/>
                </a:rPr>
                <a:t>(Mendelian)</a:t>
              </a:r>
            </a:p>
          </p:txBody>
        </p:sp>
        <p:sp>
          <p:nvSpPr>
            <p:cNvPr id="66576" name="Rectangle 15"/>
            <p:cNvSpPr>
              <a:spLocks noChangeArrowheads="1"/>
            </p:cNvSpPr>
            <p:nvPr/>
          </p:nvSpPr>
          <p:spPr bwMode="auto">
            <a:xfrm rot="-5400000">
              <a:off x="-439" y="2714"/>
              <a:ext cx="1731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400" b="1">
                  <a:latin typeface="Calibri" pitchFamily="34" charset="0"/>
                </a:rPr>
                <a:t>number of affected individuals</a:t>
              </a:r>
            </a:p>
          </p:txBody>
        </p:sp>
        <p:sp>
          <p:nvSpPr>
            <p:cNvPr id="66577" name="Rectangle 16"/>
            <p:cNvSpPr>
              <a:spLocks noChangeArrowheads="1"/>
            </p:cNvSpPr>
            <p:nvPr/>
          </p:nvSpPr>
          <p:spPr bwMode="auto">
            <a:xfrm>
              <a:off x="1405" y="3928"/>
              <a:ext cx="242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400" b="1">
                  <a:latin typeface="Calibri" pitchFamily="34" charset="0"/>
                </a:rPr>
                <a:t>birth                                puberty                 adult</a:t>
              </a:r>
            </a:p>
          </p:txBody>
        </p:sp>
        <p:sp>
          <p:nvSpPr>
            <p:cNvPr id="66578" name="Rectangle 18"/>
            <p:cNvSpPr>
              <a:spLocks noChangeArrowheads="1"/>
            </p:cNvSpPr>
            <p:nvPr/>
          </p:nvSpPr>
          <p:spPr bwMode="auto">
            <a:xfrm>
              <a:off x="4634" y="2276"/>
              <a:ext cx="77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400" b="1">
                  <a:latin typeface="Calibri" pitchFamily="34" charset="0"/>
                </a:rPr>
                <a:t>multifactorial</a:t>
              </a:r>
            </a:p>
          </p:txBody>
        </p:sp>
        <p:sp>
          <p:nvSpPr>
            <p:cNvPr id="66579" name="Line 19"/>
            <p:cNvSpPr>
              <a:spLocks noChangeShapeType="1"/>
            </p:cNvSpPr>
            <p:nvPr/>
          </p:nvSpPr>
          <p:spPr bwMode="auto">
            <a:xfrm>
              <a:off x="533" y="2105"/>
              <a:ext cx="49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7162800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33375" y="857250"/>
            <a:ext cx="88106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000" noProof="1">
                <a:latin typeface="+mj-lt"/>
              </a:rPr>
              <a:t>Total number of chromosomes,  </a:t>
            </a:r>
          </a:p>
          <a:p>
            <a:pPr eaLnBrk="0" hangingPunct="0">
              <a:defRPr/>
            </a:pPr>
            <a:r>
              <a:rPr lang="en-GB" sz="2000" noProof="1">
                <a:latin typeface="+mj-lt"/>
              </a:rPr>
              <a:t>		</a:t>
            </a:r>
            <a:endParaRPr lang="en-GB" sz="2000" dirty="0">
              <a:latin typeface="+mj-lt"/>
            </a:endParaRPr>
          </a:p>
          <a:p>
            <a:pPr eaLnBrk="0" hangingPunct="0">
              <a:defRPr/>
            </a:pPr>
            <a:r>
              <a:rPr lang="en-GB" sz="2000" dirty="0">
                <a:latin typeface="+mj-lt"/>
              </a:rPr>
              <a:t>		</a:t>
            </a:r>
            <a:r>
              <a:rPr lang="en-GB" sz="2000" noProof="1">
                <a:latin typeface="+mj-lt"/>
              </a:rPr>
              <a:t>Sex chromosome constitution,  </a:t>
            </a:r>
          </a:p>
          <a:p>
            <a:pPr eaLnBrk="0" hangingPunct="0">
              <a:defRPr/>
            </a:pPr>
            <a:r>
              <a:rPr lang="en-GB" sz="2000" noProof="1">
                <a:latin typeface="+mj-lt"/>
              </a:rPr>
              <a:t>					</a:t>
            </a:r>
            <a:endParaRPr lang="en-GB" sz="2000" dirty="0">
              <a:latin typeface="+mj-lt"/>
            </a:endParaRPr>
          </a:p>
          <a:p>
            <a:pPr eaLnBrk="0" hangingPunct="0">
              <a:defRPr/>
            </a:pPr>
            <a:r>
              <a:rPr lang="en-GB" sz="2000" dirty="0">
                <a:latin typeface="+mj-lt"/>
              </a:rPr>
              <a:t>					</a:t>
            </a:r>
            <a:r>
              <a:rPr lang="en-GB" sz="2000" noProof="1">
                <a:latin typeface="+mj-lt"/>
              </a:rPr>
              <a:t>Anomalies/variants.</a:t>
            </a:r>
            <a:endParaRPr lang="en-GB" sz="1600" noProof="1">
              <a:latin typeface="+mj-lt"/>
            </a:endParaRPr>
          </a:p>
          <a:p>
            <a:pPr eaLnBrk="0" hangingPunct="0">
              <a:defRPr/>
            </a:pPr>
            <a:r>
              <a:rPr lang="en-GB" noProof="1">
                <a:latin typeface="+mj-lt"/>
              </a:rPr>
              <a:t>	</a:t>
            </a:r>
            <a:r>
              <a:rPr lang="en-GB" b="1" noProof="1">
                <a:latin typeface="+mj-lt"/>
              </a:rPr>
              <a:t>46,XY</a:t>
            </a:r>
            <a:endParaRPr lang="en-GB" noProof="1">
              <a:latin typeface="+mj-lt"/>
            </a:endParaRPr>
          </a:p>
          <a:p>
            <a:pPr eaLnBrk="0" hangingPunct="0">
              <a:defRPr/>
            </a:pPr>
            <a:r>
              <a:rPr lang="en-GB" b="1" noProof="1">
                <a:latin typeface="+mj-lt"/>
              </a:rPr>
              <a:t>	</a:t>
            </a:r>
            <a:r>
              <a:rPr lang="en-GB" b="1" noProof="1">
                <a:solidFill>
                  <a:srgbClr val="00FF00"/>
                </a:solidFill>
                <a:latin typeface="+mj-lt"/>
              </a:rPr>
              <a:t>47,XX,+21   	 </a:t>
            </a:r>
            <a:r>
              <a:rPr lang="en-GB" i="1" noProof="1">
                <a:solidFill>
                  <a:srgbClr val="00FF00"/>
                </a:solidFill>
                <a:latin typeface="+mj-lt"/>
              </a:rPr>
              <a:t>Trisomy 21 (Down syndrome)</a:t>
            </a:r>
            <a:endParaRPr lang="en-GB" b="1" noProof="1">
              <a:solidFill>
                <a:srgbClr val="00FF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b="1" noProof="1">
                <a:solidFill>
                  <a:srgbClr val="00FF00"/>
                </a:solidFill>
                <a:latin typeface="+mj-lt"/>
              </a:rPr>
              <a:t>	47,XXX         	</a:t>
            </a:r>
            <a:r>
              <a:rPr lang="en-GB" i="1" noProof="1">
                <a:solidFill>
                  <a:srgbClr val="00FF00"/>
                </a:solidFill>
                <a:latin typeface="+mj-lt"/>
              </a:rPr>
              <a:t>Triple X syndrome</a:t>
            </a:r>
            <a:endParaRPr lang="en-GB" b="1" noProof="1">
              <a:solidFill>
                <a:srgbClr val="00FF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b="1" noProof="1">
                <a:solidFill>
                  <a:srgbClr val="00FF00"/>
                </a:solidFill>
                <a:latin typeface="+mj-lt"/>
              </a:rPr>
              <a:t>	69,XXY		</a:t>
            </a:r>
            <a:r>
              <a:rPr lang="en-GB" i="1" noProof="1">
                <a:solidFill>
                  <a:srgbClr val="00FF00"/>
                </a:solidFill>
                <a:latin typeface="+mj-lt"/>
              </a:rPr>
              <a:t>Triploidy</a:t>
            </a:r>
            <a:r>
              <a:rPr lang="en-GB" i="1" noProof="1">
                <a:solidFill>
                  <a:srgbClr val="FF0000"/>
                </a:solidFill>
                <a:latin typeface="+mj-lt"/>
              </a:rPr>
              <a:t/>
            </a:r>
            <a:br>
              <a:rPr lang="en-GB" i="1" noProof="1">
                <a:solidFill>
                  <a:srgbClr val="FF0000"/>
                </a:solidFill>
                <a:latin typeface="+mj-lt"/>
              </a:rPr>
            </a:br>
            <a:endParaRPr lang="en-GB" b="1" noProof="1">
              <a:solidFill>
                <a:srgbClr val="FFC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b="1" noProof="1">
                <a:solidFill>
                  <a:srgbClr val="FFC000"/>
                </a:solidFill>
                <a:latin typeface="+mj-lt"/>
              </a:rPr>
              <a:t>	45,XX,der(13;14)(p11;q11)  	</a:t>
            </a:r>
            <a:r>
              <a:rPr lang="en-GB" i="1" noProof="1">
                <a:solidFill>
                  <a:srgbClr val="FFC000"/>
                </a:solidFill>
                <a:latin typeface="+mj-lt"/>
              </a:rPr>
              <a:t>Robertsonian translocation</a:t>
            </a:r>
            <a:endParaRPr lang="en-GB" b="1" noProof="1">
              <a:solidFill>
                <a:srgbClr val="FFC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b="1" noProof="1">
                <a:solidFill>
                  <a:srgbClr val="FFC000"/>
                </a:solidFill>
                <a:latin typeface="+mj-lt"/>
              </a:rPr>
              <a:t>	46,XY,t(2;4)(p12;q12) 		</a:t>
            </a:r>
            <a:r>
              <a:rPr lang="en-GB" i="1" noProof="1">
                <a:solidFill>
                  <a:srgbClr val="FFC000"/>
                </a:solidFill>
                <a:latin typeface="+mj-lt"/>
              </a:rPr>
              <a:t>Reciprocal translocation</a:t>
            </a:r>
            <a:endParaRPr lang="en-GB" b="1" noProof="1">
              <a:solidFill>
                <a:srgbClr val="FFC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b="1" noProof="1">
                <a:solidFill>
                  <a:srgbClr val="006600"/>
                </a:solidFill>
                <a:latin typeface="+mj-lt"/>
              </a:rPr>
              <a:t>	</a:t>
            </a:r>
            <a:br>
              <a:rPr lang="en-GB" b="1" noProof="1">
                <a:solidFill>
                  <a:srgbClr val="006600"/>
                </a:solidFill>
                <a:latin typeface="+mj-lt"/>
              </a:rPr>
            </a:br>
            <a:r>
              <a:rPr lang="en-GB" b="1" noProof="1">
                <a:solidFill>
                  <a:srgbClr val="006600"/>
                </a:solidFill>
                <a:latin typeface="+mj-lt"/>
              </a:rPr>
              <a:t>	</a:t>
            </a:r>
            <a:r>
              <a:rPr lang="en-GB" b="1" noProof="1">
                <a:solidFill>
                  <a:srgbClr val="00FFFF"/>
                </a:solidFill>
                <a:latin typeface="+mj-lt"/>
              </a:rPr>
              <a:t>46,XX,del(5)(p25)   		</a:t>
            </a:r>
            <a:r>
              <a:rPr lang="en-GB" i="1" noProof="1">
                <a:solidFill>
                  <a:srgbClr val="00FFFF"/>
                </a:solidFill>
                <a:latin typeface="+mj-lt"/>
              </a:rPr>
              <a:t>Deletion tip of chromosome 5</a:t>
            </a:r>
          </a:p>
          <a:p>
            <a:pPr eaLnBrk="0" hangingPunct="0">
              <a:defRPr/>
            </a:pPr>
            <a:r>
              <a:rPr lang="en-GB" b="1" noProof="1">
                <a:solidFill>
                  <a:srgbClr val="00FFFF"/>
                </a:solidFill>
                <a:latin typeface="+mj-lt"/>
              </a:rPr>
              <a:t>	46,XX,dup(2)(p13p22)   	</a:t>
            </a:r>
            <a:r>
              <a:rPr lang="en-GB" i="1" noProof="1">
                <a:solidFill>
                  <a:srgbClr val="00FFFF"/>
                </a:solidFill>
                <a:latin typeface="+mj-lt"/>
              </a:rPr>
              <a:t>Duplication of part of short arm Chr 2</a:t>
            </a:r>
          </a:p>
          <a:p>
            <a:pPr eaLnBrk="0" hangingPunct="0">
              <a:defRPr/>
            </a:pPr>
            <a:r>
              <a:rPr lang="en-GB" b="1" noProof="1">
                <a:solidFill>
                  <a:srgbClr val="00FFFF"/>
                </a:solidFill>
                <a:latin typeface="+mj-lt"/>
              </a:rPr>
              <a:t>	46,XY,inv(11)(p15q14)   	</a:t>
            </a:r>
            <a:r>
              <a:rPr lang="en-GB" i="1" noProof="1">
                <a:solidFill>
                  <a:srgbClr val="00FFFF"/>
                </a:solidFill>
                <a:latin typeface="+mj-lt"/>
              </a:rPr>
              <a:t>Pericentric inversion chromosome 11</a:t>
            </a:r>
            <a:endParaRPr lang="en-GB" b="1" noProof="1">
              <a:solidFill>
                <a:srgbClr val="00FFFF"/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b="1" noProof="1">
                <a:solidFill>
                  <a:srgbClr val="0070C0"/>
                </a:solidFill>
                <a:latin typeface="+mj-lt"/>
              </a:rPr>
              <a:t>	</a:t>
            </a:r>
            <a:r>
              <a:rPr lang="en-GB" b="1" noProof="1">
                <a:solidFill>
                  <a:srgbClr val="FF99FF"/>
                </a:solidFill>
                <a:latin typeface="+mj-lt"/>
              </a:rPr>
              <a:t>46,XY,fra(X)(q27.3)      		</a:t>
            </a:r>
            <a:r>
              <a:rPr lang="en-GB" i="1" noProof="1">
                <a:solidFill>
                  <a:srgbClr val="FF99FF"/>
                </a:solidFill>
                <a:latin typeface="+mj-lt"/>
              </a:rPr>
              <a:t>Fragile X syndrome</a:t>
            </a:r>
            <a:endParaRPr lang="en-GB" b="1" noProof="1">
              <a:solidFill>
                <a:srgbClr val="FF99FF"/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b="1" noProof="1">
                <a:latin typeface="+mj-lt"/>
              </a:rPr>
              <a:t>	</a:t>
            </a:r>
            <a:r>
              <a:rPr lang="en-GB" b="1" noProof="1">
                <a:solidFill>
                  <a:srgbClr val="00B050"/>
                </a:solidFill>
                <a:latin typeface="+mj-lt"/>
              </a:rPr>
              <a:t>46,XY/47,XXY           		</a:t>
            </a:r>
            <a:r>
              <a:rPr lang="en-GB" i="1" noProof="1">
                <a:solidFill>
                  <a:srgbClr val="00B050"/>
                </a:solidFill>
                <a:latin typeface="+mj-lt"/>
              </a:rPr>
              <a:t>Mosaicism normal/Klinefelter 						syndrome</a:t>
            </a:r>
            <a:endParaRPr lang="en-GB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5750" y="304800"/>
            <a:ext cx="794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FF00"/>
                </a:solidFill>
                <a:latin typeface="+mj-lt"/>
              </a:rPr>
              <a:t>The </a:t>
            </a:r>
            <a:r>
              <a:rPr lang="en-GB" sz="2400" b="1" dirty="0" err="1">
                <a:solidFill>
                  <a:srgbClr val="FFFF00"/>
                </a:solidFill>
                <a:latin typeface="+mj-lt"/>
              </a:rPr>
              <a:t>Karyotype</a:t>
            </a:r>
            <a:r>
              <a:rPr lang="en-GB" sz="2400" b="1" dirty="0">
                <a:solidFill>
                  <a:srgbClr val="FFFF00"/>
                </a:solidFill>
                <a:latin typeface="+mj-lt"/>
              </a:rPr>
              <a:t>: an international description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42938" y="1285875"/>
            <a:ext cx="400050" cy="133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1928813" y="1500188"/>
            <a:ext cx="21590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743200" y="2286000"/>
            <a:ext cx="2062163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371600" y="381000"/>
          <a:ext cx="51816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7" name="CorelPhotoPaint.Image.9" r:id="rId4" imgW="3676190" imgH="3695238" progId="CorelPhotoPaint.Image.9">
                  <p:embed/>
                </p:oleObj>
              </mc:Choice>
              <mc:Fallback>
                <p:oleObj name="CorelPhotoPaint.Image.9" r:id="rId4" imgW="3676190" imgH="3695238" progId="CorelPhotoPaint.Image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"/>
                        <a:ext cx="51816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965200" y="5070475"/>
            <a:ext cx="2781300" cy="1643063"/>
            <a:chOff x="608" y="3194"/>
            <a:chExt cx="1752" cy="1035"/>
          </a:xfrm>
        </p:grpSpPr>
        <p:graphicFrame>
          <p:nvGraphicFramePr>
            <p:cNvPr id="68626" name="Object 5"/>
            <p:cNvGraphicFramePr>
              <a:graphicFrameLocks noChangeAspect="1"/>
            </p:cNvGraphicFramePr>
            <p:nvPr/>
          </p:nvGraphicFramePr>
          <p:xfrm>
            <a:off x="1316" y="3194"/>
            <a:ext cx="257" cy="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28" name="CorelDRAW" r:id="rId6" imgW="335585" imgH="109423" progId="CorelDRAW.Graphic.9">
                    <p:embed/>
                  </p:oleObj>
                </mc:Choice>
                <mc:Fallback>
                  <p:oleObj name="CorelDRAW" r:id="rId6" imgW="335585" imgH="109423" progId="CorelDRAW.Graphic.9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" y="3194"/>
                          <a:ext cx="257" cy="85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27" name="Text Box 6"/>
            <p:cNvSpPr txBox="1">
              <a:spLocks noChangeArrowheads="1"/>
            </p:cNvSpPr>
            <p:nvPr/>
          </p:nvSpPr>
          <p:spPr bwMode="auto">
            <a:xfrm>
              <a:off x="608" y="3706"/>
              <a:ext cx="17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latin typeface="Arial" pitchFamily="34" charset="0"/>
                </a:rPr>
                <a:t>Preimplantation</a:t>
              </a:r>
            </a:p>
            <a:p>
              <a:pPr algn="ctr" eaLnBrk="0" hangingPunct="0"/>
              <a:r>
                <a:rPr lang="en-US" altLang="en-US" sz="2400" b="1">
                  <a:latin typeface="Arial" pitchFamily="34" charset="0"/>
                </a:rPr>
                <a:t>genetic diagnosis</a:t>
              </a:r>
            </a:p>
          </p:txBody>
        </p:sp>
        <p:sp>
          <p:nvSpPr>
            <p:cNvPr id="68628" name="Line 7"/>
            <p:cNvSpPr>
              <a:spLocks noChangeShapeType="1"/>
            </p:cNvSpPr>
            <p:nvPr/>
          </p:nvSpPr>
          <p:spPr bwMode="auto">
            <a:xfrm>
              <a:off x="1440" y="3360"/>
              <a:ext cx="0" cy="336"/>
            </a:xfrm>
            <a:prstGeom prst="line">
              <a:avLst/>
            </a:prstGeom>
            <a:noFill/>
            <a:ln w="47625">
              <a:solidFill>
                <a:srgbClr val="FFC000"/>
              </a:solidFill>
              <a:round/>
              <a:headEnd type="stealth" w="lg" len="lg"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8612" name="Line 8"/>
          <p:cNvSpPr>
            <a:spLocks noChangeShapeType="1"/>
          </p:cNvSpPr>
          <p:nvPr/>
        </p:nvSpPr>
        <p:spPr bwMode="auto">
          <a:xfrm flipV="1">
            <a:off x="4724400" y="5181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3962400" y="4267200"/>
            <a:ext cx="2482850" cy="2141538"/>
            <a:chOff x="2496" y="2688"/>
            <a:chExt cx="1564" cy="1349"/>
          </a:xfrm>
        </p:grpSpPr>
        <p:graphicFrame>
          <p:nvGraphicFramePr>
            <p:cNvPr id="68623" name="Object 10"/>
            <p:cNvGraphicFramePr>
              <a:graphicFrameLocks noChangeAspect="1"/>
            </p:cNvGraphicFramePr>
            <p:nvPr/>
          </p:nvGraphicFramePr>
          <p:xfrm>
            <a:off x="2496" y="2688"/>
            <a:ext cx="288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29" name="CorelDRAW" r:id="rId8" imgW="372770" imgH="171907" progId="CorelDRAW.Graphic.9">
                    <p:embed/>
                  </p:oleObj>
                </mc:Choice>
                <mc:Fallback>
                  <p:oleObj name="CorelDRAW" r:id="rId8" imgW="372770" imgH="171907" progId="CorelDRAW.Graphic.9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688"/>
                          <a:ext cx="288" cy="1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24" name="Text Box 11"/>
            <p:cNvSpPr txBox="1">
              <a:spLocks noChangeArrowheads="1"/>
            </p:cNvSpPr>
            <p:nvPr/>
          </p:nvSpPr>
          <p:spPr bwMode="auto">
            <a:xfrm>
              <a:off x="2826" y="3514"/>
              <a:ext cx="123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latin typeface="Arial" pitchFamily="34" charset="0"/>
                </a:rPr>
                <a:t>Chorion villi</a:t>
              </a:r>
            </a:p>
            <a:p>
              <a:pPr algn="ctr" eaLnBrk="0" hangingPunct="0"/>
              <a:r>
                <a:rPr lang="en-US" altLang="en-US" sz="2400" b="1">
                  <a:latin typeface="Arial" pitchFamily="34" charset="0"/>
                </a:rPr>
                <a:t>sampling</a:t>
              </a:r>
            </a:p>
          </p:txBody>
        </p:sp>
        <p:sp>
          <p:nvSpPr>
            <p:cNvPr id="20498" name="Line 12"/>
            <p:cNvSpPr>
              <a:spLocks noChangeShapeType="1"/>
            </p:cNvSpPr>
            <p:nvPr/>
          </p:nvSpPr>
          <p:spPr bwMode="auto">
            <a:xfrm>
              <a:off x="2736" y="2928"/>
              <a:ext cx="288" cy="528"/>
            </a:xfrm>
            <a:prstGeom prst="line">
              <a:avLst/>
            </a:prstGeom>
            <a:noFill/>
            <a:ln w="47625">
              <a:solidFill>
                <a:srgbClr val="FFC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FFC000"/>
                  </a:solidFill>
                </a:ln>
              </a:endParaRPr>
            </a:p>
          </p:txBody>
        </p:sp>
      </p:grpSp>
      <p:grpSp>
        <p:nvGrpSpPr>
          <p:cNvPr id="28685" name="Group 13"/>
          <p:cNvGrpSpPr>
            <a:grpSpLocks/>
          </p:cNvGrpSpPr>
          <p:nvPr/>
        </p:nvGrpSpPr>
        <p:grpSpPr bwMode="auto">
          <a:xfrm>
            <a:off x="5059363" y="1676400"/>
            <a:ext cx="3516312" cy="1077913"/>
            <a:chOff x="3187" y="1056"/>
            <a:chExt cx="2215" cy="679"/>
          </a:xfrm>
        </p:grpSpPr>
        <p:graphicFrame>
          <p:nvGraphicFramePr>
            <p:cNvPr id="68620" name="Object 14"/>
            <p:cNvGraphicFramePr>
              <a:graphicFrameLocks noChangeAspect="1"/>
            </p:cNvGraphicFramePr>
            <p:nvPr/>
          </p:nvGraphicFramePr>
          <p:xfrm>
            <a:off x="3187" y="1296"/>
            <a:ext cx="221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30" name="CorelDRAW" r:id="rId10" imgW="286207" imgH="567842" progId="CorelDRAW.Graphic.9">
                    <p:embed/>
                  </p:oleObj>
                </mc:Choice>
                <mc:Fallback>
                  <p:oleObj name="CorelDRAW" r:id="rId10" imgW="286207" imgH="567842" progId="CorelDRAW.Graphic.9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7" y="1296"/>
                          <a:ext cx="221" cy="4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21" name="Text Box 15"/>
            <p:cNvSpPr txBox="1">
              <a:spLocks noChangeArrowheads="1"/>
            </p:cNvSpPr>
            <p:nvPr/>
          </p:nvSpPr>
          <p:spPr bwMode="auto">
            <a:xfrm>
              <a:off x="3984" y="1056"/>
              <a:ext cx="14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latin typeface="Arial" pitchFamily="34" charset="0"/>
                </a:rPr>
                <a:t>cordocentesis</a:t>
              </a:r>
            </a:p>
          </p:txBody>
        </p:sp>
        <p:sp>
          <p:nvSpPr>
            <p:cNvPr id="68622" name="Line 16"/>
            <p:cNvSpPr>
              <a:spLocks noChangeShapeType="1"/>
            </p:cNvSpPr>
            <p:nvPr/>
          </p:nvSpPr>
          <p:spPr bwMode="auto">
            <a:xfrm flipV="1">
              <a:off x="3456" y="1296"/>
              <a:ext cx="480" cy="192"/>
            </a:xfrm>
            <a:prstGeom prst="line">
              <a:avLst/>
            </a:prstGeom>
            <a:noFill/>
            <a:ln w="47625">
              <a:solidFill>
                <a:srgbClr val="FFC000"/>
              </a:solidFill>
              <a:round/>
              <a:headEnd type="stealth" w="lg" len="lg"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5002213" y="3436938"/>
            <a:ext cx="3471862" cy="1135062"/>
            <a:chOff x="3151" y="2165"/>
            <a:chExt cx="2187" cy="715"/>
          </a:xfrm>
        </p:grpSpPr>
        <p:graphicFrame>
          <p:nvGraphicFramePr>
            <p:cNvPr id="68617" name="Object 18"/>
            <p:cNvGraphicFramePr>
              <a:graphicFrameLocks noChangeAspect="1"/>
            </p:cNvGraphicFramePr>
            <p:nvPr/>
          </p:nvGraphicFramePr>
          <p:xfrm>
            <a:off x="3151" y="2165"/>
            <a:ext cx="209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31" name="CorelDRAW" r:id="rId12" imgW="268224" imgH="365455" progId="CorelDRAW.Graphic.9">
                    <p:embed/>
                  </p:oleObj>
                </mc:Choice>
                <mc:Fallback>
                  <p:oleObj name="CorelDRAW" r:id="rId12" imgW="268224" imgH="365455" progId="CorelDRAW.Graphic.9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1" y="2165"/>
                          <a:ext cx="209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18" name="Text Box 19"/>
            <p:cNvSpPr txBox="1">
              <a:spLocks noChangeArrowheads="1"/>
            </p:cNvSpPr>
            <p:nvPr/>
          </p:nvSpPr>
          <p:spPr bwMode="auto">
            <a:xfrm>
              <a:off x="3888" y="2592"/>
              <a:ext cx="14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latin typeface="Arial" pitchFamily="34" charset="0"/>
                </a:rPr>
                <a:t>amniocentesis</a:t>
              </a:r>
            </a:p>
          </p:txBody>
        </p:sp>
        <p:sp>
          <p:nvSpPr>
            <p:cNvPr id="68619" name="Line 20"/>
            <p:cNvSpPr>
              <a:spLocks noChangeShapeType="1"/>
            </p:cNvSpPr>
            <p:nvPr/>
          </p:nvSpPr>
          <p:spPr bwMode="auto">
            <a:xfrm>
              <a:off x="3408" y="2400"/>
              <a:ext cx="480" cy="288"/>
            </a:xfrm>
            <a:prstGeom prst="line">
              <a:avLst/>
            </a:prstGeom>
            <a:noFill/>
            <a:ln w="47625">
              <a:solidFill>
                <a:srgbClr val="FFC000"/>
              </a:solidFill>
              <a:round/>
              <a:headEnd type="stealth" w="lg" len="lg"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8616" name="Text Box 21"/>
          <p:cNvSpPr txBox="1">
            <a:spLocks noChangeArrowheads="1"/>
          </p:cNvSpPr>
          <p:nvPr/>
        </p:nvSpPr>
        <p:spPr bwMode="auto">
          <a:xfrm>
            <a:off x="2716213" y="-76200"/>
            <a:ext cx="2779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Arial" pitchFamily="34" charset="0"/>
              </a:rPr>
              <a:t>Prenatal diagnosis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GB" sz="3600" b="1" dirty="0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</a:rPr>
              <a:t>Spontaneous Abortion Products</a:t>
            </a:r>
          </a:p>
        </p:txBody>
      </p:sp>
      <p:grpSp>
        <p:nvGrpSpPr>
          <p:cNvPr id="69635" name="Group 18"/>
          <p:cNvGrpSpPr>
            <a:grpSpLocks/>
          </p:cNvGrpSpPr>
          <p:nvPr/>
        </p:nvGrpSpPr>
        <p:grpSpPr bwMode="auto">
          <a:xfrm>
            <a:off x="1066800" y="2106613"/>
            <a:ext cx="5491163" cy="4543425"/>
            <a:chOff x="968" y="1197"/>
            <a:chExt cx="3164" cy="2607"/>
          </a:xfrm>
        </p:grpSpPr>
        <p:sp>
          <p:nvSpPr>
            <p:cNvPr id="69639" name="Arc 3"/>
            <p:cNvSpPr>
              <a:spLocks/>
            </p:cNvSpPr>
            <p:nvPr/>
          </p:nvSpPr>
          <p:spPr bwMode="auto">
            <a:xfrm>
              <a:off x="1659" y="2397"/>
              <a:ext cx="2334" cy="1166"/>
            </a:xfrm>
            <a:custGeom>
              <a:avLst/>
              <a:gdLst>
                <a:gd name="T0" fmla="*/ 0 w 43200"/>
                <a:gd name="T1" fmla="*/ 0 h 21637"/>
                <a:gd name="T2" fmla="*/ 0 w 43200"/>
                <a:gd name="T3" fmla="*/ 0 h 21637"/>
                <a:gd name="T4" fmla="*/ 0 w 43200"/>
                <a:gd name="T5" fmla="*/ 0 h 2163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37"/>
                <a:gd name="T11" fmla="*/ 43200 w 43200"/>
                <a:gd name="T12" fmla="*/ 21637 h 216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37" fill="none" extrusionOk="0">
                  <a:moveTo>
                    <a:pt x="43199" y="0"/>
                  </a:moveTo>
                  <a:cubicBezTo>
                    <a:pt x="43199" y="12"/>
                    <a:pt x="43200" y="24"/>
                    <a:pt x="43200" y="37"/>
                  </a:cubicBezTo>
                  <a:cubicBezTo>
                    <a:pt x="43200" y="11966"/>
                    <a:pt x="33529" y="21637"/>
                    <a:pt x="21600" y="21637"/>
                  </a:cubicBezTo>
                  <a:cubicBezTo>
                    <a:pt x="9670" y="21637"/>
                    <a:pt x="0" y="11966"/>
                    <a:pt x="0" y="37"/>
                  </a:cubicBezTo>
                  <a:cubicBezTo>
                    <a:pt x="0" y="24"/>
                    <a:pt x="0" y="12"/>
                    <a:pt x="0" y="0"/>
                  </a:cubicBezTo>
                </a:path>
                <a:path w="43200" h="21637" stroke="0" extrusionOk="0">
                  <a:moveTo>
                    <a:pt x="43199" y="0"/>
                  </a:moveTo>
                  <a:cubicBezTo>
                    <a:pt x="43199" y="12"/>
                    <a:pt x="43200" y="24"/>
                    <a:pt x="43200" y="37"/>
                  </a:cubicBezTo>
                  <a:cubicBezTo>
                    <a:pt x="43200" y="11966"/>
                    <a:pt x="33529" y="21637"/>
                    <a:pt x="21600" y="21637"/>
                  </a:cubicBezTo>
                  <a:cubicBezTo>
                    <a:pt x="9670" y="21637"/>
                    <a:pt x="0" y="11966"/>
                    <a:pt x="0" y="37"/>
                  </a:cubicBezTo>
                  <a:cubicBezTo>
                    <a:pt x="0" y="24"/>
                    <a:pt x="0" y="12"/>
                    <a:pt x="0" y="0"/>
                  </a:cubicBezTo>
                  <a:lnTo>
                    <a:pt x="21600" y="37"/>
                  </a:lnTo>
                  <a:lnTo>
                    <a:pt x="43199" y="0"/>
                  </a:lnTo>
                  <a:close/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640" name="Arc 4"/>
            <p:cNvSpPr>
              <a:spLocks/>
            </p:cNvSpPr>
            <p:nvPr/>
          </p:nvSpPr>
          <p:spPr bwMode="auto">
            <a:xfrm>
              <a:off x="1659" y="1256"/>
              <a:ext cx="1167" cy="1143"/>
            </a:xfrm>
            <a:custGeom>
              <a:avLst/>
              <a:gdLst>
                <a:gd name="T0" fmla="*/ 0 w 21600"/>
                <a:gd name="T1" fmla="*/ 0 h 21192"/>
                <a:gd name="T2" fmla="*/ 0 w 21600"/>
                <a:gd name="T3" fmla="*/ 0 h 21192"/>
                <a:gd name="T4" fmla="*/ 0 w 21600"/>
                <a:gd name="T5" fmla="*/ 0 h 2119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92"/>
                <a:gd name="T11" fmla="*/ 21600 w 21600"/>
                <a:gd name="T12" fmla="*/ 21192 h 21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92" fill="none" extrusionOk="0">
                  <a:moveTo>
                    <a:pt x="0" y="21155"/>
                  </a:moveTo>
                  <a:cubicBezTo>
                    <a:pt x="17" y="10850"/>
                    <a:pt x="7311" y="1993"/>
                    <a:pt x="17421" y="-1"/>
                  </a:cubicBezTo>
                </a:path>
                <a:path w="21600" h="21192" stroke="0" extrusionOk="0">
                  <a:moveTo>
                    <a:pt x="0" y="21155"/>
                  </a:moveTo>
                  <a:cubicBezTo>
                    <a:pt x="17" y="10850"/>
                    <a:pt x="7311" y="1993"/>
                    <a:pt x="17421" y="-1"/>
                  </a:cubicBezTo>
                  <a:lnTo>
                    <a:pt x="21600" y="21192"/>
                  </a:lnTo>
                  <a:lnTo>
                    <a:pt x="0" y="21155"/>
                  </a:lnTo>
                  <a:close/>
                </a:path>
              </a:pathLst>
            </a:custGeom>
            <a:solidFill>
              <a:srgbClr val="80206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641" name="Arc 5"/>
            <p:cNvSpPr>
              <a:spLocks/>
            </p:cNvSpPr>
            <p:nvPr/>
          </p:nvSpPr>
          <p:spPr bwMode="auto">
            <a:xfrm>
              <a:off x="2600" y="1234"/>
              <a:ext cx="661" cy="1165"/>
            </a:xfrm>
            <a:custGeom>
              <a:avLst/>
              <a:gdLst>
                <a:gd name="T0" fmla="*/ 0 w 12227"/>
                <a:gd name="T1" fmla="*/ 0 h 21600"/>
                <a:gd name="T2" fmla="*/ 0 w 12227"/>
                <a:gd name="T3" fmla="*/ 0 h 21600"/>
                <a:gd name="T4" fmla="*/ 0 w 1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12227"/>
                <a:gd name="T10" fmla="*/ 0 h 21600"/>
                <a:gd name="T11" fmla="*/ 12227 w 1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27" h="21600" fill="none" extrusionOk="0">
                  <a:moveTo>
                    <a:pt x="-1" y="407"/>
                  </a:moveTo>
                  <a:cubicBezTo>
                    <a:pt x="1376" y="136"/>
                    <a:pt x="2775" y="-1"/>
                    <a:pt x="4178" y="-1"/>
                  </a:cubicBezTo>
                  <a:cubicBezTo>
                    <a:pt x="6935" y="-1"/>
                    <a:pt x="9667" y="528"/>
                    <a:pt x="12227" y="1555"/>
                  </a:cubicBezTo>
                </a:path>
                <a:path w="12227" h="21600" stroke="0" extrusionOk="0">
                  <a:moveTo>
                    <a:pt x="-1" y="407"/>
                  </a:moveTo>
                  <a:cubicBezTo>
                    <a:pt x="1376" y="136"/>
                    <a:pt x="2775" y="-1"/>
                    <a:pt x="4178" y="-1"/>
                  </a:cubicBezTo>
                  <a:cubicBezTo>
                    <a:pt x="6935" y="-1"/>
                    <a:pt x="9667" y="528"/>
                    <a:pt x="12227" y="1555"/>
                  </a:cubicBezTo>
                  <a:lnTo>
                    <a:pt x="4178" y="21600"/>
                  </a:lnTo>
                  <a:lnTo>
                    <a:pt x="-1" y="407"/>
                  </a:lnTo>
                  <a:close/>
                </a:path>
              </a:pathLst>
            </a:custGeom>
            <a:solidFill>
              <a:srgbClr val="FFFF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642" name="Arc 6"/>
            <p:cNvSpPr>
              <a:spLocks/>
            </p:cNvSpPr>
            <p:nvPr/>
          </p:nvSpPr>
          <p:spPr bwMode="auto">
            <a:xfrm>
              <a:off x="2825" y="1318"/>
              <a:ext cx="943" cy="1081"/>
            </a:xfrm>
            <a:custGeom>
              <a:avLst/>
              <a:gdLst>
                <a:gd name="T0" fmla="*/ 0 w 17445"/>
                <a:gd name="T1" fmla="*/ 0 h 20044"/>
                <a:gd name="T2" fmla="*/ 0 w 17445"/>
                <a:gd name="T3" fmla="*/ 0 h 20044"/>
                <a:gd name="T4" fmla="*/ 0 w 17445"/>
                <a:gd name="T5" fmla="*/ 0 h 20044"/>
                <a:gd name="T6" fmla="*/ 0 60000 65536"/>
                <a:gd name="T7" fmla="*/ 0 60000 65536"/>
                <a:gd name="T8" fmla="*/ 0 60000 65536"/>
                <a:gd name="T9" fmla="*/ 0 w 17445"/>
                <a:gd name="T10" fmla="*/ 0 h 20044"/>
                <a:gd name="T11" fmla="*/ 17445 w 17445"/>
                <a:gd name="T12" fmla="*/ 20044 h 200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45" h="20044" fill="none" extrusionOk="0">
                  <a:moveTo>
                    <a:pt x="8049" y="-1"/>
                  </a:moveTo>
                  <a:cubicBezTo>
                    <a:pt x="11803" y="1507"/>
                    <a:pt x="15059" y="4039"/>
                    <a:pt x="17445" y="7306"/>
                  </a:cubicBezTo>
                </a:path>
                <a:path w="17445" h="20044" stroke="0" extrusionOk="0">
                  <a:moveTo>
                    <a:pt x="8049" y="-1"/>
                  </a:moveTo>
                  <a:cubicBezTo>
                    <a:pt x="11803" y="1507"/>
                    <a:pt x="15059" y="4039"/>
                    <a:pt x="17445" y="7306"/>
                  </a:cubicBezTo>
                  <a:lnTo>
                    <a:pt x="0" y="20044"/>
                  </a:lnTo>
                  <a:lnTo>
                    <a:pt x="8049" y="-1"/>
                  </a:lnTo>
                  <a:close/>
                </a:path>
              </a:pathLst>
            </a:custGeom>
            <a:solidFill>
              <a:srgbClr val="A0E0E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643" name="Arc 7"/>
            <p:cNvSpPr>
              <a:spLocks/>
            </p:cNvSpPr>
            <p:nvPr/>
          </p:nvSpPr>
          <p:spPr bwMode="auto">
            <a:xfrm>
              <a:off x="2825" y="1712"/>
              <a:ext cx="1132" cy="687"/>
            </a:xfrm>
            <a:custGeom>
              <a:avLst/>
              <a:gdLst>
                <a:gd name="T0" fmla="*/ 0 w 20948"/>
                <a:gd name="T1" fmla="*/ 0 h 12737"/>
                <a:gd name="T2" fmla="*/ 0 w 20948"/>
                <a:gd name="T3" fmla="*/ 0 h 12737"/>
                <a:gd name="T4" fmla="*/ 0 w 20948"/>
                <a:gd name="T5" fmla="*/ 0 h 12737"/>
                <a:gd name="T6" fmla="*/ 0 60000 65536"/>
                <a:gd name="T7" fmla="*/ 0 60000 65536"/>
                <a:gd name="T8" fmla="*/ 0 60000 65536"/>
                <a:gd name="T9" fmla="*/ 0 w 20948"/>
                <a:gd name="T10" fmla="*/ 0 h 12737"/>
                <a:gd name="T11" fmla="*/ 20948 w 20948"/>
                <a:gd name="T12" fmla="*/ 12737 h 127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48" h="12737" fill="none" extrusionOk="0">
                  <a:moveTo>
                    <a:pt x="17445" y="-1"/>
                  </a:moveTo>
                  <a:cubicBezTo>
                    <a:pt x="19081" y="2241"/>
                    <a:pt x="20271" y="4778"/>
                    <a:pt x="20948" y="7469"/>
                  </a:cubicBezTo>
                </a:path>
                <a:path w="20948" h="12737" stroke="0" extrusionOk="0">
                  <a:moveTo>
                    <a:pt x="17445" y="-1"/>
                  </a:moveTo>
                  <a:cubicBezTo>
                    <a:pt x="19081" y="2241"/>
                    <a:pt x="20271" y="4778"/>
                    <a:pt x="20948" y="7469"/>
                  </a:cubicBezTo>
                  <a:lnTo>
                    <a:pt x="0" y="12737"/>
                  </a:lnTo>
                  <a:lnTo>
                    <a:pt x="17445" y="-1"/>
                  </a:lnTo>
                  <a:close/>
                </a:path>
              </a:pathLst>
            </a:custGeom>
            <a:solidFill>
              <a:srgbClr val="600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644" name="Arc 8"/>
            <p:cNvSpPr>
              <a:spLocks/>
            </p:cNvSpPr>
            <p:nvPr/>
          </p:nvSpPr>
          <p:spPr bwMode="auto">
            <a:xfrm>
              <a:off x="2825" y="2115"/>
              <a:ext cx="1167" cy="284"/>
            </a:xfrm>
            <a:custGeom>
              <a:avLst/>
              <a:gdLst>
                <a:gd name="T0" fmla="*/ 0 w 21600"/>
                <a:gd name="T1" fmla="*/ 0 h 5267"/>
                <a:gd name="T2" fmla="*/ 0 w 21600"/>
                <a:gd name="T3" fmla="*/ 0 h 5267"/>
                <a:gd name="T4" fmla="*/ 0 w 21600"/>
                <a:gd name="T5" fmla="*/ 0 h 52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5267"/>
                <a:gd name="T11" fmla="*/ 21600 w 21600"/>
                <a:gd name="T12" fmla="*/ 5267 h 5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5267" fill="none" extrusionOk="0">
                  <a:moveTo>
                    <a:pt x="20948" y="-1"/>
                  </a:moveTo>
                  <a:cubicBezTo>
                    <a:pt x="21377" y="1710"/>
                    <a:pt x="21596" y="3466"/>
                    <a:pt x="21599" y="5230"/>
                  </a:cubicBezTo>
                </a:path>
                <a:path w="21600" h="5267" stroke="0" extrusionOk="0">
                  <a:moveTo>
                    <a:pt x="20948" y="-1"/>
                  </a:moveTo>
                  <a:cubicBezTo>
                    <a:pt x="21377" y="1710"/>
                    <a:pt x="21596" y="3466"/>
                    <a:pt x="21599" y="5230"/>
                  </a:cubicBezTo>
                  <a:lnTo>
                    <a:pt x="0" y="5267"/>
                  </a:lnTo>
                  <a:lnTo>
                    <a:pt x="20948" y="-1"/>
                  </a:lnTo>
                  <a:close/>
                </a:path>
              </a:pathLst>
            </a:custGeom>
            <a:solidFill>
              <a:srgbClr val="FF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6313" name="Rectangle 9"/>
            <p:cNvSpPr>
              <a:spLocks noChangeArrowheads="1"/>
            </p:cNvSpPr>
            <p:nvPr/>
          </p:nvSpPr>
          <p:spPr bwMode="auto">
            <a:xfrm>
              <a:off x="2597" y="3592"/>
              <a:ext cx="1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endParaRPr 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endParaRPr>
            </a:p>
          </p:txBody>
        </p:sp>
        <p:sp>
          <p:nvSpPr>
            <p:cNvPr id="69646" name="Rectangle 10"/>
            <p:cNvSpPr>
              <a:spLocks noChangeArrowheads="1"/>
            </p:cNvSpPr>
            <p:nvPr/>
          </p:nvSpPr>
          <p:spPr bwMode="auto">
            <a:xfrm>
              <a:off x="2704" y="1386"/>
              <a:ext cx="3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b="1">
                  <a:solidFill>
                    <a:srgbClr val="0000FF"/>
                  </a:solidFill>
                  <a:latin typeface="Arial" pitchFamily="34" charset="0"/>
                </a:rPr>
                <a:t>+16</a:t>
              </a:r>
            </a:p>
          </p:txBody>
        </p:sp>
        <p:sp>
          <p:nvSpPr>
            <p:cNvPr id="69647" name="Rectangle 11"/>
            <p:cNvSpPr>
              <a:spLocks noChangeArrowheads="1"/>
            </p:cNvSpPr>
            <p:nvPr/>
          </p:nvSpPr>
          <p:spPr bwMode="auto">
            <a:xfrm rot="-2954017">
              <a:off x="3186" y="1629"/>
              <a:ext cx="37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b="1">
                  <a:solidFill>
                    <a:srgbClr val="7030A0"/>
                  </a:solidFill>
                  <a:latin typeface="Arial" pitchFamily="34" charset="0"/>
                </a:rPr>
                <a:t>45,X</a:t>
              </a:r>
            </a:p>
          </p:txBody>
        </p:sp>
        <p:sp>
          <p:nvSpPr>
            <p:cNvPr id="226316" name="Rectangle 12"/>
            <p:cNvSpPr>
              <a:spLocks noChangeArrowheads="1"/>
            </p:cNvSpPr>
            <p:nvPr/>
          </p:nvSpPr>
          <p:spPr bwMode="auto">
            <a:xfrm rot="20049544">
              <a:off x="3207" y="1874"/>
              <a:ext cx="9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34" charset="-128"/>
                </a:rPr>
                <a:t>Triploidy</a:t>
              </a:r>
              <a:endParaRPr 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26317" name="Rectangle 13"/>
            <p:cNvSpPr>
              <a:spLocks noChangeArrowheads="1"/>
            </p:cNvSpPr>
            <p:nvPr/>
          </p:nvSpPr>
          <p:spPr bwMode="auto">
            <a:xfrm rot="20653218">
              <a:off x="3423" y="2167"/>
              <a:ext cx="6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34" charset="-128"/>
                </a:rPr>
                <a:t>Other</a:t>
              </a:r>
            </a:p>
          </p:txBody>
        </p:sp>
        <p:sp>
          <p:nvSpPr>
            <p:cNvPr id="226318" name="Rectangle 14"/>
            <p:cNvSpPr>
              <a:spLocks noChangeArrowheads="1"/>
            </p:cNvSpPr>
            <p:nvPr/>
          </p:nvSpPr>
          <p:spPr bwMode="auto">
            <a:xfrm>
              <a:off x="1875" y="1660"/>
              <a:ext cx="809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34" charset="-128"/>
                </a:rPr>
                <a:t>Other </a:t>
              </a:r>
            </a:p>
            <a:p>
              <a:pPr algn="ctr" defTabSz="762000"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0" charset="0"/>
                </a:rPr>
                <a:t>autosomal </a:t>
              </a:r>
            </a:p>
            <a:p>
              <a:pPr algn="ctr" defTabSz="762000"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0" charset="0"/>
                </a:rPr>
                <a:t>trisomy</a:t>
              </a:r>
            </a:p>
            <a:p>
              <a:pPr defTabSz="762000">
                <a:defRPr/>
              </a:pPr>
              <a:endParaRPr 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endParaRPr>
            </a:p>
            <a:p>
              <a:pPr defTabSz="762000"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34" charset="-128"/>
                </a:rPr>
                <a:t> </a:t>
              </a:r>
            </a:p>
          </p:txBody>
        </p:sp>
        <p:sp>
          <p:nvSpPr>
            <p:cNvPr id="226319" name="Rectangle 15"/>
            <p:cNvSpPr>
              <a:spLocks noChangeArrowheads="1"/>
            </p:cNvSpPr>
            <p:nvPr/>
          </p:nvSpPr>
          <p:spPr bwMode="auto">
            <a:xfrm>
              <a:off x="968" y="1197"/>
              <a:ext cx="1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endParaRPr 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endParaRPr>
            </a:p>
          </p:txBody>
        </p:sp>
        <p:sp>
          <p:nvSpPr>
            <p:cNvPr id="226320" name="Rectangle 16"/>
            <p:cNvSpPr>
              <a:spLocks noChangeArrowheads="1"/>
            </p:cNvSpPr>
            <p:nvPr/>
          </p:nvSpPr>
          <p:spPr bwMode="auto">
            <a:xfrm>
              <a:off x="1012" y="1448"/>
              <a:ext cx="10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endParaRPr 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endParaRPr>
            </a:p>
          </p:txBody>
        </p:sp>
      </p:grpSp>
      <p:sp>
        <p:nvSpPr>
          <p:cNvPr id="69636" name="Text Box 17"/>
          <p:cNvSpPr txBox="1">
            <a:spLocks noChangeArrowheads="1"/>
          </p:cNvSpPr>
          <p:nvPr/>
        </p:nvSpPr>
        <p:spPr bwMode="auto">
          <a:xfrm>
            <a:off x="1035050" y="1066800"/>
            <a:ext cx="59055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15% of first trimester pregnancies are lost</a:t>
            </a:r>
          </a:p>
        </p:txBody>
      </p:sp>
      <p:sp>
        <p:nvSpPr>
          <p:cNvPr id="69637" name="Text Box 19"/>
          <p:cNvSpPr txBox="1">
            <a:spLocks noChangeArrowheads="1"/>
          </p:cNvSpPr>
          <p:nvPr/>
        </p:nvSpPr>
        <p:spPr bwMode="auto">
          <a:xfrm>
            <a:off x="3028950" y="4659313"/>
            <a:ext cx="252095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latin typeface="Arial" pitchFamily="34" charset="0"/>
              </a:rPr>
              <a:t>46,N</a:t>
            </a:r>
          </a:p>
          <a:p>
            <a:pPr>
              <a:spcBef>
                <a:spcPct val="50000"/>
              </a:spcBef>
            </a:pPr>
            <a:endParaRPr lang="en-GB" altLang="en-US" sz="2400" b="1">
              <a:solidFill>
                <a:schemeClr val="bg2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8438" name="Text Box 20"/>
          <p:cNvSpPr txBox="1">
            <a:spLocks noChangeArrowheads="1"/>
          </p:cNvSpPr>
          <p:nvPr/>
        </p:nvSpPr>
        <p:spPr bwMode="auto">
          <a:xfrm>
            <a:off x="6254750" y="2649538"/>
            <a:ext cx="27368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§"/>
              <a:defRPr/>
            </a:pPr>
            <a:r>
              <a:rPr lang="en-GB" altLang="en-US" sz="2400" b="1" dirty="0" smtClean="0">
                <a:solidFill>
                  <a:srgbClr val="FFC000"/>
                </a:solidFill>
                <a:latin typeface="Arial" pitchFamily="34" charset="0"/>
                <a:ea typeface="MS PGothic" pitchFamily="34" charset="-128"/>
              </a:rPr>
              <a:t>50% abnormal</a:t>
            </a:r>
          </a:p>
          <a:p>
            <a:pPr marL="342900" indent="-34290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en-GB" altLang="en-US" sz="2400" b="1" dirty="0" smtClean="0">
              <a:latin typeface="Arial" pitchFamily="34" charset="0"/>
              <a:ea typeface="MS PGothic" pitchFamily="34" charset="-128"/>
            </a:endParaRPr>
          </a:p>
          <a:p>
            <a:pPr marL="342900" indent="-34290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en-GB" altLang="en-US" sz="2400" b="1" dirty="0" smtClean="0">
              <a:latin typeface="Arial" pitchFamily="34" charset="0"/>
              <a:ea typeface="MS PGothic" pitchFamily="34" charset="-128"/>
            </a:endParaRPr>
          </a:p>
          <a:p>
            <a:pPr marL="342900" indent="-34290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en-GB" altLang="en-US" sz="2400" b="1" dirty="0" smtClean="0">
              <a:latin typeface="Arial" pitchFamily="34" charset="0"/>
              <a:ea typeface="MS PGothic" pitchFamily="34" charset="-128"/>
            </a:endParaRPr>
          </a:p>
          <a:p>
            <a:pPr marL="342900" indent="-34290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§"/>
              <a:defRPr/>
            </a:pPr>
            <a:r>
              <a:rPr lang="en-GB" altLang="en-US" sz="2400" b="1" dirty="0" smtClean="0">
                <a:latin typeface="Arial" pitchFamily="34" charset="0"/>
                <a:ea typeface="MS PGothic" pitchFamily="34" charset="-128"/>
              </a:rPr>
              <a:t>50% normal</a:t>
            </a:r>
          </a:p>
          <a:p>
            <a:pPr>
              <a:spcBef>
                <a:spcPct val="50000"/>
              </a:spcBef>
              <a:defRPr/>
            </a:pPr>
            <a:endParaRPr lang="en-GB" altLang="en-US" sz="2400" b="1" dirty="0" smtClean="0">
              <a:solidFill>
                <a:schemeClr val="bg2"/>
              </a:solidFill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685800"/>
            <a:ext cx="8643937" cy="966788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FFFF00"/>
                </a:solidFill>
                <a:effectLst/>
                <a:latin typeface="Arial Rounded MT Bold" pitchFamily="34" charset="0"/>
              </a:rPr>
              <a:t>Chromosomal Findings in Early Miscarriages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42938" y="2000250"/>
            <a:ext cx="77866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2000" b="1" dirty="0">
                <a:latin typeface="+mj-lt"/>
              </a:rPr>
              <a:t>40% apparently normal</a:t>
            </a:r>
          </a:p>
          <a:p>
            <a:pPr>
              <a:defRPr/>
            </a:pPr>
            <a:endParaRPr lang="en-GB" sz="2000" b="1" dirty="0">
              <a:latin typeface="+mn-lt"/>
            </a:endParaRPr>
          </a:p>
          <a:p>
            <a:pPr>
              <a:defRPr/>
            </a:pPr>
            <a:r>
              <a:rPr lang="en-GB" sz="2000" b="1" dirty="0">
                <a:latin typeface="+mn-lt"/>
              </a:rPr>
              <a:t>60% abnormal:</a:t>
            </a:r>
          </a:p>
          <a:p>
            <a:pPr marL="342900" indent="-342900">
              <a:buClr>
                <a:srgbClr val="00FF00"/>
              </a:buClr>
              <a:buSzPct val="143000"/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Trisomy</a:t>
            </a:r>
            <a:r>
              <a:rPr lang="en-GB" sz="2000" i="1" dirty="0">
                <a:latin typeface="+mn-lt"/>
              </a:rPr>
              <a:t> (47 chromosomes – one extra)		30%</a:t>
            </a:r>
          </a:p>
          <a:p>
            <a:pPr marL="342900" indent="-342900">
              <a:buClr>
                <a:srgbClr val="00FF00"/>
              </a:buClr>
              <a:buSzPct val="143000"/>
              <a:buFont typeface="Arial" pitchFamily="34" charset="0"/>
              <a:buChar char="•"/>
              <a:defRPr/>
            </a:pPr>
            <a:endParaRPr lang="en-GB" sz="2000" i="1" dirty="0">
              <a:latin typeface="+mn-lt"/>
            </a:endParaRPr>
          </a:p>
          <a:p>
            <a:pPr marL="342900" indent="-342900">
              <a:buClr>
                <a:srgbClr val="00FF00"/>
              </a:buClr>
              <a:buSzPct val="143000"/>
              <a:buFont typeface="Arial" pitchFamily="34" charset="0"/>
              <a:buChar char="•"/>
              <a:defRPr/>
            </a:pPr>
            <a:r>
              <a:rPr lang="en-GB" sz="2000" i="1" dirty="0">
                <a:latin typeface="+mn-lt"/>
              </a:rPr>
              <a:t>45,X (45 chromosomes – one missing)		10%</a:t>
            </a:r>
          </a:p>
          <a:p>
            <a:pPr marL="342900" indent="-342900">
              <a:buClr>
                <a:srgbClr val="00FF00"/>
              </a:buClr>
              <a:buSzPct val="143000"/>
              <a:buFont typeface="Arial" pitchFamily="34" charset="0"/>
              <a:buChar char="•"/>
              <a:defRPr/>
            </a:pPr>
            <a:endParaRPr lang="en-GB" sz="2000" i="1" dirty="0">
              <a:latin typeface="+mn-lt"/>
            </a:endParaRPr>
          </a:p>
          <a:p>
            <a:pPr marL="342900" indent="-342900">
              <a:buClr>
                <a:srgbClr val="00FF00"/>
              </a:buClr>
              <a:buSzPct val="143000"/>
              <a:buFont typeface="Arial" pitchFamily="34" charset="0"/>
              <a:buChar char="•"/>
              <a:defRPr/>
            </a:pPr>
            <a:r>
              <a:rPr lang="en-GB" sz="2000" i="1" dirty="0" err="1">
                <a:latin typeface="+mn-lt"/>
              </a:rPr>
              <a:t>Triploidy</a:t>
            </a:r>
            <a:r>
              <a:rPr lang="en-GB" sz="2000" i="1" dirty="0">
                <a:latin typeface="+mn-lt"/>
              </a:rPr>
              <a:t> (69 chromosomes – three sets)		10%</a:t>
            </a:r>
          </a:p>
          <a:p>
            <a:pPr marL="342900" indent="-342900">
              <a:buClr>
                <a:srgbClr val="00FF00"/>
              </a:buClr>
              <a:buSzPct val="143000"/>
              <a:buFont typeface="Arial" pitchFamily="34" charset="0"/>
              <a:buChar char="•"/>
              <a:defRPr/>
            </a:pPr>
            <a:endParaRPr lang="en-GB" sz="2000" i="1" dirty="0">
              <a:latin typeface="+mn-lt"/>
            </a:endParaRPr>
          </a:p>
          <a:p>
            <a:pPr marL="342900" indent="-342900">
              <a:buClr>
                <a:srgbClr val="00FF00"/>
              </a:buClr>
              <a:buSzPct val="143000"/>
              <a:buFont typeface="Arial" pitchFamily="34" charset="0"/>
              <a:buChar char="•"/>
              <a:defRPr/>
            </a:pPr>
            <a:r>
              <a:rPr lang="en-GB" sz="2000" i="1" dirty="0" err="1">
                <a:latin typeface="+mn-lt"/>
              </a:rPr>
              <a:t>Tetraploidy</a:t>
            </a:r>
            <a:r>
              <a:rPr lang="en-GB" sz="2000" i="1" dirty="0">
                <a:latin typeface="+mn-lt"/>
              </a:rPr>
              <a:t> (92 chromosomes – four sets)		5%</a:t>
            </a:r>
          </a:p>
          <a:p>
            <a:pPr marL="342900" indent="-342900">
              <a:buClr>
                <a:srgbClr val="00FF00"/>
              </a:buClr>
              <a:buSzPct val="143000"/>
              <a:buFont typeface="Arial" pitchFamily="34" charset="0"/>
              <a:buChar char="•"/>
              <a:defRPr/>
            </a:pPr>
            <a:endParaRPr lang="en-GB" sz="2000" i="1" dirty="0">
              <a:latin typeface="+mn-lt"/>
            </a:endParaRPr>
          </a:p>
          <a:p>
            <a:pPr marL="342900" indent="-342900">
              <a:buClr>
                <a:srgbClr val="00FF00"/>
              </a:buClr>
              <a:buSzPct val="143000"/>
              <a:buFont typeface="Arial" pitchFamily="34" charset="0"/>
              <a:buChar char="•"/>
              <a:defRPr/>
            </a:pPr>
            <a:r>
              <a:rPr lang="en-GB" sz="2000" i="1" dirty="0">
                <a:latin typeface="+mn-lt"/>
              </a:rPr>
              <a:t>Other chromosome anomalies			5%</a:t>
            </a:r>
          </a:p>
          <a:p>
            <a:pPr>
              <a:buClr>
                <a:srgbClr val="00FF00"/>
              </a:buClr>
              <a:buSzPct val="143000"/>
              <a:defRPr/>
            </a:pPr>
            <a:r>
              <a:rPr lang="en-GB" sz="2000" i="1" dirty="0">
                <a:latin typeface="+mn-lt"/>
              </a:rPr>
              <a:t>     (e.g. structural anomalies</a:t>
            </a:r>
            <a:r>
              <a:rPr lang="en-GB" sz="2000" i="1" dirty="0">
                <a:latin typeface="Arial" charset="0"/>
              </a:rPr>
              <a:t>)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643938" cy="928688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FFFF00"/>
                </a:solidFill>
                <a:effectLst/>
              </a:rPr>
              <a:t>Most frequent numerical anomalies </a:t>
            </a:r>
            <a:br>
              <a:rPr lang="en-GB" altLang="en-US" sz="3600" smtClean="0">
                <a:solidFill>
                  <a:srgbClr val="FFFF00"/>
                </a:solidFill>
                <a:effectLst/>
              </a:rPr>
            </a:br>
            <a:r>
              <a:rPr lang="en-GB" altLang="en-US" sz="3600" smtClean="0">
                <a:solidFill>
                  <a:srgbClr val="FFFF00"/>
                </a:solidFill>
                <a:effectLst/>
              </a:rPr>
              <a:t>in liveborn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00275"/>
            <a:ext cx="7772400" cy="4014788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b="1" dirty="0" err="1">
                <a:solidFill>
                  <a:srgbClr val="81F1F7"/>
                </a:solidFill>
                <a:latin typeface="+mj-lt"/>
              </a:rPr>
              <a:t>Autosomes</a:t>
            </a:r>
            <a:endParaRPr lang="en-GB" sz="2000" b="1" dirty="0">
              <a:solidFill>
                <a:srgbClr val="81F1F7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2000" i="1" dirty="0">
                <a:latin typeface="+mj-lt"/>
              </a:rPr>
              <a:t>Down syndrome (</a:t>
            </a:r>
            <a:r>
              <a:rPr lang="en-GB" sz="2000" i="1" dirty="0" err="1">
                <a:latin typeface="+mj-lt"/>
              </a:rPr>
              <a:t>trisomy</a:t>
            </a:r>
            <a:r>
              <a:rPr lang="en-GB" sz="2000" i="1" dirty="0">
                <a:latin typeface="+mj-lt"/>
              </a:rPr>
              <a:t> 21: 47,XX,+21)</a:t>
            </a:r>
          </a:p>
          <a:p>
            <a:pPr eaLnBrk="1" hangingPunct="1">
              <a:defRPr/>
            </a:pPr>
            <a:r>
              <a:rPr lang="en-GB" sz="2000" i="1" dirty="0">
                <a:latin typeface="+mj-lt"/>
              </a:rPr>
              <a:t>Edwards syndrome (</a:t>
            </a:r>
            <a:r>
              <a:rPr lang="en-GB" sz="2000" i="1" dirty="0" err="1">
                <a:latin typeface="+mj-lt"/>
              </a:rPr>
              <a:t>trisomy</a:t>
            </a:r>
            <a:r>
              <a:rPr lang="en-GB" sz="2000" i="1" dirty="0">
                <a:latin typeface="+mj-lt"/>
              </a:rPr>
              <a:t> 18: 47,XX,+18) </a:t>
            </a:r>
          </a:p>
          <a:p>
            <a:pPr eaLnBrk="1" hangingPunct="1">
              <a:defRPr/>
            </a:pPr>
            <a:r>
              <a:rPr lang="en-GB" sz="2000" i="1" dirty="0" err="1">
                <a:latin typeface="+mj-lt"/>
              </a:rPr>
              <a:t>Patau</a:t>
            </a:r>
            <a:r>
              <a:rPr lang="en-GB" sz="2000" i="1" dirty="0">
                <a:latin typeface="+mj-lt"/>
              </a:rPr>
              <a:t> syndrome (</a:t>
            </a:r>
            <a:r>
              <a:rPr lang="en-GB" sz="2000" i="1" dirty="0" err="1">
                <a:latin typeface="+mj-lt"/>
              </a:rPr>
              <a:t>trisomy</a:t>
            </a:r>
            <a:r>
              <a:rPr lang="en-GB" sz="2000" i="1" dirty="0">
                <a:latin typeface="+mj-lt"/>
              </a:rPr>
              <a:t> 13: 47,XX+13)</a:t>
            </a:r>
            <a:r>
              <a:rPr lang="en-GB" sz="2000" dirty="0">
                <a:latin typeface="+mj-lt"/>
              </a:rPr>
              <a:t/>
            </a:r>
            <a:br>
              <a:rPr lang="en-GB" sz="2000" dirty="0">
                <a:latin typeface="+mj-lt"/>
              </a:rPr>
            </a:br>
            <a:endParaRPr lang="en-GB" sz="2000" dirty="0">
              <a:latin typeface="+mj-lt"/>
            </a:endParaRPr>
          </a:p>
          <a:p>
            <a:pPr eaLnBrk="1" hangingPunct="1">
              <a:defRPr/>
            </a:pPr>
            <a:r>
              <a:rPr lang="en-GB" sz="2000" b="1" dirty="0">
                <a:solidFill>
                  <a:srgbClr val="81F1F7"/>
                </a:solidFill>
                <a:effectLst/>
                <a:latin typeface="+mj-lt"/>
              </a:rPr>
              <a:t>Sex chromosomes</a:t>
            </a:r>
          </a:p>
          <a:p>
            <a:pPr eaLnBrk="1" hangingPunct="1">
              <a:defRPr/>
            </a:pPr>
            <a:r>
              <a:rPr lang="en-GB" sz="2000" i="1" dirty="0">
                <a:latin typeface="+mj-lt"/>
              </a:rPr>
              <a:t>Turner syndrome 45,X</a:t>
            </a:r>
          </a:p>
          <a:p>
            <a:pPr eaLnBrk="1" hangingPunct="1">
              <a:defRPr/>
            </a:pPr>
            <a:r>
              <a:rPr lang="en-GB" sz="2000" i="1" dirty="0" err="1">
                <a:latin typeface="+mj-lt"/>
              </a:rPr>
              <a:t>Klinefelter</a:t>
            </a:r>
            <a:r>
              <a:rPr lang="en-GB" sz="2000" i="1" dirty="0">
                <a:latin typeface="+mj-lt"/>
              </a:rPr>
              <a:t> syndrome 47,XXY</a:t>
            </a:r>
            <a:r>
              <a:rPr lang="en-GB" sz="2000" dirty="0">
                <a:latin typeface="+mj-lt"/>
              </a:rPr>
              <a:t/>
            </a:r>
            <a:br>
              <a:rPr lang="en-GB" sz="2000" dirty="0">
                <a:latin typeface="+mj-lt"/>
              </a:rPr>
            </a:br>
            <a:endParaRPr lang="en-GB" sz="2000" dirty="0">
              <a:solidFill>
                <a:srgbClr val="81F1F7"/>
              </a:solidFill>
              <a:effectLst/>
              <a:latin typeface="+mj-lt"/>
            </a:endParaRPr>
          </a:p>
          <a:p>
            <a:pPr eaLnBrk="1" hangingPunct="1">
              <a:defRPr/>
            </a:pPr>
            <a:r>
              <a:rPr lang="en-GB" sz="2000" b="1" dirty="0">
                <a:solidFill>
                  <a:srgbClr val="81F1F7"/>
                </a:solidFill>
                <a:effectLst/>
                <a:latin typeface="+mj-lt"/>
              </a:rPr>
              <a:t>All chromosomes</a:t>
            </a:r>
          </a:p>
          <a:p>
            <a:pPr eaLnBrk="1" hangingPunct="1">
              <a:defRPr/>
            </a:pPr>
            <a:r>
              <a:rPr lang="en-GB" sz="2000" i="1" dirty="0" err="1">
                <a:latin typeface="+mj-lt"/>
              </a:rPr>
              <a:t>Triploidy</a:t>
            </a:r>
            <a:r>
              <a:rPr lang="en-GB" sz="2000" i="1" dirty="0">
                <a:latin typeface="+mj-lt"/>
              </a:rPr>
              <a:t> (69 chromosomes)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ject 8" descr="npo0000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382000" cy="559276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  <a:t>Chromosome abnormalities and maternal age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856662" cy="647700"/>
          </a:xfrm>
        </p:spPr>
        <p:txBody>
          <a:bodyPr/>
          <a:lstStyle/>
          <a:p>
            <a:pPr>
              <a:defRPr/>
            </a:pPr>
            <a:r>
              <a:rPr lang="en-GB" sz="4000" b="1" dirty="0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</a:rPr>
              <a:t>Chromosome abnormalities 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353425" cy="5003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b="1" dirty="0" smtClean="0">
                <a:latin typeface="Arial" charset="0"/>
                <a:ea typeface="ＭＳ Ｐゴシック" pitchFamily="34" charset="-128"/>
              </a:rPr>
              <a:t>Chromosome abnormalities seen in adults referred for:</a:t>
            </a:r>
          </a:p>
          <a:p>
            <a:pPr>
              <a:defRPr/>
            </a:pPr>
            <a:r>
              <a:rPr lang="en-GB" b="1" dirty="0" smtClean="0">
                <a:latin typeface="Arial" charset="0"/>
                <a:ea typeface="ＭＳ Ｐゴシック" pitchFamily="34" charset="-128"/>
              </a:rPr>
              <a:t>Infertility</a:t>
            </a:r>
          </a:p>
          <a:p>
            <a:pPr>
              <a:buFontTx/>
              <a:buNone/>
              <a:defRPr/>
            </a:pPr>
            <a:r>
              <a:rPr lang="en-GB" sz="3600" b="1" dirty="0" smtClean="0">
                <a:latin typeface="Arial" charset="0"/>
                <a:ea typeface="ＭＳ Ｐゴシック" pitchFamily="34" charset="-128"/>
              </a:rPr>
              <a:t>			</a:t>
            </a:r>
            <a:r>
              <a:rPr lang="en-GB" sz="2400" b="1" dirty="0" smtClean="0">
                <a:latin typeface="Arial" charset="0"/>
                <a:ea typeface="ＭＳ Ｐゴシック" pitchFamily="34" charset="-128"/>
              </a:rPr>
              <a:t>mostly sex chromosome </a:t>
            </a:r>
            <a:r>
              <a:rPr lang="en-GB" sz="2400" b="1" dirty="0" err="1" smtClean="0">
                <a:latin typeface="Arial" charset="0"/>
                <a:ea typeface="ＭＳ Ｐゴシック" pitchFamily="34" charset="-128"/>
              </a:rPr>
              <a:t>aneuploidy</a:t>
            </a:r>
            <a:r>
              <a:rPr lang="en-GB" sz="2800" b="1" dirty="0" smtClean="0">
                <a:latin typeface="Arial" charset="0"/>
                <a:ea typeface="ＭＳ Ｐゴシック" pitchFamily="34" charset="-128"/>
              </a:rPr>
              <a:t>			</a:t>
            </a:r>
            <a:r>
              <a:rPr lang="en-GB" sz="2000" b="1" dirty="0" smtClean="0">
                <a:latin typeface="Arial" charset="0"/>
                <a:ea typeface="ＭＳ Ｐゴシック" pitchFamily="34" charset="-128"/>
              </a:rPr>
              <a:t>rearrangements involving sex chromosomes</a:t>
            </a:r>
          </a:p>
          <a:p>
            <a:pPr lvl="1">
              <a:defRPr/>
            </a:pPr>
            <a:endParaRPr lang="en-GB" b="1" dirty="0" smtClean="0">
              <a:latin typeface="Arial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GB" b="1" dirty="0" smtClean="0">
                <a:latin typeface="Arial" charset="0"/>
                <a:ea typeface="ＭＳ Ｐゴシック" pitchFamily="34" charset="-128"/>
              </a:rPr>
              <a:t>Recurrent miscarriage</a:t>
            </a:r>
          </a:p>
          <a:p>
            <a:pPr>
              <a:buFontTx/>
              <a:buNone/>
              <a:defRPr/>
            </a:pPr>
            <a:r>
              <a:rPr lang="en-GB" sz="3600" b="1" dirty="0" smtClean="0">
                <a:latin typeface="Arial" charset="0"/>
                <a:ea typeface="ＭＳ Ｐゴシック" pitchFamily="34" charset="-128"/>
              </a:rPr>
              <a:t>			</a:t>
            </a:r>
            <a:r>
              <a:rPr lang="en-GB" sz="2400" b="1" dirty="0" smtClean="0">
                <a:latin typeface="Arial" charset="0"/>
                <a:ea typeface="ＭＳ Ｐゴシック" pitchFamily="34" charset="-128"/>
              </a:rPr>
              <a:t>balanced chromosome rearrangements</a:t>
            </a:r>
          </a:p>
          <a:p>
            <a:pPr>
              <a:buFontTx/>
              <a:buNone/>
              <a:defRPr/>
            </a:pPr>
            <a:r>
              <a:rPr lang="en-GB" sz="2000" b="1" dirty="0" smtClean="0">
                <a:latin typeface="Arial" charset="0"/>
                <a:ea typeface="ＭＳ Ｐゴシック" pitchFamily="34" charset="-128"/>
              </a:rPr>
              <a:t>			e.g. translocations and inversions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84213" y="4797425"/>
            <a:ext cx="1368425" cy="6540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rPr>
              <a:t>6%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11188" y="2708275"/>
            <a:ext cx="1439862" cy="6540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rPr>
              <a:t>2.5%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95288" y="5805488"/>
            <a:ext cx="84978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However, up to 50% of first trimester loss is due to foetal chromosome abnormality – mostly de novo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609600"/>
            <a:ext cx="4267200" cy="5516563"/>
          </a:xfrm>
        </p:spPr>
        <p:txBody>
          <a:bodyPr lIns="90488" tIns="44450" rIns="90488" bIns="44450" rtlCol="0">
            <a:normAutofit fontScale="92500" lnSpcReduction="10000"/>
          </a:bodyPr>
          <a:lstStyle/>
          <a:p>
            <a:pPr marL="344488" indent="-344488" defTabSz="912813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Haploid</a:t>
            </a:r>
            <a:r>
              <a:rPr lang="en-US" sz="2800" dirty="0" smtClean="0"/>
              <a:t> = n (in normal gametes)</a:t>
            </a:r>
          </a:p>
          <a:p>
            <a:pPr marL="344488" indent="-344488" defTabSz="912813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Diploid</a:t>
            </a:r>
            <a:r>
              <a:rPr lang="en-US" sz="2800" dirty="0" smtClean="0">
                <a:solidFill>
                  <a:srgbClr val="FFFF00"/>
                </a:solidFill>
              </a:rPr>
              <a:t>=</a:t>
            </a:r>
            <a:r>
              <a:rPr lang="en-US" sz="2800" dirty="0" smtClean="0"/>
              <a:t>2n  (in Normal somatic cell)</a:t>
            </a:r>
          </a:p>
          <a:p>
            <a:pPr marL="344488" indent="-344488" defTabSz="912813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FF00"/>
                </a:solidFill>
              </a:rPr>
              <a:t>Euploid</a:t>
            </a:r>
            <a:r>
              <a:rPr lang="en-US" sz="2800" dirty="0" smtClean="0"/>
              <a:t> = An exact or multiple of n or of the </a:t>
            </a:r>
            <a:r>
              <a:rPr lang="en-US" sz="2800" dirty="0" err="1" smtClean="0"/>
              <a:t>monoploid</a:t>
            </a:r>
            <a:r>
              <a:rPr lang="en-US" sz="2800" dirty="0" smtClean="0"/>
              <a:t> number.</a:t>
            </a:r>
          </a:p>
          <a:p>
            <a:pPr marL="344488" indent="-344488" defTabSz="9128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	A human with abnormal, but integral multiple of the </a:t>
            </a:r>
            <a:r>
              <a:rPr lang="en-US" sz="2800" dirty="0" err="1" smtClean="0"/>
              <a:t>monoploid</a:t>
            </a:r>
            <a:r>
              <a:rPr lang="en-US" sz="2800" dirty="0" smtClean="0"/>
              <a:t> number, (69 chromosomes) would also be considered as </a:t>
            </a:r>
            <a:r>
              <a:rPr lang="en-US" sz="2800" dirty="0" err="1" smtClean="0"/>
              <a:t>euploid</a:t>
            </a:r>
            <a:endParaRPr lang="en-US" sz="2800" dirty="0" smtClean="0"/>
          </a:p>
          <a:p>
            <a:pPr marL="344488" indent="-344488" defTabSz="9128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	e.g. ( 2</a:t>
            </a:r>
            <a:r>
              <a:rPr lang="en-US" sz="2800" i="1" dirty="0" smtClean="0"/>
              <a:t>n</a:t>
            </a:r>
            <a:r>
              <a:rPr lang="en-US" sz="2800" dirty="0" smtClean="0"/>
              <a:t>, 3</a:t>
            </a:r>
            <a:r>
              <a:rPr lang="en-US" sz="2800" i="1" dirty="0" smtClean="0"/>
              <a:t>n,4n</a:t>
            </a:r>
            <a:r>
              <a:rPr lang="en-US" sz="2800" dirty="0" smtClean="0"/>
              <a:t> etc)</a:t>
            </a:r>
          </a:p>
        </p:txBody>
      </p:sp>
      <p:pic>
        <p:nvPicPr>
          <p:cNvPr id="17411" name="Picture 2" descr="http://upload.wikimedia.org/wikipedia/commons/thumb/a/aa/Haploid%2C_diploid_%2Ctriploid_and_tetraploid.svg/220px-Haploid%2C_diploid_%2Ctriploid_and_tetraploid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695"/>
          <a:stretch>
            <a:fillRect/>
          </a:stretch>
        </p:blipFill>
        <p:spPr bwMode="auto">
          <a:xfrm>
            <a:off x="5257800" y="838200"/>
            <a:ext cx="3352800" cy="545941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POLYPLOID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91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Many organisms have more than two sets of homologous chromosomes and are called </a:t>
            </a:r>
            <a:r>
              <a:rPr lang="en-US" sz="2400" b="1" dirty="0" err="1" smtClean="0">
                <a:solidFill>
                  <a:srgbClr val="FFC000"/>
                </a:solidFill>
              </a:rPr>
              <a:t>polyploid</a:t>
            </a:r>
            <a:r>
              <a:rPr lang="en-US" sz="2400" dirty="0" smtClean="0"/>
              <a:t> </a:t>
            </a:r>
          </a:p>
          <a:p>
            <a:pPr eaLnBrk="1" hangingPunct="1">
              <a:defRPr/>
            </a:pPr>
            <a:r>
              <a:rPr lang="en-US" sz="2400" dirty="0" smtClean="0"/>
              <a:t>A chromosome number that is a multiple of haploid number of 23 other than the diploid number </a:t>
            </a:r>
            <a:r>
              <a:rPr lang="en-US" sz="2400" dirty="0" err="1" smtClean="0"/>
              <a:t>eg</a:t>
            </a:r>
            <a:r>
              <a:rPr lang="en-US" sz="2400" dirty="0" smtClean="0"/>
              <a:t>. 69</a:t>
            </a:r>
          </a:p>
          <a:p>
            <a:pPr eaLnBrk="1" hangingPunct="1">
              <a:defRPr/>
            </a:pPr>
            <a:r>
              <a:rPr lang="en-US" sz="2400" dirty="0" smtClean="0"/>
              <a:t>True polyploidy rarely occurs in humans, although it occurs in some tissues (especially in the liver).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1800" dirty="0" smtClean="0"/>
          </a:p>
        </p:txBody>
      </p:sp>
      <p:pic>
        <p:nvPicPr>
          <p:cNvPr id="18436" name="Picture 3" descr="http://upload.wikimedia.org/wikipedia/commons/thumb/a/aa/Haploid%2C_diploid_%2Ctriploid_and_tetraploid.svg/220px-Haploid%2C_diploid_%2Ctriploid_and_tetraploid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7458" b="1695"/>
          <a:stretch>
            <a:fillRect/>
          </a:stretch>
        </p:blipFill>
        <p:spPr bwMode="auto">
          <a:xfrm>
            <a:off x="4800600" y="1905000"/>
            <a:ext cx="4043363" cy="39624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latin typeface="Arial Rounded MT Bold" pitchFamily="34" charset="0"/>
              </a:rPr>
              <a:t>TRIPLOIDY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tx1"/>
                </a:solidFill>
              </a:rPr>
              <a:t>(all chromosomes threefold)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057400"/>
            <a:ext cx="81438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1175</TotalTime>
  <Words>2301</Words>
  <Application>Microsoft Office PowerPoint</Application>
  <PresentationFormat>On-screen Show (4:3)</PresentationFormat>
  <Paragraphs>548</Paragraphs>
  <Slides>68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Textured</vt:lpstr>
      <vt:lpstr>CorelPhotoPaint.Image.9</vt:lpstr>
      <vt:lpstr>CorelDRAW</vt:lpstr>
      <vt:lpstr> Chromosomal Disorders MGL-4 March 11th 2014    </vt:lpstr>
      <vt:lpstr>G-Banded Metaphase Chromosomes</vt:lpstr>
      <vt:lpstr>Types of chromosome abnormalities</vt:lpstr>
      <vt:lpstr>Aneuploidy</vt:lpstr>
      <vt:lpstr>Numerical Abnormalities </vt:lpstr>
      <vt:lpstr>PowerPoint Presentation</vt:lpstr>
      <vt:lpstr>PowerPoint Presentation</vt:lpstr>
      <vt:lpstr>POLYPLOID</vt:lpstr>
      <vt:lpstr>TRIPLOIDY  (all chromosomes threefold)</vt:lpstr>
      <vt:lpstr> MEIOTIC NON DISJUNCTION </vt:lpstr>
      <vt:lpstr>MITOTIC NONDISJUNCTION</vt:lpstr>
      <vt:lpstr>Aneuploidy Caused by</vt:lpstr>
      <vt:lpstr>Meiotic Nondisjunction Generates Aneuploidies </vt:lpstr>
      <vt:lpstr>Distribution of non-disjunction</vt:lpstr>
      <vt:lpstr>Genetic diversity</vt:lpstr>
      <vt:lpstr>Aneuploidy </vt:lpstr>
      <vt:lpstr>Trisomy 21 (1 in 800 live births; incidence greater if mat. age &gt;35)</vt:lpstr>
      <vt:lpstr>PowerPoint Presentation</vt:lpstr>
      <vt:lpstr>NON-DISJUNCTION FEATURES OF CHROMOSOME 21</vt:lpstr>
      <vt:lpstr>Changes in the Genome…</vt:lpstr>
      <vt:lpstr>Recurrence Risks: Trisomy 21</vt:lpstr>
      <vt:lpstr>MITOTIC NONDISJUNCTION</vt:lpstr>
      <vt:lpstr>PowerPoint Presentation</vt:lpstr>
      <vt:lpstr>Trisomy 13, Patau syndrome</vt:lpstr>
      <vt:lpstr>PowerPoint Presentation</vt:lpstr>
      <vt:lpstr>Trisomy 13, Patau syndrome</vt:lpstr>
      <vt:lpstr>Clinical Features: Trisomy 18</vt:lpstr>
      <vt:lpstr>Trisomy 18 – Edwards syndrome  Karyotype: 47, XX (or XY), +18</vt:lpstr>
      <vt:lpstr>Edwards Syndrome (Trisomy 18)</vt:lpstr>
      <vt:lpstr>Trisomy 8, Mosaicism</vt:lpstr>
      <vt:lpstr>MONOSOMIES</vt:lpstr>
      <vt:lpstr>Sex Chromosomes Abnormalities</vt:lpstr>
      <vt:lpstr>Sex Chromosome Aneuploidy</vt:lpstr>
      <vt:lpstr>X-Chromosomal Disorders</vt:lpstr>
      <vt:lpstr>PowerPoint Presentation</vt:lpstr>
      <vt:lpstr>PowerPoint Presentation</vt:lpstr>
      <vt:lpstr>Sex Chromosome Aneuploidy</vt:lpstr>
      <vt:lpstr>Turner syndrome</vt:lpstr>
      <vt:lpstr>Turner Syndrome</vt:lpstr>
      <vt:lpstr>Mosaicism in Turner Syndrome</vt:lpstr>
      <vt:lpstr>TURNER SYNDROME</vt:lpstr>
      <vt:lpstr>47,XXY - Klinefelter syndrome</vt:lpstr>
      <vt:lpstr>Klinefelter Syndrome</vt:lpstr>
      <vt:lpstr>Clinical Features</vt:lpstr>
      <vt:lpstr>  47,XYY   </vt:lpstr>
      <vt:lpstr>47,XYY  </vt:lpstr>
      <vt:lpstr>Sex Chromosome Tetrasomy  Males: 48,XXXY</vt:lpstr>
      <vt:lpstr>Sex Chromosome Tetrasomy  Males: 48,XXXY</vt:lpstr>
      <vt:lpstr>Sex Chromosome Pentasomy  49,XYYYY</vt:lpstr>
      <vt:lpstr>48,XXXY:  X (green), Y (red), 18 (blue), </vt:lpstr>
      <vt:lpstr>PowerPoint Presentation</vt:lpstr>
      <vt:lpstr>Chromosome breaks</vt:lpstr>
      <vt:lpstr>Defects in DNA Repair or Replication</vt:lpstr>
      <vt:lpstr>Main Features Ataxia Telangiectasia</vt:lpstr>
      <vt:lpstr>Main features of Bloom syndrome (BS)</vt:lpstr>
      <vt:lpstr>Main features of Fanconi Anemia (FA)</vt:lpstr>
      <vt:lpstr>Defects in DNA Repair or Replication</vt:lpstr>
      <vt:lpstr>PowerPoint Presentation</vt:lpstr>
      <vt:lpstr>Structural Chromosomal Abnormalities</vt:lpstr>
      <vt:lpstr>Types of chromosome abnormalities</vt:lpstr>
      <vt:lpstr>Chromosome Abnormalities Numerical Autosomal Disorders</vt:lpstr>
      <vt:lpstr>PowerPoint Presentation</vt:lpstr>
      <vt:lpstr>PowerPoint Presentation</vt:lpstr>
      <vt:lpstr>Spontaneous Abortion Products</vt:lpstr>
      <vt:lpstr>Chromosomal Findings in Early Miscarriages</vt:lpstr>
      <vt:lpstr>Most frequent numerical anomalies  in liveborn</vt:lpstr>
      <vt:lpstr>PowerPoint Presentation</vt:lpstr>
      <vt:lpstr>Chromosome abnormalities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Tarik El-Khateeb</dc:creator>
  <cp:lastModifiedBy>AbdElaziz Al-Shawa</cp:lastModifiedBy>
  <cp:revision>106</cp:revision>
  <dcterms:created xsi:type="dcterms:W3CDTF">2012-05-05T13:39:38Z</dcterms:created>
  <dcterms:modified xsi:type="dcterms:W3CDTF">2015-02-26T20:29:32Z</dcterms:modified>
</cp:coreProperties>
</file>