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78"/>
  </p:notesMasterIdLst>
  <p:sldIdLst>
    <p:sldId id="609" r:id="rId2"/>
    <p:sldId id="607" r:id="rId3"/>
    <p:sldId id="639" r:id="rId4"/>
    <p:sldId id="614" r:id="rId5"/>
    <p:sldId id="608" r:id="rId6"/>
    <p:sldId id="617" r:id="rId7"/>
    <p:sldId id="618" r:id="rId8"/>
    <p:sldId id="619" r:id="rId9"/>
    <p:sldId id="620" r:id="rId10"/>
    <p:sldId id="621" r:id="rId11"/>
    <p:sldId id="622" r:id="rId12"/>
    <p:sldId id="623" r:id="rId13"/>
    <p:sldId id="624" r:id="rId14"/>
    <p:sldId id="653" r:id="rId15"/>
    <p:sldId id="625" r:id="rId16"/>
    <p:sldId id="626" r:id="rId17"/>
    <p:sldId id="627" r:id="rId18"/>
    <p:sldId id="591" r:id="rId19"/>
    <p:sldId id="257" r:id="rId20"/>
    <p:sldId id="258" r:id="rId21"/>
    <p:sldId id="259" r:id="rId22"/>
    <p:sldId id="484" r:id="rId23"/>
    <p:sldId id="650" r:id="rId24"/>
    <p:sldId id="640" r:id="rId25"/>
    <p:sldId id="485" r:id="rId26"/>
    <p:sldId id="486" r:id="rId27"/>
    <p:sldId id="487" r:id="rId28"/>
    <p:sldId id="488" r:id="rId29"/>
    <p:sldId id="489" r:id="rId30"/>
    <p:sldId id="492" r:id="rId31"/>
    <p:sldId id="490" r:id="rId32"/>
    <p:sldId id="491" r:id="rId33"/>
    <p:sldId id="646" r:id="rId34"/>
    <p:sldId id="647" r:id="rId35"/>
    <p:sldId id="651" r:id="rId36"/>
    <p:sldId id="268" r:id="rId37"/>
    <p:sldId id="494" r:id="rId38"/>
    <p:sldId id="616" r:id="rId39"/>
    <p:sldId id="467" r:id="rId40"/>
    <p:sldId id="271" r:id="rId41"/>
    <p:sldId id="272" r:id="rId42"/>
    <p:sldId id="469" r:id="rId43"/>
    <p:sldId id="470" r:id="rId44"/>
    <p:sldId id="471" r:id="rId45"/>
    <p:sldId id="472" r:id="rId46"/>
    <p:sldId id="473" r:id="rId47"/>
    <p:sldId id="273" r:id="rId48"/>
    <p:sldId id="654" r:id="rId49"/>
    <p:sldId id="495" r:id="rId50"/>
    <p:sldId id="496" r:id="rId51"/>
    <p:sldId id="504" r:id="rId52"/>
    <p:sldId id="506" r:id="rId53"/>
    <p:sldId id="584" r:id="rId54"/>
    <p:sldId id="507" r:id="rId55"/>
    <p:sldId id="586" r:id="rId56"/>
    <p:sldId id="648" r:id="rId57"/>
    <p:sldId id="587" r:id="rId58"/>
    <p:sldId id="588" r:id="rId59"/>
    <p:sldId id="655" r:id="rId60"/>
    <p:sldId id="652" r:id="rId61"/>
    <p:sldId id="649" r:id="rId62"/>
    <p:sldId id="615" r:id="rId63"/>
    <p:sldId id="628" r:id="rId64"/>
    <p:sldId id="629" r:id="rId65"/>
    <p:sldId id="630" r:id="rId66"/>
    <p:sldId id="631" r:id="rId67"/>
    <p:sldId id="633" r:id="rId68"/>
    <p:sldId id="634" r:id="rId69"/>
    <p:sldId id="641" r:id="rId70"/>
    <p:sldId id="642" r:id="rId71"/>
    <p:sldId id="644" r:id="rId72"/>
    <p:sldId id="645" r:id="rId73"/>
    <p:sldId id="635" r:id="rId74"/>
    <p:sldId id="636" r:id="rId75"/>
    <p:sldId id="637" r:id="rId76"/>
    <p:sldId id="606" r:id="rId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showPr>
  <p:clrMru>
    <a:srgbClr val="000066"/>
    <a:srgbClr val="800000"/>
    <a:srgbClr val="000000"/>
    <a:srgbClr val="060606"/>
    <a:srgbClr val="CC0000"/>
    <a:srgbClr val="FF0000"/>
    <a:srgbClr val="C1C3B9"/>
    <a:srgbClr val="0066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76" autoAdjust="0"/>
    <p:restoredTop sz="94660"/>
  </p:normalViewPr>
  <p:slideViewPr>
    <p:cSldViewPr>
      <p:cViewPr>
        <p:scale>
          <a:sx n="66" d="100"/>
          <a:sy n="66" d="100"/>
        </p:scale>
        <p:origin x="-1488" y="-270"/>
      </p:cViewPr>
      <p:guideLst>
        <p:guide orient="horz" pos="2592"/>
        <p:guide pos="2880"/>
      </p:guideLst>
    </p:cSldViewPr>
  </p:slideViewPr>
  <p:notesTextViewPr>
    <p:cViewPr>
      <p:scale>
        <a:sx n="100" d="100"/>
        <a:sy n="100" d="100"/>
      </p:scale>
      <p:origin x="0" y="0"/>
    </p:cViewPr>
  </p:notesTextViewPr>
  <p:sorterViewPr>
    <p:cViewPr>
      <p:scale>
        <a:sx n="50" d="100"/>
        <a:sy n="50" d="100"/>
      </p:scale>
      <p:origin x="0" y="990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ahoma"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ahoma" charset="0"/>
                <a:cs typeface="Arial" charset="0"/>
              </a:defRPr>
            </a:lvl1pPr>
          </a:lstStyle>
          <a:p>
            <a:pPr>
              <a:defRPr/>
            </a:pPr>
            <a:fld id="{A11ECCF0-5B69-4423-9993-1759047450F2}" type="datetimeFigureOut">
              <a:rPr lang="en-US"/>
              <a:pPr>
                <a:defRPr/>
              </a:pPr>
              <a:t>3/19/2011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ahoma"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97657AB-F4B1-4642-AACD-C3CBC3896489}" type="slidenum">
              <a:rPr lang="ar-SA"/>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9D83CE32-2447-43FC-AA2F-25DAE9AACB75}" type="slidenum">
              <a:rPr lang="ar-SA"/>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3A1700A4-2436-49DF-8F24-BF13F5FF85A9}" type="slidenum">
              <a:rPr lang="ar-SA"/>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BD15DFE8-A0A9-4519-843B-00C309185A1A}" type="slidenum">
              <a:rPr lang="ar-SA"/>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a:lstStyle/>
          <a:p>
            <a:fld id="{24692975-78E7-4C10-8529-BEBDACB27476}" type="slidenum">
              <a:rPr lang="ar-SA"/>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a:lstStyle/>
          <a:p>
            <a:fld id="{B4B7E906-B005-4B13-BE24-75ED23CAC355}" type="slidenum">
              <a:rPr lang="ar-SA"/>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a:lstStyle/>
          <a:p>
            <a:fld id="{70FE3EE4-C956-4DC0-B1E3-66B6D16CA092}" type="slidenum">
              <a:rPr lang="ar-SA"/>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a:lstStyle/>
          <a:p>
            <a:fld id="{136372A9-6E73-4519-8C1F-1B27F6D4945E}" type="slidenum">
              <a:rPr lang="ar-SA"/>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ln>
            <a:miter lim="800000"/>
            <a:headEnd/>
            <a:tailEnd/>
          </a:ln>
        </p:spPr>
        <p:txBody>
          <a:bodyPr/>
          <a:lstStyle/>
          <a:p>
            <a:fld id="{B19C7AC0-5DED-4E1C-96D6-18458E648AEE}" type="slidenum">
              <a:rPr lang="ar-SA"/>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a:lstStyle/>
          <a:p>
            <a:fld id="{67970AFD-F408-4AE8-8174-CAD6FFBB449D}" type="slidenum">
              <a:rPr lang="ar-SA"/>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a:lstStyle/>
          <a:p>
            <a:fld id="{DCA089D6-E271-4BCD-AEEA-856FCFCA1840}" type="slidenum">
              <a:rPr lang="ar-SA"/>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a:lstStyle/>
          <a:p>
            <a:fld id="{8D90908A-92D1-4130-AA31-A946DD5813E4}" type="slidenum">
              <a:rPr lang="ar-SA"/>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743FB0F7-D905-4FCF-9E21-1E0509D6C11F}" type="slidenum">
              <a:rPr lang="ar-SA"/>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ln>
            <a:miter lim="800000"/>
            <a:headEnd/>
            <a:tailEnd/>
          </a:ln>
        </p:spPr>
        <p:txBody>
          <a:bodyPr/>
          <a:lstStyle/>
          <a:p>
            <a:fld id="{6253086A-E006-48A3-A5CB-D2A2DEF59F36}" type="slidenum">
              <a:rPr lang="ar-SA"/>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ln>
            <a:miter lim="800000"/>
            <a:headEnd/>
            <a:tailEnd/>
          </a:ln>
        </p:spPr>
        <p:txBody>
          <a:bodyPr/>
          <a:lstStyle/>
          <a:p>
            <a:fld id="{6E235CE6-6423-4520-8F1D-BE8A26CE1FE8}" type="slidenum">
              <a:rPr lang="ar-SA"/>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a:lstStyle/>
          <a:p>
            <a:fld id="{CFA56C8C-C1B6-4ED7-A68A-A5503857F7FE}" type="slidenum">
              <a:rPr lang="ar-SA"/>
              <a:pPr/>
              <a:t>39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a:lstStyle/>
          <a:p>
            <a:fld id="{0D42F86A-87F4-45E8-B61B-2B1910AD9E6D}" type="slidenum">
              <a:rPr lang="ar-SA"/>
              <a:pPr/>
              <a:t>40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a:lstStyle/>
          <a:p>
            <a:fld id="{32649402-3B1E-498E-9C33-4F0697178A2C}" type="slidenum">
              <a:rPr lang="ar-SA"/>
              <a:pPr/>
              <a:t>41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a:lstStyle/>
          <a:p>
            <a:fld id="{C9DCD5B1-E6B9-41EC-93B1-C63093B34521}" type="slidenum">
              <a:rPr lang="ar-SA"/>
              <a:pPr/>
              <a:t>42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ln>
            <a:miter lim="800000"/>
            <a:headEnd/>
            <a:tailEnd/>
          </a:ln>
        </p:spPr>
        <p:txBody>
          <a:bodyPr/>
          <a:lstStyle/>
          <a:p>
            <a:fld id="{25479554-94DC-4B20-9B24-F9EBEF3BE227}" type="slidenum">
              <a:rPr lang="ar-SA"/>
              <a:pPr/>
              <a:t>43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ln>
            <a:miter lim="800000"/>
            <a:headEnd/>
            <a:tailEnd/>
          </a:ln>
        </p:spPr>
        <p:txBody>
          <a:bodyPr/>
          <a:lstStyle/>
          <a:p>
            <a:fld id="{328448AE-CA1F-4220-8412-2CAD7B46DF77}" type="slidenum">
              <a:rPr lang="ar-SA"/>
              <a:pPr/>
              <a:t>44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a:lstStyle/>
          <a:p>
            <a:fld id="{4C074E49-B218-4746-92F5-46D1FCFDB821}" type="slidenum">
              <a:rPr lang="ar-SA"/>
              <a:pPr/>
              <a:t>45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a:lstStyle/>
          <a:p>
            <a:fld id="{85602053-4084-40F2-AA62-70DC6F5929AD}" type="slidenum">
              <a:rPr lang="ar-SA"/>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a:lstStyle/>
          <a:p>
            <a:fld id="{41E9FFE9-1FF7-4F34-AE17-53505DE70ADF}" type="slidenum">
              <a:rPr lang="ar-SA"/>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a:lstStyle/>
          <a:p>
            <a:fld id="{1D209719-17F6-4221-B33A-7726778C0511}" type="slidenum">
              <a:rPr lang="ar-SA"/>
              <a:pPr/>
              <a:t>47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a:lstStyle/>
          <a:p>
            <a:fld id="{DD737CE5-8206-4922-9D99-F6D63556ACD4}" type="slidenum">
              <a:rPr lang="ar-SA"/>
              <a:pPr/>
              <a:t>49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a:lstStyle/>
          <a:p>
            <a:fld id="{49C752FC-7A5B-4671-A92C-AAA8A5B6C0B9}" type="slidenum">
              <a:rPr lang="ar-SA"/>
              <a:pPr/>
              <a:t>50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a:lstStyle/>
          <a:p>
            <a:fld id="{D54D5746-B903-4D25-96D0-234A05B2E4F1}" type="slidenum">
              <a:rPr lang="ar-SA"/>
              <a:pPr/>
              <a:t>51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a:lstStyle/>
          <a:p>
            <a:fld id="{45940F4A-D8E8-434F-812A-E0E7CD714E22}" type="slidenum">
              <a:rPr lang="ar-SA"/>
              <a:pPr/>
              <a:t>52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a:lstStyle/>
          <a:p>
            <a:fld id="{CCA3A54A-8374-444D-A532-C14CF2CB3AD3}" type="slidenum">
              <a:rPr lang="ar-SA"/>
              <a:pPr/>
              <a:t>53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a:lstStyle/>
          <a:p>
            <a:fld id="{351F4F1D-BF67-4402-9B78-14A38636C6B0}" type="slidenum">
              <a:rPr lang="ar-SA"/>
              <a:pPr/>
              <a:t>54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noFill/>
          <a:ln>
            <a:miter lim="800000"/>
            <a:headEnd/>
            <a:tailEnd/>
          </a:ln>
        </p:spPr>
        <p:txBody>
          <a:bodyPr/>
          <a:lstStyle/>
          <a:p>
            <a:fld id="{C37F8C35-04A9-4819-8D14-544F1FDC34AE}" type="slidenum">
              <a:rPr lang="ar-SA"/>
              <a:pPr/>
              <a:t>55</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a:lstStyle/>
          <a:p>
            <a:fld id="{65E40FC7-0C15-48F7-BF87-EACB29A627CC}" type="slidenum">
              <a:rPr lang="ar-SA"/>
              <a:pPr/>
              <a:t>57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a:lstStyle/>
          <a:p>
            <a:fld id="{BC232F8C-97B5-4B27-90AC-1E850A46691B}" type="slidenum">
              <a:rPr lang="ar-SA"/>
              <a:pPr/>
              <a:t>58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a:lstStyle/>
          <a:p>
            <a:fld id="{475AB248-FDC7-4233-B4F9-B3E5A1EB4C76}" type="slidenum">
              <a:rPr lang="ar-SA"/>
              <a:pPr/>
              <a:t>12</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a:lstStyle/>
          <a:p>
            <a:fld id="{DCA089D6-E271-4BCD-AEEA-856FCFCA1840}" type="slidenum">
              <a:rPr lang="ar-SA"/>
              <a:pPr/>
              <a:t>69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a:lstStyle/>
          <a:p>
            <a:fld id="{8D90908A-92D1-4130-AA31-A946DD5813E4}" type="slidenum">
              <a:rPr lang="ar-SA"/>
              <a:pPr/>
              <a:t>70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a:lstStyle/>
          <a:p>
            <a:fld id="{1B86DE44-AF87-4C4F-BB37-F0CE3451D613}" type="slidenum">
              <a:rPr lang="ar-SA"/>
              <a:pPr/>
              <a:t>71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a:lstStyle/>
          <a:p>
            <a:fld id="{08D40212-BC0A-40B7-8D86-2259D55A3D8A}" type="slidenum">
              <a:rPr lang="ar-SA"/>
              <a:pPr/>
              <a:t>72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p:cNvSpPr>
          <p:nvPr>
            <p:ph type="sldNum" sz="quarter" idx="5"/>
          </p:nvPr>
        </p:nvSpPr>
        <p:spPr bwMode="auto">
          <a:noFill/>
          <a:ln>
            <a:miter lim="800000"/>
            <a:headEnd/>
            <a:tailEnd/>
          </a:ln>
        </p:spPr>
        <p:txBody>
          <a:bodyPr/>
          <a:lstStyle/>
          <a:p>
            <a:fld id="{D2178D8A-E5DE-4691-8D63-0BDC152D2402}" type="slidenum">
              <a:rPr lang="ar-SA"/>
              <a:pPr/>
              <a:t>76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a:lstStyle/>
          <a:p>
            <a:fld id="{A3B7935B-4C2D-4E2B-892E-3D7A9C158E28}" type="slidenum">
              <a:rPr lang="ar-SA"/>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E72692D3-C512-4C7B-881A-7AF73FCC9FF7}" type="slidenum">
              <a:rPr lang="ar-SA"/>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a:lstStyle/>
          <a:p>
            <a:fld id="{BAC41494-E9E0-4FCB-B2B9-4BCD754D50C9}" type="slidenum">
              <a:rPr lang="ar-SA"/>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a:lstStyle/>
          <a:p>
            <a:fld id="{70412796-53DE-4C74-B959-94F03A1BDDCB}" type="slidenum">
              <a:rPr lang="ar-SA"/>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a:lstStyle/>
          <a:p>
            <a:fld id="{741FC047-10CE-493F-8A69-E69644D325CD}" type="slidenum">
              <a:rPr lang="ar-SA"/>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fld id="{EC4ED5E4-F21F-4D88-AC27-CAF1B93EAB78}" type="slidenum">
              <a:rPr lang="ar-SA"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7B4B515-B329-4EDF-9BA1-DEBB973A31A3}" type="slidenum">
              <a:rPr lang="ar-SA"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3DAC13D-7E2F-47B8-9BA9-F92BA2EC459C}" type="slidenum">
              <a:rPr lang="ar-SA"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828770D-B4D2-4968-8E23-6D61EFF28018}" type="slidenum">
              <a:rPr lang="ar-SA"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5E81F6A-8D56-41C5-9D77-BA827FD04722}" type="slidenum">
              <a:rPr lang="ar-SA"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A3C3C9E-4262-4C58-ACAE-7821301993DA}" type="slidenum">
              <a:rPr lang="ar-SA"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5E3A5A7-3186-4A3F-A25F-BA03B1A2FE7B}" type="slidenum">
              <a:rPr lang="ar-SA"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1BB8BE5-5D6C-41EB-8568-929923AAC333}" type="slidenum">
              <a:rPr lang="ar-SA"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5AD6C1A-B93F-46BE-9C9A-B4DC776956D9}" type="slidenum">
              <a:rPr lang="ar-SA"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642E5DB-516E-4B89-8B19-ACF5065DCF8F}" type="slidenum">
              <a:rPr lang="ar-SA"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DC2461C-9BCC-4177-B562-00C0B737562B}" type="slidenum">
              <a:rPr lang="ar-SA"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6EDCCDC-655B-406B-A3D3-DD2C61A2D4D2}" type="slidenum">
              <a:rPr lang="ar-SA" smtClean="0"/>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2030" y="2819400"/>
            <a:ext cx="8721970" cy="1828800"/>
          </a:xfrm>
        </p:spPr>
        <p:txBody>
          <a:bodyPr>
            <a:noAutofit/>
          </a:bodyPr>
          <a:lstStyle/>
          <a:p>
            <a:r>
              <a:rPr lang="en-US" sz="6600" dirty="0" smtClean="0">
                <a:solidFill>
                  <a:srgbClr val="800000"/>
                </a:solidFill>
                <a:effectLst/>
                <a:latin typeface="Times New Roman" pitchFamily="18" charset="0"/>
                <a:cs typeface="Times New Roman" pitchFamily="18" charset="0"/>
              </a:rPr>
              <a:t>Mouth Preparation for removable partial dentures</a:t>
            </a:r>
            <a:endParaRPr lang="en-US" sz="6600" dirty="0">
              <a:solidFill>
                <a:srgbClr val="800000"/>
              </a:solidFill>
              <a:effectLst/>
              <a:latin typeface="Times New Roman" pitchFamily="18" charset="0"/>
              <a:cs typeface="Times New Roman" pitchFamily="18" charset="0"/>
            </a:endParaRPr>
          </a:p>
        </p:txBody>
      </p:sp>
      <p:sp>
        <p:nvSpPr>
          <p:cNvPr id="4" name="Rectangle 7"/>
          <p:cNvSpPr txBox="1">
            <a:spLocks noChangeArrowheads="1"/>
          </p:cNvSpPr>
          <p:nvPr/>
        </p:nvSpPr>
        <p:spPr>
          <a:xfrm>
            <a:off x="3581400" y="5410200"/>
            <a:ext cx="5562600" cy="83820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cap="all" dirty="0" smtClean="0">
                <a:ln w="6350">
                  <a:noFill/>
                </a:ln>
                <a:solidFill>
                  <a:srgbClr val="000066"/>
                </a:solidFill>
                <a:latin typeface="Times New Roman" pitchFamily="18" charset="0"/>
                <a:ea typeface="+mj-ea"/>
                <a:cs typeface="Times New Roman" pitchFamily="18" charset="0"/>
              </a:rPr>
              <a:t>Dr. Nadia Ereifej</a:t>
            </a:r>
            <a:r>
              <a:rPr kumimoji="0" lang="en-US" sz="4000" b="1" i="0" u="none" strike="noStrike" kern="1200" cap="all" spc="0" normalizeH="0" baseline="0" noProof="0" dirty="0" smtClean="0">
                <a:ln w="6350">
                  <a:noFill/>
                </a:ln>
                <a:solidFill>
                  <a:srgbClr val="800000"/>
                </a:solidFill>
                <a:effectLst/>
                <a:uLnTx/>
                <a:uFillTx/>
                <a:latin typeface="Times New Roman" pitchFamily="18" charset="0"/>
                <a:ea typeface="+mj-ea"/>
                <a:cs typeface="Times New Roman" pitchFamily="18"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nSpc>
                <a:spcPct val="80000"/>
              </a:lnSpc>
              <a:buNone/>
            </a:pPr>
            <a:endParaRPr lang="en-US" sz="2400" dirty="0" smtClean="0"/>
          </a:p>
          <a:p>
            <a:pPr>
              <a:lnSpc>
                <a:spcPct val="80000"/>
              </a:lnSpc>
              <a:buNone/>
            </a:pPr>
            <a:r>
              <a:rPr lang="en-US" dirty="0" smtClean="0">
                <a:solidFill>
                  <a:schemeClr val="bg1"/>
                </a:solidFill>
                <a:latin typeface="Times New Roman" pitchFamily="18" charset="0"/>
                <a:cs typeface="Times New Roman" pitchFamily="18" charset="0"/>
              </a:rPr>
              <a:t>-	</a:t>
            </a:r>
            <a:r>
              <a:rPr lang="en-US" b="1" dirty="0" err="1" smtClean="0">
                <a:latin typeface="Times New Roman" pitchFamily="18" charset="0"/>
                <a:cs typeface="Times New Roman" pitchFamily="18" charset="0"/>
              </a:rPr>
              <a:t>Facebow</a:t>
            </a:r>
            <a:r>
              <a:rPr lang="en-US" b="1" dirty="0" smtClean="0">
                <a:latin typeface="Times New Roman" pitchFamily="18" charset="0"/>
                <a:cs typeface="Times New Roman" pitchFamily="18" charset="0"/>
              </a:rPr>
              <a:t> transfer is recommended, followed by mounting the casts on the articulator. </a:t>
            </a:r>
          </a:p>
          <a:p>
            <a:pPr>
              <a:lnSpc>
                <a:spcPct val="80000"/>
              </a:lnSpc>
              <a:buNone/>
            </a:pPr>
            <a:r>
              <a:rPr lang="en-US" b="1" dirty="0" smtClean="0">
                <a:latin typeface="Times New Roman" pitchFamily="18" charset="0"/>
                <a:cs typeface="Times New Roman" pitchFamily="18" charset="0"/>
              </a:rPr>
              <a:t>-	A definitive oral examination is then performed including:</a:t>
            </a:r>
          </a:p>
          <a:p>
            <a:pPr>
              <a:lnSpc>
                <a:spcPct val="80000"/>
              </a:lnSpc>
              <a:buNone/>
            </a:pPr>
            <a:r>
              <a:rPr lang="en-US" b="1" dirty="0" smtClean="0">
                <a:latin typeface="Times New Roman" pitchFamily="18" charset="0"/>
                <a:cs typeface="Times New Roman" pitchFamily="18" charset="0"/>
              </a:rPr>
              <a:t>.	Evaluation of carious lesions and existing restorations.</a:t>
            </a:r>
          </a:p>
          <a:p>
            <a:pPr>
              <a:lnSpc>
                <a:spcPct val="80000"/>
              </a:lnSpc>
              <a:buNone/>
            </a:pPr>
            <a:r>
              <a:rPr lang="en-US" b="1" dirty="0" smtClean="0">
                <a:latin typeface="Times New Roman" pitchFamily="18" charset="0"/>
                <a:cs typeface="Times New Roman" pitchFamily="18" charset="0"/>
              </a:rPr>
              <a:t>.	Evaluation of </a:t>
            </a:r>
            <a:r>
              <a:rPr lang="en-US" b="1" dirty="0" err="1" smtClean="0">
                <a:latin typeface="Times New Roman" pitchFamily="18" charset="0"/>
                <a:cs typeface="Times New Roman" pitchFamily="18" charset="0"/>
              </a:rPr>
              <a:t>pulpal</a:t>
            </a:r>
            <a:r>
              <a:rPr lang="en-US" b="1" dirty="0" smtClean="0">
                <a:latin typeface="Times New Roman" pitchFamily="18" charset="0"/>
                <a:cs typeface="Times New Roman" pitchFamily="18" charset="0"/>
              </a:rPr>
              <a:t> tissues.</a:t>
            </a:r>
          </a:p>
          <a:p>
            <a:pPr>
              <a:lnSpc>
                <a:spcPct val="80000"/>
              </a:lnSpc>
              <a:buNone/>
            </a:pPr>
            <a:r>
              <a:rPr lang="en-US" b="1" dirty="0" smtClean="0">
                <a:latin typeface="Times New Roman" pitchFamily="18" charset="0"/>
                <a:cs typeface="Times New Roman" pitchFamily="18" charset="0"/>
              </a:rPr>
              <a:t>.	Evaluation of sensitivity to percussion.</a:t>
            </a:r>
          </a:p>
          <a:p>
            <a:pPr>
              <a:lnSpc>
                <a:spcPct val="80000"/>
              </a:lnSpc>
              <a:buNone/>
            </a:pPr>
            <a:r>
              <a:rPr lang="en-US" b="1" dirty="0" smtClean="0">
                <a:latin typeface="Times New Roman" pitchFamily="18" charset="0"/>
                <a:cs typeface="Times New Roman" pitchFamily="18" charset="0"/>
              </a:rPr>
              <a:t>.	Evaluation of tooth mobility.</a:t>
            </a:r>
          </a:p>
          <a:p>
            <a:pPr>
              <a:lnSpc>
                <a:spcPct val="80000"/>
              </a:lnSpc>
              <a:buNone/>
            </a:pPr>
            <a:r>
              <a:rPr lang="en-US" b="1" dirty="0" smtClean="0">
                <a:latin typeface="Times New Roman" pitchFamily="18" charset="0"/>
                <a:cs typeface="Times New Roman" pitchFamily="18" charset="0"/>
              </a:rPr>
              <a:t>.	Evaluation of </a:t>
            </a:r>
            <a:r>
              <a:rPr lang="en-US" b="1" dirty="0" err="1" smtClean="0">
                <a:latin typeface="Times New Roman" pitchFamily="18" charset="0"/>
                <a:cs typeface="Times New Roman" pitchFamily="18" charset="0"/>
              </a:rPr>
              <a:t>periodontium</a:t>
            </a:r>
            <a:r>
              <a:rPr lang="en-US" b="1" dirty="0" smtClean="0">
                <a:latin typeface="Times New Roman" pitchFamily="18" charset="0"/>
                <a:cs typeface="Times New Roman" pitchFamily="18" charset="0"/>
              </a:rPr>
              <a:t>.</a:t>
            </a:r>
          </a:p>
          <a:p>
            <a:pPr>
              <a:lnSpc>
                <a:spcPct val="80000"/>
              </a:lnSpc>
              <a:buNone/>
            </a:pPr>
            <a:r>
              <a:rPr lang="en-US" b="1" dirty="0" smtClean="0">
                <a:latin typeface="Times New Roman" pitchFamily="18" charset="0"/>
                <a:cs typeface="Times New Roman" pitchFamily="18" charset="0"/>
              </a:rPr>
              <a:t>.	Evaluation of oral mucosa (pathologic changes..)</a:t>
            </a:r>
          </a:p>
          <a:p>
            <a:pPr>
              <a:lnSpc>
                <a:spcPct val="80000"/>
              </a:lnSpc>
              <a:buNone/>
            </a:pPr>
            <a:r>
              <a:rPr lang="en-US" b="1" dirty="0" smtClean="0">
                <a:latin typeface="Times New Roman" pitchFamily="18" charset="0"/>
                <a:cs typeface="Times New Roman" pitchFamily="18" charset="0"/>
              </a:rPr>
              <a:t>.	Evaluation of hard tissues abnormalities (</a:t>
            </a:r>
            <a:r>
              <a:rPr lang="en-US" b="1" dirty="0" err="1" smtClean="0">
                <a:latin typeface="Times New Roman" pitchFamily="18" charset="0"/>
                <a:cs typeface="Times New Roman" pitchFamily="18" charset="0"/>
              </a:rPr>
              <a:t>Tori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exostoses</a:t>
            </a:r>
            <a:r>
              <a:rPr lang="en-US" b="1" dirty="0" smtClean="0">
                <a:latin typeface="Times New Roman" pitchFamily="18" charset="0"/>
                <a:cs typeface="Times New Roman" pitchFamily="18" charset="0"/>
              </a:rPr>
              <a:t>, undercuts).</a:t>
            </a:r>
          </a:p>
          <a:p>
            <a:pPr>
              <a:lnSpc>
                <a:spcPct val="80000"/>
              </a:lnSpc>
              <a:buNone/>
            </a:pPr>
            <a:r>
              <a:rPr lang="en-US" b="1" dirty="0" smtClean="0">
                <a:latin typeface="Times New Roman" pitchFamily="18" charset="0"/>
                <a:cs typeface="Times New Roman" pitchFamily="18" charset="0"/>
              </a:rPr>
              <a:t>.	Evaluation of soft tissue abnormalities (</a:t>
            </a:r>
            <a:r>
              <a:rPr lang="en-US" b="1" dirty="0" err="1" smtClean="0">
                <a:latin typeface="Times New Roman" pitchFamily="18" charset="0"/>
                <a:cs typeface="Times New Roman" pitchFamily="18" charset="0"/>
              </a:rPr>
              <a:t>freni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gingivae</a:t>
            </a:r>
            <a:r>
              <a:rPr lang="en-US" b="1" dirty="0" smtClean="0">
                <a:latin typeface="Times New Roman" pitchFamily="18" charset="0"/>
                <a:cs typeface="Times New Roman" pitchFamily="18" charset="0"/>
              </a:rPr>
              <a:t>)</a:t>
            </a:r>
          </a:p>
          <a:p>
            <a:pPr>
              <a:lnSpc>
                <a:spcPct val="80000"/>
              </a:lnSpc>
              <a:buNone/>
            </a:pPr>
            <a:r>
              <a:rPr lang="en-US" b="1" dirty="0" smtClean="0">
                <a:latin typeface="Times New Roman" pitchFamily="18" charset="0"/>
                <a:cs typeface="Times New Roman" pitchFamily="18" charset="0"/>
              </a:rPr>
              <a:t>.	Evaluation of quantity and quality of saliva</a:t>
            </a:r>
          </a:p>
          <a:p>
            <a:pPr>
              <a:lnSpc>
                <a:spcPct val="80000"/>
              </a:lnSpc>
              <a:buNone/>
            </a:pPr>
            <a:r>
              <a:rPr lang="en-US" b="1" dirty="0" smtClean="0">
                <a:latin typeface="Times New Roman" pitchFamily="18" charset="0"/>
                <a:cs typeface="Times New Roman" pitchFamily="18" charset="0"/>
              </a:rPr>
              <a:t>.	Evaluation of space for </a:t>
            </a:r>
            <a:r>
              <a:rPr lang="en-US" b="1" dirty="0" err="1" smtClean="0">
                <a:latin typeface="Times New Roman" pitchFamily="18" charset="0"/>
                <a:cs typeface="Times New Roman" pitchFamily="18" charset="0"/>
              </a:rPr>
              <a:t>mandibular</a:t>
            </a:r>
            <a:r>
              <a:rPr lang="en-US" b="1" dirty="0" smtClean="0">
                <a:latin typeface="Times New Roman" pitchFamily="18" charset="0"/>
                <a:cs typeface="Times New Roman" pitchFamily="18" charset="0"/>
              </a:rPr>
              <a:t> major connector.</a:t>
            </a:r>
          </a:p>
          <a:p>
            <a:pPr>
              <a:lnSpc>
                <a:spcPct val="80000"/>
              </a:lnSpc>
              <a:buNone/>
            </a:pPr>
            <a:r>
              <a:rPr lang="en-US" b="1" dirty="0" smtClean="0">
                <a:latin typeface="Times New Roman" pitchFamily="18" charset="0"/>
                <a:cs typeface="Times New Roman" pitchFamily="18" charset="0"/>
              </a:rPr>
              <a:t>.	Evaluation of radiographic survey.</a:t>
            </a:r>
          </a:p>
          <a:p>
            <a:pPr>
              <a:lnSpc>
                <a:spcPct val="80000"/>
              </a:lnSpc>
              <a:buFontTx/>
              <a:buChar char="-"/>
            </a:pPr>
            <a:endParaRPr lang="en-US" sz="2400" dirty="0" smtClean="0"/>
          </a:p>
          <a:p>
            <a:pPr>
              <a:lnSpc>
                <a:spcPct val="80000"/>
              </a:lnSpc>
              <a:buFontTx/>
              <a:buChar char="-"/>
            </a:pP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nSpc>
                <a:spcPct val="80000"/>
              </a:lnSpc>
              <a:buFontTx/>
              <a:buNone/>
            </a:pPr>
            <a:endParaRPr lang="en-US" sz="2200" dirty="0" smtClean="0"/>
          </a:p>
          <a:p>
            <a:pPr>
              <a:lnSpc>
                <a:spcPct val="80000"/>
              </a:lnSpc>
              <a:buFontTx/>
              <a:buNone/>
            </a:pPr>
            <a:r>
              <a:rPr lang="en-US" b="1" dirty="0" smtClean="0">
                <a:latin typeface="Times New Roman" pitchFamily="18" charset="0"/>
                <a:cs typeface="Times New Roman" pitchFamily="18" charset="0"/>
              </a:rPr>
              <a:t>When the second appointment is ended, the following are usually performed:</a:t>
            </a:r>
          </a:p>
          <a:p>
            <a:pPr>
              <a:lnSpc>
                <a:spcPct val="80000"/>
              </a:lnSpc>
              <a:buNone/>
            </a:pPr>
            <a:r>
              <a:rPr lang="en-US" b="1" dirty="0" smtClean="0">
                <a:latin typeface="Times New Roman" pitchFamily="18" charset="0"/>
                <a:cs typeface="Times New Roman" pitchFamily="18" charset="0"/>
              </a:rPr>
              <a:t>-	Radiographic assessment of potential abutment teeth.</a:t>
            </a:r>
          </a:p>
          <a:p>
            <a:pPr>
              <a:lnSpc>
                <a:spcPct val="80000"/>
              </a:lnSpc>
              <a:buFont typeface="Wingdings 2" pitchFamily="18" charset="2"/>
              <a:buNone/>
            </a:pPr>
            <a:r>
              <a:rPr lang="en-US" b="1" dirty="0" smtClean="0">
                <a:latin typeface="Times New Roman" pitchFamily="18" charset="0"/>
                <a:cs typeface="Times New Roman" pitchFamily="18" charset="0"/>
              </a:rPr>
              <a:t>.	Root length, size and form</a:t>
            </a:r>
          </a:p>
          <a:p>
            <a:pPr>
              <a:lnSpc>
                <a:spcPct val="80000"/>
              </a:lnSpc>
              <a:buFont typeface="Wingdings 2" pitchFamily="18" charset="2"/>
              <a:buNone/>
            </a:pPr>
            <a:r>
              <a:rPr lang="en-US" b="1" dirty="0" smtClean="0">
                <a:latin typeface="Times New Roman" pitchFamily="18" charset="0"/>
                <a:cs typeface="Times New Roman" pitchFamily="18" charset="0"/>
              </a:rPr>
              <a:t>.	Crown/root ratio</a:t>
            </a:r>
          </a:p>
          <a:p>
            <a:pPr>
              <a:lnSpc>
                <a:spcPct val="80000"/>
              </a:lnSpc>
              <a:buFont typeface="Wingdings 2" pitchFamily="18" charset="2"/>
              <a:buNone/>
            </a:pPr>
            <a:r>
              <a:rPr lang="en-US" b="1" dirty="0" smtClean="0">
                <a:latin typeface="Times New Roman" pitchFamily="18" charset="0"/>
                <a:cs typeface="Times New Roman" pitchFamily="18" charset="0"/>
              </a:rPr>
              <a:t>.	Lamina </a:t>
            </a:r>
            <a:r>
              <a:rPr lang="en-US" b="1" dirty="0" err="1" smtClean="0">
                <a:latin typeface="Times New Roman" pitchFamily="18" charset="0"/>
                <a:cs typeface="Times New Roman" pitchFamily="18" charset="0"/>
              </a:rPr>
              <a:t>dura</a:t>
            </a:r>
            <a:endParaRPr lang="en-US" b="1" dirty="0" smtClean="0">
              <a:latin typeface="Times New Roman" pitchFamily="18" charset="0"/>
              <a:cs typeface="Times New Roman" pitchFamily="18" charset="0"/>
            </a:endParaRPr>
          </a:p>
          <a:p>
            <a:pPr>
              <a:lnSpc>
                <a:spcPct val="80000"/>
              </a:lnSpc>
              <a:buFont typeface="Wingdings 2" pitchFamily="18" charset="2"/>
              <a:buNone/>
            </a:pPr>
            <a:r>
              <a:rPr lang="en-US" b="1" dirty="0" smtClean="0">
                <a:latin typeface="Times New Roman" pitchFamily="18" charset="0"/>
                <a:cs typeface="Times New Roman" pitchFamily="18" charset="0"/>
              </a:rPr>
              <a:t>.	Periodontal ligament space</a:t>
            </a:r>
          </a:p>
          <a:p>
            <a:pPr>
              <a:lnSpc>
                <a:spcPct val="80000"/>
              </a:lnSpc>
              <a:buFont typeface="Wingdings 2" pitchFamily="18" charset="2"/>
              <a:buNone/>
            </a:pPr>
            <a:r>
              <a:rPr lang="en-US" b="1" dirty="0" smtClean="0">
                <a:latin typeface="Times New Roman" pitchFamily="18" charset="0"/>
                <a:cs typeface="Times New Roman" pitchFamily="18" charset="0"/>
              </a:rPr>
              <a:t>-	Evaluation of mounted diagnostic casts:</a:t>
            </a:r>
          </a:p>
          <a:p>
            <a:pPr>
              <a:lnSpc>
                <a:spcPct val="80000"/>
              </a:lnSpc>
              <a:buFont typeface="Wingdings 2" pitchFamily="18" charset="2"/>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Interarch</a:t>
            </a:r>
            <a:r>
              <a:rPr lang="en-US" b="1" dirty="0" smtClean="0">
                <a:latin typeface="Times New Roman" pitchFamily="18" charset="0"/>
                <a:cs typeface="Times New Roman" pitchFamily="18" charset="0"/>
              </a:rPr>
              <a:t> distance</a:t>
            </a:r>
          </a:p>
          <a:p>
            <a:pPr>
              <a:lnSpc>
                <a:spcPct val="80000"/>
              </a:lnSpc>
              <a:buFont typeface="Wingdings 2" pitchFamily="18" charset="2"/>
              <a:buNone/>
            </a:pPr>
            <a:r>
              <a:rPr lang="en-US" b="1" dirty="0" smtClean="0">
                <a:latin typeface="Times New Roman" pitchFamily="18" charset="0"/>
                <a:cs typeface="Times New Roman" pitchFamily="18" charset="0"/>
              </a:rPr>
              <a:t>.	Occlusal planes</a:t>
            </a:r>
          </a:p>
          <a:p>
            <a:pPr>
              <a:lnSpc>
                <a:spcPct val="80000"/>
              </a:lnSpc>
              <a:buFont typeface="Wingdings 2" pitchFamily="18" charset="2"/>
              <a:buNone/>
            </a:pPr>
            <a:r>
              <a:rPr lang="en-US" b="1" dirty="0" smtClean="0">
                <a:latin typeface="Times New Roman" pitchFamily="18" charset="0"/>
                <a:cs typeface="Times New Roman" pitchFamily="18" charset="0"/>
              </a:rPr>
              <a:t>.	Jaw relationship</a:t>
            </a:r>
          </a:p>
          <a:p>
            <a:pPr>
              <a:lnSpc>
                <a:spcPct val="80000"/>
              </a:lnSpc>
              <a:buNone/>
            </a:pPr>
            <a:r>
              <a:rPr lang="en-US" b="1" dirty="0" smtClean="0">
                <a:latin typeface="Times New Roman" pitchFamily="18" charset="0"/>
                <a:cs typeface="Times New Roman" pitchFamily="18" charset="0"/>
              </a:rPr>
              <a:t>-	Diagnostic wax up (Especially if multiple crowns and bridges are planned).</a:t>
            </a:r>
          </a:p>
          <a:p>
            <a:pPr>
              <a:lnSpc>
                <a:spcPct val="80000"/>
              </a:lnSpc>
              <a:buNone/>
            </a:pPr>
            <a:r>
              <a:rPr lang="en-US" b="1" dirty="0" smtClean="0">
                <a:latin typeface="Times New Roman" pitchFamily="18" charset="0"/>
                <a:cs typeface="Times New Roman" pitchFamily="18" charset="0"/>
              </a:rPr>
              <a:t>-	Medical or dental consultation is obtained.</a:t>
            </a:r>
          </a:p>
          <a:p>
            <a:pPr>
              <a:lnSpc>
                <a:spcPct val="80000"/>
              </a:lnSpc>
              <a:buNone/>
            </a:pPr>
            <a:r>
              <a:rPr lang="en-US" b="1" dirty="0" smtClean="0">
                <a:latin typeface="Times New Roman" pitchFamily="18" charset="0"/>
                <a:cs typeface="Times New Roman" pitchFamily="18" charset="0"/>
              </a:rPr>
              <a:t>-	Development of treatment plan.</a:t>
            </a:r>
          </a:p>
          <a:p>
            <a:pPr>
              <a:lnSpc>
                <a:spcPct val="80000"/>
              </a:lnSpc>
              <a:buFontTx/>
              <a:buNone/>
            </a:pPr>
            <a:endParaRPr lang="en-US" sz="2200" dirty="0" smtClean="0"/>
          </a:p>
          <a:p>
            <a:pPr>
              <a:lnSpc>
                <a:spcPct val="80000"/>
              </a:lnSpc>
              <a:buFontTx/>
              <a:buChar char="-"/>
            </a:pPr>
            <a:endParaRPr lang="en-US" sz="2200" dirty="0" smtClean="0"/>
          </a:p>
          <a:p>
            <a:pPr>
              <a:lnSpc>
                <a:spcPct val="80000"/>
              </a:lnSpc>
              <a:buFont typeface="Wingdings 2" pitchFamily="18" charset="2"/>
              <a:buNone/>
            </a:pPr>
            <a:endParaRPr lang="en-US" sz="22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457200" y="762000"/>
            <a:ext cx="8229600" cy="2862322"/>
          </a:xfrm>
          <a:prstGeom prst="rect">
            <a:avLst/>
          </a:prstGeom>
          <a:noFill/>
          <a:ln w="9525">
            <a:noFill/>
            <a:miter lim="800000"/>
            <a:headEnd/>
            <a:tailEnd/>
          </a:ln>
        </p:spPr>
        <p:txBody>
          <a:bodyPr>
            <a:spAutoFit/>
          </a:bodyPr>
          <a:lstStyle/>
          <a:p>
            <a:pPr algn="ctr"/>
            <a:r>
              <a:rPr lang="en-US" sz="3600" b="1" dirty="0">
                <a:latin typeface="Times New Roman" pitchFamily="18" charset="0"/>
                <a:cs typeface="Times New Roman" pitchFamily="18" charset="0"/>
              </a:rPr>
              <a:t>Mouth preparation must be accomplished before the impression procedures that will produce the master cast on which the denture will be constructed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ppt_x"/>
                                          </p:val>
                                        </p:tav>
                                        <p:tav tm="100000">
                                          <p:val>
                                            <p:strVal val="#ppt_x"/>
                                          </p:val>
                                        </p:tav>
                                      </p:tavLst>
                                    </p:anim>
                                    <p:anim calcmode="lin" valueType="num">
                                      <p:cBhvr additive="base">
                                        <p:cTn id="8" dur="500" fill="hold"/>
                                        <p:tgtEl>
                                          <p:spTgt spid="717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pPr fontAlgn="auto">
              <a:spcAft>
                <a:spcPts val="0"/>
              </a:spcAft>
              <a:defRPr/>
            </a:pPr>
            <a:r>
              <a:rPr lang="en-US" sz="4800" dirty="0" smtClean="0">
                <a:solidFill>
                  <a:srgbClr val="000066"/>
                </a:solidFill>
                <a:effectLst/>
                <a:latin typeface="Times New Roman" pitchFamily="18" charset="0"/>
                <a:cs typeface="Times New Roman" pitchFamily="18" charset="0"/>
              </a:rPr>
              <a:t>Tooth preparation and master impression</a:t>
            </a:r>
            <a:endParaRPr lang="en-US" sz="4800" dirty="0">
              <a:solidFill>
                <a:srgbClr val="000066"/>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9144000" cy="5638800"/>
          </a:xfrm>
        </p:spPr>
        <p:txBody>
          <a:bodyPr>
            <a:normAutofit/>
          </a:bodyPr>
          <a:lstStyle/>
          <a:p>
            <a:pPr>
              <a:lnSpc>
                <a:spcPct val="80000"/>
              </a:lnSpc>
              <a:buFont typeface="Wingdings 2" pitchFamily="18" charset="2"/>
              <a:buNone/>
            </a:pPr>
            <a:endParaRPr lang="en-US" sz="1500" b="1" dirty="0" smtClean="0"/>
          </a:p>
          <a:p>
            <a:pPr>
              <a:lnSpc>
                <a:spcPct val="80000"/>
              </a:lnSpc>
              <a:buNone/>
            </a:pPr>
            <a:r>
              <a:rPr lang="en-US" b="1" dirty="0" smtClean="0">
                <a:latin typeface="Times New Roman" pitchFamily="18" charset="0"/>
                <a:cs typeface="Times New Roman" pitchFamily="18" charset="0"/>
              </a:rPr>
              <a:t>-	Tooth preparation is undertaken to obtain:</a:t>
            </a:r>
          </a:p>
          <a:p>
            <a:pPr>
              <a:lnSpc>
                <a:spcPct val="80000"/>
              </a:lnSpc>
              <a:buNone/>
            </a:pPr>
            <a:r>
              <a:rPr lang="en-US" b="1" dirty="0" smtClean="0">
                <a:latin typeface="Times New Roman" pitchFamily="18" charset="0"/>
                <a:cs typeface="Times New Roman" pitchFamily="18" charset="0"/>
              </a:rPr>
              <a:t>1-	Guiding planes.</a:t>
            </a:r>
          </a:p>
          <a:p>
            <a:pPr>
              <a:lnSpc>
                <a:spcPct val="80000"/>
              </a:lnSpc>
              <a:buNone/>
            </a:pPr>
            <a:r>
              <a:rPr lang="en-US" b="1" dirty="0" smtClean="0">
                <a:latin typeface="Times New Roman" pitchFamily="18" charset="0"/>
                <a:cs typeface="Times New Roman" pitchFamily="18" charset="0"/>
              </a:rPr>
              <a:t>2-	Rest seats</a:t>
            </a:r>
          </a:p>
          <a:p>
            <a:pPr>
              <a:lnSpc>
                <a:spcPct val="80000"/>
              </a:lnSpc>
              <a:buNone/>
            </a:pPr>
            <a:r>
              <a:rPr lang="en-US" b="1" dirty="0" smtClean="0">
                <a:latin typeface="Times New Roman" pitchFamily="18" charset="0"/>
                <a:cs typeface="Times New Roman" pitchFamily="18" charset="0"/>
              </a:rPr>
              <a:t>3-	Changing </a:t>
            </a:r>
            <a:r>
              <a:rPr lang="en-US" b="1" dirty="0" err="1" smtClean="0">
                <a:latin typeface="Times New Roman" pitchFamily="18" charset="0"/>
                <a:cs typeface="Times New Roman" pitchFamily="18" charset="0"/>
              </a:rPr>
              <a:t>unfavourable</a:t>
            </a:r>
            <a:r>
              <a:rPr lang="en-US" b="1" dirty="0" smtClean="0">
                <a:latin typeface="Times New Roman" pitchFamily="18" charset="0"/>
                <a:cs typeface="Times New Roman" pitchFamily="18" charset="0"/>
              </a:rPr>
              <a:t> survey lines </a:t>
            </a:r>
          </a:p>
          <a:p>
            <a:pPr>
              <a:lnSpc>
                <a:spcPct val="80000"/>
              </a:lnSpc>
              <a:buNone/>
            </a:pPr>
            <a:r>
              <a:rPr lang="en-US" b="1" dirty="0" smtClean="0">
                <a:latin typeface="Times New Roman" pitchFamily="18" charset="0"/>
                <a:cs typeface="Times New Roman" pitchFamily="18" charset="0"/>
              </a:rPr>
              <a:t>4-	Enhance retentive undercuts</a:t>
            </a:r>
          </a:p>
          <a:p>
            <a:pPr>
              <a:lnSpc>
                <a:spcPct val="80000"/>
              </a:lnSpc>
            </a:pPr>
            <a:endParaRPr lang="en-US" sz="18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a:lnSpc>
                <a:spcPct val="80000"/>
              </a:lnSpc>
              <a:buFont typeface="Wingdings 2" pitchFamily="18" charset="2"/>
              <a:buNone/>
            </a:pPr>
            <a:r>
              <a:rPr lang="en-US" dirty="0" smtClean="0">
                <a:solidFill>
                  <a:schemeClr val="bg1"/>
                </a:solidFill>
                <a:latin typeface="Times New Roman" pitchFamily="18" charset="0"/>
                <a:cs typeface="Times New Roman" pitchFamily="18" charset="0"/>
              </a:rPr>
              <a:t> -	</a:t>
            </a:r>
            <a:r>
              <a:rPr lang="en-US" b="1" dirty="0" smtClean="0">
                <a:latin typeface="Times New Roman" pitchFamily="18" charset="0"/>
                <a:cs typeface="Times New Roman" pitchFamily="18" charset="0"/>
              </a:rPr>
              <a:t>Wax stops should be placed on the fitting surface of the individual trays before modifying the peripheral extension if necessary.  Any over-extension of the tray should be corrected and any under-extension should be corrected with the addition of self curing acrylic resin. When </a:t>
            </a:r>
            <a:r>
              <a:rPr lang="en-US" b="1" dirty="0" err="1" smtClean="0">
                <a:latin typeface="Times New Roman" pitchFamily="18" charset="0"/>
                <a:cs typeface="Times New Roman" pitchFamily="18" charset="0"/>
              </a:rPr>
              <a:t>mandibular</a:t>
            </a:r>
            <a:r>
              <a:rPr lang="en-US" b="1" dirty="0" smtClean="0">
                <a:latin typeface="Times New Roman" pitchFamily="18" charset="0"/>
                <a:cs typeface="Times New Roman" pitchFamily="18" charset="0"/>
              </a:rPr>
              <a:t> free-end saddle areas are present, border </a:t>
            </a:r>
            <a:r>
              <a:rPr lang="en-US" b="1" dirty="0" err="1" smtClean="0">
                <a:latin typeface="Times New Roman" pitchFamily="18" charset="0"/>
                <a:cs typeface="Times New Roman" pitchFamily="18" charset="0"/>
              </a:rPr>
              <a:t>moulding</a:t>
            </a:r>
            <a:r>
              <a:rPr lang="en-US" b="1" dirty="0" smtClean="0">
                <a:latin typeface="Times New Roman" pitchFamily="18" charset="0"/>
                <a:cs typeface="Times New Roman" pitchFamily="18" charset="0"/>
              </a:rPr>
              <a:t> of the tray in the retro-</a:t>
            </a:r>
            <a:r>
              <a:rPr lang="en-US" b="1" dirty="0" err="1" smtClean="0">
                <a:latin typeface="Times New Roman" pitchFamily="18" charset="0"/>
                <a:cs typeface="Times New Roman" pitchFamily="18" charset="0"/>
              </a:rPr>
              <a:t>mylohyoid</a:t>
            </a:r>
            <a:r>
              <a:rPr lang="en-US" b="1" dirty="0" smtClean="0">
                <a:latin typeface="Times New Roman" pitchFamily="18" charset="0"/>
                <a:cs typeface="Times New Roman" pitchFamily="18" charset="0"/>
              </a:rPr>
              <a:t> areas should be undertaken routinely.</a:t>
            </a:r>
            <a:r>
              <a:rPr lang="en-US" b="1" i="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 thin layer of adhesive is applied to the whole of the inner surfaces of the tray.  A low viscosity alginate is used to record the impression. In some cases silicone based or rubber based materials may be used.</a:t>
            </a:r>
          </a:p>
          <a:p>
            <a:pPr>
              <a:lnSpc>
                <a:spcPct val="80000"/>
              </a:lnSpc>
              <a:buFont typeface="Wingdings 2" pitchFamily="18" charset="2"/>
              <a:buNone/>
            </a:pPr>
            <a:r>
              <a:rPr lang="en-US" b="1" dirty="0" smtClean="0">
                <a:latin typeface="Times New Roman" pitchFamily="18" charset="0"/>
                <a:cs typeface="Times New Roman" pitchFamily="18" charset="0"/>
              </a:rPr>
              <a:t> -	  If the impression is satisfactory a cast should be poured in either dental stone (for acrylic dentures) or improved dental stone (for cobalt chromium dentures) as soon as possible. All individual trays must be retained until treatment is completed.</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5400" dirty="0" smtClean="0">
                <a:solidFill>
                  <a:srgbClr val="000066"/>
                </a:solidFill>
                <a:effectLst/>
                <a:latin typeface="Times New Roman" pitchFamily="18" charset="0"/>
                <a:cs typeface="Times New Roman" pitchFamily="18" charset="0"/>
              </a:rPr>
              <a:t>Framework construction</a:t>
            </a:r>
            <a:endParaRPr lang="en-US" sz="5400" dirty="0">
              <a:solidFill>
                <a:srgbClr val="000066"/>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5486400"/>
          </a:xfrm>
        </p:spPr>
        <p:txBody>
          <a:bodyPr>
            <a:normAutofit fontScale="92500"/>
          </a:bodyPr>
          <a:lstStyle/>
          <a:p>
            <a:pPr>
              <a:lnSpc>
                <a:spcPct val="80000"/>
              </a:lnSpc>
              <a:buNone/>
            </a:pPr>
            <a:r>
              <a:rPr lang="en-US" sz="3000" dirty="0" smtClean="0">
                <a:solidFill>
                  <a:schemeClr val="bg1"/>
                </a:solidFill>
                <a:latin typeface="Times New Roman" pitchFamily="18" charset="0"/>
                <a:cs typeface="Times New Roman" pitchFamily="18" charset="0"/>
              </a:rPr>
              <a:t>-</a:t>
            </a:r>
            <a:r>
              <a:rPr lang="en-US" sz="3000" b="1" dirty="0" smtClean="0">
                <a:latin typeface="Times New Roman" pitchFamily="18" charset="0"/>
                <a:cs typeface="Times New Roman" pitchFamily="18" charset="0"/>
              </a:rPr>
              <a:t>	The cast is </a:t>
            </a:r>
            <a:r>
              <a:rPr lang="en-US" sz="3000" b="1" dirty="0" err="1" smtClean="0">
                <a:latin typeface="Times New Roman" pitchFamily="18" charset="0"/>
                <a:cs typeface="Times New Roman" pitchFamily="18" charset="0"/>
              </a:rPr>
              <a:t>retripodised</a:t>
            </a:r>
            <a:r>
              <a:rPr lang="en-US" sz="3000" b="1" dirty="0" smtClean="0">
                <a:latin typeface="Times New Roman" pitchFamily="18" charset="0"/>
                <a:cs typeface="Times New Roman" pitchFamily="18" charset="0"/>
              </a:rPr>
              <a:t> to maintain the zero tilt, and the alternative chosen tilt and the design is drawn on the cast as received from the dentist.</a:t>
            </a:r>
          </a:p>
          <a:p>
            <a:pPr>
              <a:lnSpc>
                <a:spcPct val="80000"/>
              </a:lnSpc>
              <a:buNone/>
            </a:pPr>
            <a:r>
              <a:rPr lang="en-US" sz="3000" b="1" dirty="0" smtClean="0">
                <a:latin typeface="Times New Roman" pitchFamily="18" charset="0"/>
                <a:cs typeface="Times New Roman" pitchFamily="18" charset="0"/>
              </a:rPr>
              <a:t>-	Undercut are blocked out.</a:t>
            </a:r>
          </a:p>
          <a:p>
            <a:pPr>
              <a:lnSpc>
                <a:spcPct val="80000"/>
              </a:lnSpc>
              <a:buNone/>
            </a:pPr>
            <a:r>
              <a:rPr lang="en-US" sz="3000" b="1" dirty="0" smtClean="0">
                <a:latin typeface="Times New Roman" pitchFamily="18" charset="0"/>
                <a:cs typeface="Times New Roman" pitchFamily="18" charset="0"/>
              </a:rPr>
              <a:t>-	Cast is duplicated to produce the refractory cast.</a:t>
            </a:r>
          </a:p>
          <a:p>
            <a:pPr>
              <a:lnSpc>
                <a:spcPct val="80000"/>
              </a:lnSpc>
              <a:buNone/>
            </a:pPr>
            <a:r>
              <a:rPr lang="en-US" sz="3000" b="1" dirty="0" smtClean="0">
                <a:latin typeface="Times New Roman" pitchFamily="18" charset="0"/>
                <a:cs typeface="Times New Roman" pitchFamily="18" charset="0"/>
              </a:rPr>
              <a:t>-	Framework is waxed up.</a:t>
            </a:r>
          </a:p>
          <a:p>
            <a:pPr>
              <a:lnSpc>
                <a:spcPct val="80000"/>
              </a:lnSpc>
              <a:buNone/>
            </a:pPr>
            <a:r>
              <a:rPr lang="en-US" sz="3000" b="1" dirty="0" smtClean="0">
                <a:latin typeface="Times New Roman" pitchFamily="18" charset="0"/>
                <a:cs typeface="Times New Roman" pitchFamily="18" charset="0"/>
              </a:rPr>
              <a:t>-	Framework is </a:t>
            </a:r>
            <a:r>
              <a:rPr lang="en-US" sz="3000" b="1" dirty="0" err="1" smtClean="0">
                <a:latin typeface="Times New Roman" pitchFamily="18" charset="0"/>
                <a:cs typeface="Times New Roman" pitchFamily="18" charset="0"/>
              </a:rPr>
              <a:t>sprued</a:t>
            </a:r>
            <a:r>
              <a:rPr lang="en-US" sz="3000" b="1" dirty="0" smtClean="0">
                <a:latin typeface="Times New Roman" pitchFamily="18" charset="0"/>
                <a:cs typeface="Times New Roman" pitchFamily="18" charset="0"/>
              </a:rPr>
              <a:t>. </a:t>
            </a:r>
          </a:p>
          <a:p>
            <a:pPr>
              <a:lnSpc>
                <a:spcPct val="80000"/>
              </a:lnSpc>
              <a:buNone/>
            </a:pPr>
            <a:r>
              <a:rPr lang="en-US" sz="3000" b="1" dirty="0" smtClean="0">
                <a:latin typeface="Times New Roman" pitchFamily="18" charset="0"/>
                <a:cs typeface="Times New Roman" pitchFamily="18" charset="0"/>
              </a:rPr>
              <a:t>-	Refractory cast is invested. </a:t>
            </a:r>
          </a:p>
          <a:p>
            <a:pPr>
              <a:lnSpc>
                <a:spcPct val="80000"/>
              </a:lnSpc>
              <a:buNone/>
            </a:pPr>
            <a:r>
              <a:rPr lang="en-US" sz="3000" b="1" dirty="0" smtClean="0">
                <a:latin typeface="Times New Roman" pitchFamily="18" charset="0"/>
                <a:cs typeface="Times New Roman" pitchFamily="18" charset="0"/>
              </a:rPr>
              <a:t>-	Wax  is burnout or eliminated</a:t>
            </a:r>
          </a:p>
          <a:p>
            <a:pPr>
              <a:lnSpc>
                <a:spcPct val="80000"/>
              </a:lnSpc>
              <a:buNone/>
            </a:pPr>
            <a:r>
              <a:rPr lang="en-US" sz="3000" b="1" dirty="0" smtClean="0">
                <a:latin typeface="Times New Roman" pitchFamily="18" charset="0"/>
                <a:cs typeface="Times New Roman" pitchFamily="18" charset="0"/>
              </a:rPr>
              <a:t>-	Framework is cast</a:t>
            </a:r>
          </a:p>
          <a:p>
            <a:pPr>
              <a:lnSpc>
                <a:spcPct val="80000"/>
              </a:lnSpc>
              <a:buNone/>
            </a:pPr>
            <a:r>
              <a:rPr lang="en-US" sz="3000" b="1" dirty="0" smtClean="0">
                <a:latin typeface="Times New Roman" pitchFamily="18" charset="0"/>
                <a:cs typeface="Times New Roman" pitchFamily="18" charset="0"/>
              </a:rPr>
              <a:t>-	Cast framework is recovered</a:t>
            </a:r>
          </a:p>
          <a:p>
            <a:pPr>
              <a:lnSpc>
                <a:spcPct val="80000"/>
              </a:lnSpc>
              <a:buNone/>
            </a:pPr>
            <a:r>
              <a:rPr lang="en-US" sz="3000" b="1" dirty="0" smtClean="0">
                <a:latin typeface="Times New Roman" pitchFamily="18" charset="0"/>
                <a:cs typeface="Times New Roman" pitchFamily="18" charset="0"/>
              </a:rPr>
              <a:t>-	Framework is finished and polished and occlusion is adjusted</a:t>
            </a:r>
          </a:p>
          <a:p>
            <a:pPr>
              <a:lnSpc>
                <a:spcPct val="80000"/>
              </a:lnSpc>
            </a:pPr>
            <a:endParaRPr lang="en-US" sz="2000" dirty="0" smtClean="0"/>
          </a:p>
          <a:p>
            <a:pPr>
              <a:lnSpc>
                <a:spcPct val="80000"/>
              </a:lnSpc>
            </a:pPr>
            <a:endParaRPr lang="en-US"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5400" dirty="0" smtClean="0">
                <a:solidFill>
                  <a:srgbClr val="000066"/>
                </a:solidFill>
                <a:effectLst/>
                <a:latin typeface="Times New Roman" pitchFamily="18" charset="0"/>
                <a:cs typeface="Times New Roman" pitchFamily="18" charset="0"/>
              </a:rPr>
              <a:t>Metal framework try in</a:t>
            </a:r>
            <a:endParaRPr lang="en-US" sz="5400" dirty="0">
              <a:solidFill>
                <a:srgbClr val="000066"/>
              </a:solidFill>
              <a:effectLst/>
              <a:latin typeface="Times New Roman" pitchFamily="18" charset="0"/>
              <a:cs typeface="Times New Roman" pitchFamily="18" charset="0"/>
            </a:endParaRPr>
          </a:p>
        </p:txBody>
      </p:sp>
      <p:sp>
        <p:nvSpPr>
          <p:cNvPr id="41987" name="Content Placeholder 2"/>
          <p:cNvSpPr>
            <a:spLocks noGrp="1"/>
          </p:cNvSpPr>
          <p:nvPr>
            <p:ph idx="1"/>
          </p:nvPr>
        </p:nvSpPr>
        <p:spPr/>
        <p:txBody>
          <a:bodyPr/>
          <a:lstStyle/>
          <a:p>
            <a:pPr>
              <a:buNone/>
            </a:pPr>
            <a:r>
              <a:rPr lang="en-US" dirty="0" smtClean="0">
                <a:solidFill>
                  <a:schemeClr val="bg1"/>
                </a:solidFill>
                <a:latin typeface="Times New Roman" pitchFamily="18" charset="0"/>
                <a:cs typeface="Times New Roman" pitchFamily="18" charset="0"/>
              </a:rPr>
              <a:t>-</a:t>
            </a:r>
            <a:r>
              <a:rPr lang="en-US" b="1" dirty="0" smtClean="0">
                <a:latin typeface="Times New Roman" pitchFamily="18" charset="0"/>
                <a:cs typeface="Times New Roman" pitchFamily="18" charset="0"/>
              </a:rPr>
              <a:t>	Metal framework is tried in</a:t>
            </a:r>
          </a:p>
          <a:p>
            <a:pPr>
              <a:buNone/>
            </a:pPr>
            <a:r>
              <a:rPr lang="en-US" b="1" dirty="0" smtClean="0">
                <a:latin typeface="Times New Roman" pitchFamily="18" charset="0"/>
                <a:cs typeface="Times New Roman" pitchFamily="18" charset="0"/>
              </a:rPr>
              <a:t>-	Altered cast impression technique is undertaken (Class I, II).</a:t>
            </a:r>
          </a:p>
          <a:p>
            <a:pPr>
              <a:buNone/>
            </a:pPr>
            <a:r>
              <a:rPr lang="en-US" b="1" dirty="0" smtClean="0">
                <a:latin typeface="Times New Roman" pitchFamily="18" charset="0"/>
                <a:cs typeface="Times New Roman" pitchFamily="18" charset="0"/>
              </a:rPr>
              <a:t>-	Bite registration is performed.</a:t>
            </a:r>
          </a:p>
          <a:p>
            <a:pPr>
              <a:buNone/>
            </a:pPr>
            <a:r>
              <a:rPr lang="en-US" b="1" dirty="0" smtClean="0">
                <a:latin typeface="Times New Roman" pitchFamily="18" charset="0"/>
                <a:cs typeface="Times New Roman" pitchFamily="18" charset="0"/>
              </a:rPr>
              <a:t>-	Determination of shade and form of artificial teeth.</a:t>
            </a:r>
          </a:p>
          <a:p>
            <a:pPr>
              <a:buNone/>
            </a:pPr>
            <a:r>
              <a:rPr lang="en-US" b="1" dirty="0" smtClean="0">
                <a:latin typeface="Times New Roman" pitchFamily="18" charset="0"/>
                <a:cs typeface="Times New Roman" pitchFamily="18" charset="0"/>
              </a:rPr>
              <a:t>-	Upper and lower casts are mounted on the articulator.</a:t>
            </a:r>
          </a:p>
          <a:p>
            <a:pPr>
              <a:buNone/>
            </a:pPr>
            <a:r>
              <a:rPr lang="en-US" b="1" dirty="0" smtClean="0">
                <a:latin typeface="Times New Roman" pitchFamily="18" charset="0"/>
                <a:cs typeface="Times New Roman" pitchFamily="18" charset="0"/>
              </a:rPr>
              <a:t>-	Artificial teeth are set.</a:t>
            </a:r>
          </a:p>
          <a:p>
            <a:pPr>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pPr fontAlgn="auto">
              <a:spcAft>
                <a:spcPts val="0"/>
              </a:spcAft>
              <a:defRPr/>
            </a:pPr>
            <a:r>
              <a:rPr lang="en-US" sz="6000" dirty="0" smtClean="0">
                <a:solidFill>
                  <a:srgbClr val="000066"/>
                </a:solidFill>
                <a:effectLst/>
                <a:latin typeface="Times New Roman" pitchFamily="18" charset="0"/>
                <a:cs typeface="Times New Roman" pitchFamily="18" charset="0"/>
              </a:rPr>
              <a:t>Wax try in and fitting of the dentures</a:t>
            </a:r>
            <a:r>
              <a:rPr lang="en-US" dirty="0" smtClean="0"/>
              <a:t/>
            </a:r>
            <a:br>
              <a:rPr lang="en-US" dirty="0" smtClean="0"/>
            </a:br>
            <a:endParaRPr lang="en-US" dirty="0"/>
          </a:p>
        </p:txBody>
      </p:sp>
      <p:sp>
        <p:nvSpPr>
          <p:cNvPr id="43011" name="Content Placeholder 2"/>
          <p:cNvSpPr>
            <a:spLocks noGrp="1"/>
          </p:cNvSpPr>
          <p:nvPr>
            <p:ph idx="1"/>
          </p:nvPr>
        </p:nvSpPr>
        <p:spPr>
          <a:xfrm>
            <a:off x="457200" y="1767840"/>
            <a:ext cx="8229600" cy="4709160"/>
          </a:xfrm>
        </p:spPr>
        <p:txBody>
          <a:bodyPr/>
          <a:lstStyle/>
          <a:p>
            <a:pPr>
              <a:buNone/>
            </a:pPr>
            <a:r>
              <a:rPr lang="en-US" dirty="0" smtClean="0">
                <a:solidFill>
                  <a:srgbClr val="000000"/>
                </a:solidFill>
                <a:latin typeface="Times New Roman" pitchFamily="18" charset="0"/>
                <a:cs typeface="Times New Roman" pitchFamily="18" charset="0"/>
              </a:rPr>
              <a:t>-	</a:t>
            </a:r>
            <a:r>
              <a:rPr lang="en-US" b="1" dirty="0" smtClean="0">
                <a:solidFill>
                  <a:srgbClr val="000000"/>
                </a:solidFill>
                <a:latin typeface="Times New Roman" pitchFamily="18" charset="0"/>
                <a:cs typeface="Times New Roman" pitchFamily="18" charset="0"/>
              </a:rPr>
              <a:t>Wax try in of the dentures is performed.</a:t>
            </a:r>
          </a:p>
          <a:p>
            <a:pPr>
              <a:buFontTx/>
              <a:buChar char="-"/>
            </a:pPr>
            <a:r>
              <a:rPr lang="en-US" b="1" dirty="0" smtClean="0">
                <a:solidFill>
                  <a:srgbClr val="000000"/>
                </a:solidFill>
                <a:latin typeface="Times New Roman" pitchFamily="18" charset="0"/>
                <a:cs typeface="Times New Roman" pitchFamily="18" charset="0"/>
              </a:rPr>
              <a:t>If satisfactory, dentures are waxed up, invested, wax is eliminated, acrylic resin is packed and cured,  </a:t>
            </a:r>
            <a:r>
              <a:rPr lang="en-US" b="1" dirty="0" err="1" smtClean="0">
                <a:solidFill>
                  <a:srgbClr val="000000"/>
                </a:solidFill>
                <a:latin typeface="Times New Roman" pitchFamily="18" charset="0"/>
                <a:cs typeface="Times New Roman" pitchFamily="18" charset="0"/>
              </a:rPr>
              <a:t>deflasking</a:t>
            </a:r>
            <a:r>
              <a:rPr lang="en-US" b="1" dirty="0" smtClean="0">
                <a:solidFill>
                  <a:srgbClr val="000000"/>
                </a:solidFill>
                <a:latin typeface="Times New Roman" pitchFamily="18" charset="0"/>
                <a:cs typeface="Times New Roman" pitchFamily="18" charset="0"/>
              </a:rPr>
              <a:t>, finishing and polishing of the dentures are performed.</a:t>
            </a:r>
          </a:p>
          <a:p>
            <a:pPr>
              <a:buNone/>
            </a:pPr>
            <a:r>
              <a:rPr lang="en-US" b="1" dirty="0" smtClean="0">
                <a:solidFill>
                  <a:srgbClr val="000000"/>
                </a:solidFill>
                <a:latin typeface="Times New Roman" pitchFamily="18" charset="0"/>
                <a:cs typeface="Times New Roman" pitchFamily="18" charset="0"/>
              </a:rPr>
              <a:t>-	Processed dentures are fitted.</a:t>
            </a:r>
          </a:p>
          <a:p>
            <a:pPr>
              <a:buNone/>
            </a:pPr>
            <a:r>
              <a:rPr lang="en-US" b="1" dirty="0" smtClean="0">
                <a:solidFill>
                  <a:srgbClr val="000000"/>
                </a:solidFill>
                <a:latin typeface="Times New Roman" pitchFamily="18" charset="0"/>
                <a:cs typeface="Times New Roman" pitchFamily="18" charset="0"/>
              </a:rPr>
              <a:t>-	Review.</a:t>
            </a: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9" name="Rectangle 7"/>
          <p:cNvSpPr>
            <a:spLocks noChangeArrowheads="1"/>
          </p:cNvSpPr>
          <p:nvPr/>
        </p:nvSpPr>
        <p:spPr bwMode="auto">
          <a:xfrm>
            <a:off x="1143000" y="3482975"/>
            <a:ext cx="7772400" cy="1470025"/>
          </a:xfrm>
          <a:prstGeom prst="rect">
            <a:avLst/>
          </a:prstGeom>
          <a:noFill/>
          <a:ln w="9525">
            <a:noFill/>
            <a:miter lim="800000"/>
            <a:headEnd/>
            <a:tailEnd/>
          </a:ln>
          <a:effectLst/>
        </p:spPr>
        <p:txBody>
          <a:bodyPr anchor="ctr"/>
          <a:lstStyle/>
          <a:p>
            <a:pPr algn="ctr">
              <a:defRPr/>
            </a:pPr>
            <a:r>
              <a:rPr lang="en-US" sz="6600" b="1" dirty="0">
                <a:solidFill>
                  <a:srgbClr val="800000"/>
                </a:solidFill>
                <a:latin typeface="Times New Roman" pitchFamily="18" charset="0"/>
                <a:cs typeface="Times New Roman" pitchFamily="18" charset="0"/>
              </a:rPr>
              <a:t>RPD Treatment</a:t>
            </a:r>
          </a:p>
        </p:txBody>
      </p:sp>
      <p:sp>
        <p:nvSpPr>
          <p:cNvPr id="381960" name="Rectangle 8"/>
          <p:cNvSpPr>
            <a:spLocks noChangeArrowheads="1"/>
          </p:cNvSpPr>
          <p:nvPr/>
        </p:nvSpPr>
        <p:spPr bwMode="auto">
          <a:xfrm>
            <a:off x="609600" y="1425575"/>
            <a:ext cx="7772400" cy="1470025"/>
          </a:xfrm>
          <a:prstGeom prst="rect">
            <a:avLst/>
          </a:prstGeom>
          <a:noFill/>
          <a:ln w="9525">
            <a:noFill/>
            <a:miter lim="800000"/>
            <a:headEnd/>
            <a:tailEnd/>
          </a:ln>
          <a:effectLst/>
        </p:spPr>
        <p:txBody>
          <a:bodyPr anchor="ctr"/>
          <a:lstStyle/>
          <a:p>
            <a:pPr algn="ctr">
              <a:defRPr/>
            </a:pPr>
            <a:r>
              <a:rPr lang="en-US" sz="6600" b="1" dirty="0">
                <a:solidFill>
                  <a:srgbClr val="800000"/>
                </a:solidFill>
                <a:latin typeface="Times New Roman" pitchFamily="18" charset="0"/>
                <a:cs typeface="Times New Roman" pitchFamily="18" charset="0"/>
              </a:rPr>
              <a:t>Mouth Preparation</a:t>
            </a:r>
          </a:p>
        </p:txBody>
      </p:sp>
      <p:sp>
        <p:nvSpPr>
          <p:cNvPr id="381961" name="Rectangle 9"/>
          <p:cNvSpPr>
            <a:spLocks noChangeArrowheads="1"/>
          </p:cNvSpPr>
          <p:nvPr/>
        </p:nvSpPr>
        <p:spPr bwMode="auto">
          <a:xfrm>
            <a:off x="1143000" y="2438400"/>
            <a:ext cx="7772400" cy="1470025"/>
          </a:xfrm>
          <a:prstGeom prst="rect">
            <a:avLst/>
          </a:prstGeom>
          <a:noFill/>
          <a:ln w="9525">
            <a:noFill/>
            <a:miter lim="800000"/>
            <a:headEnd/>
            <a:tailEnd/>
          </a:ln>
          <a:effectLst/>
        </p:spPr>
        <p:txBody>
          <a:bodyPr anchor="ctr"/>
          <a:lstStyle/>
          <a:p>
            <a:pPr algn="ctr">
              <a:defRPr/>
            </a:pPr>
            <a:r>
              <a:rPr lang="en-US" sz="6600" b="1" dirty="0">
                <a:solidFill>
                  <a:srgbClr val="800000"/>
                </a:solidFill>
                <a:latin typeface="Times New Roman" pitchFamily="18" charset="0"/>
                <a:cs typeface="Times New Roman" pitchFamily="18" charset="0"/>
              </a:rPr>
              <a:t>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81960"/>
                                        </p:tgtEl>
                                        <p:attrNameLst>
                                          <p:attrName>style.visibility</p:attrName>
                                        </p:attrNameLst>
                                      </p:cBhvr>
                                      <p:to>
                                        <p:strVal val="visible"/>
                                      </p:to>
                                    </p:set>
                                    <p:anim to="" calcmode="lin" valueType="num">
                                      <p:cBhvr>
                                        <p:cTn id="7" dur="1" fill="hold"/>
                                        <p:tgtEl>
                                          <p:spTgt spid="381960"/>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81961"/>
                                        </p:tgtEl>
                                        <p:attrNameLst>
                                          <p:attrName>style.visibility</p:attrName>
                                        </p:attrNameLst>
                                      </p:cBhvr>
                                      <p:to>
                                        <p:strVal val="visible"/>
                                      </p:to>
                                    </p:set>
                                    <p:anim to="" calcmode="lin" valueType="num">
                                      <p:cBhvr>
                                        <p:cTn id="11" dur="1" fill="hold"/>
                                        <p:tgtEl>
                                          <p:spTgt spid="381961"/>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81959"/>
                                        </p:tgtEl>
                                        <p:attrNameLst>
                                          <p:attrName>style.visibility</p:attrName>
                                        </p:attrNameLst>
                                      </p:cBhvr>
                                      <p:to>
                                        <p:strVal val="visible"/>
                                      </p:to>
                                    </p:set>
                                    <p:anim to="" calcmode="lin" valueType="num">
                                      <p:cBhvr>
                                        <p:cTn id="15" dur="1" fill="hold"/>
                                        <p:tgtEl>
                                          <p:spTgt spid="3819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9" grpId="0"/>
      <p:bldP spid="381960" grpId="0"/>
      <p:bldP spid="3819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subTitle" idx="1"/>
          </p:nvPr>
        </p:nvSpPr>
        <p:spPr>
          <a:xfrm>
            <a:off x="533400" y="1219200"/>
            <a:ext cx="8153400" cy="3962400"/>
          </a:xfrm>
        </p:spPr>
        <p:txBody>
          <a:bodyPr/>
          <a:lstStyle/>
          <a:p>
            <a:pPr algn="l" eaLnBrk="1" hangingPunct="1">
              <a:lnSpc>
                <a:spcPct val="90000"/>
              </a:lnSpc>
              <a:defRPr/>
            </a:pPr>
            <a:r>
              <a:rPr lang="en-US" sz="4000" dirty="0" smtClean="0">
                <a:solidFill>
                  <a:schemeClr val="bg1"/>
                </a:solidFill>
              </a:rPr>
              <a:t> </a:t>
            </a:r>
            <a:r>
              <a:rPr lang="en-US" sz="3600" b="1" dirty="0" smtClean="0">
                <a:latin typeface="Times New Roman" pitchFamily="18" charset="0"/>
                <a:cs typeface="Times New Roman" pitchFamily="18" charset="0"/>
              </a:rPr>
              <a:t>Removable partial dentures should evolve out of a thorough and systematic diagnosis, planning and careful preparation of the hard and soft structures of the mouth.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dissolve">
                                      <p:cBhvr>
                                        <p:cTn id="7" dur="500"/>
                                        <p:tgtEl>
                                          <p:spTgt spid="30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83" name="Rectangle 7"/>
          <p:cNvSpPr>
            <a:spLocks noGrp="1" noChangeArrowheads="1"/>
          </p:cNvSpPr>
          <p:nvPr>
            <p:ph type="title"/>
          </p:nvPr>
        </p:nvSpPr>
        <p:spPr>
          <a:xfrm>
            <a:off x="0" y="533400"/>
            <a:ext cx="9144000" cy="1143000"/>
          </a:xfrm>
        </p:spPr>
        <p:txBody>
          <a:bodyPr>
            <a:noAutofit/>
          </a:bodyPr>
          <a:lstStyle/>
          <a:p>
            <a:pPr eaLnBrk="1" hangingPunct="1">
              <a:defRPr/>
            </a:pPr>
            <a:r>
              <a:rPr lang="en-US" sz="4800" b="1" dirty="0" smtClean="0">
                <a:solidFill>
                  <a:srgbClr val="800000"/>
                </a:solidFill>
                <a:effectLst/>
                <a:latin typeface="Times New Roman" pitchFamily="18" charset="0"/>
                <a:cs typeface="Times New Roman" pitchFamily="18" charset="0"/>
              </a:rPr>
              <a:t>Indications for RPD therapy Vs Fixed prosthodontics   </a:t>
            </a:r>
          </a:p>
        </p:txBody>
      </p:sp>
      <p:sp>
        <p:nvSpPr>
          <p:cNvPr id="382984" name="Rectangle 8"/>
          <p:cNvSpPr>
            <a:spLocks noGrp="1" noChangeArrowheads="1"/>
          </p:cNvSpPr>
          <p:nvPr>
            <p:ph idx="1"/>
          </p:nvPr>
        </p:nvSpPr>
        <p:spPr>
          <a:xfrm>
            <a:off x="0" y="2209800"/>
            <a:ext cx="9144000" cy="5334000"/>
          </a:xfrm>
        </p:spPr>
        <p:txBody>
          <a:bodyPr>
            <a:noAutofit/>
          </a:bodyPr>
          <a:lstStyle/>
          <a:p>
            <a:pPr eaLnBrk="1" hangingPunct="1">
              <a:buNone/>
            </a:pPr>
            <a:r>
              <a:rPr lang="en-US" dirty="0" smtClean="0">
                <a:solidFill>
                  <a:schemeClr val="bg1"/>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Replacement of teeth and tissue (aesthetics are of prime concern</a:t>
            </a:r>
          </a:p>
          <a:p>
            <a:pPr eaLnBrk="1" hangingPunct="1">
              <a:buNone/>
            </a:pPr>
            <a:r>
              <a:rPr lang="en-US" b="1" dirty="0" smtClean="0">
                <a:latin typeface="Times New Roman" pitchFamily="18" charset="0"/>
                <a:cs typeface="Times New Roman" pitchFamily="18" charset="0"/>
              </a:rPr>
              <a:t>-	Long span edentulous space not suitable for fixed Prosthodontics (Ante’s law)</a:t>
            </a:r>
          </a:p>
          <a:p>
            <a:pPr eaLnBrk="1" hangingPunct="1">
              <a:buNone/>
            </a:pPr>
            <a:r>
              <a:rPr lang="en-US" b="1" dirty="0" smtClean="0">
                <a:latin typeface="Times New Roman" pitchFamily="18" charset="0"/>
                <a:cs typeface="Times New Roman" pitchFamily="18" charset="0"/>
              </a:rPr>
              <a:t>-	Absence of distal abutments  </a:t>
            </a:r>
          </a:p>
          <a:p>
            <a:pPr eaLnBrk="1" hangingPunct="1">
              <a:buNone/>
            </a:pPr>
            <a:r>
              <a:rPr lang="en-US" b="1" dirty="0" smtClean="0">
                <a:latin typeface="Times New Roman" pitchFamily="18" charset="0"/>
                <a:cs typeface="Times New Roman" pitchFamily="18" charset="0"/>
              </a:rPr>
              <a:t>-	Abutments with poor periodontal support</a:t>
            </a:r>
          </a:p>
          <a:p>
            <a:pPr eaLnBrk="1" hangingPunct="1">
              <a:buNone/>
            </a:pPr>
            <a:r>
              <a:rPr lang="en-US" b="1" dirty="0" smtClean="0">
                <a:latin typeface="Times New Roman" pitchFamily="18" charset="0"/>
                <a:cs typeface="Times New Roman" pitchFamily="18" charset="0"/>
              </a:rPr>
              <a:t>-	The need for cross-arch stabilisation</a:t>
            </a:r>
          </a:p>
          <a:p>
            <a:pPr eaLnBrk="1" hangingPunct="1">
              <a:buFont typeface="Wingdings" pitchFamily="2" charset="2"/>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04800" y="1371600"/>
            <a:ext cx="8534400" cy="2971800"/>
          </a:xfrm>
        </p:spPr>
        <p:txBody>
          <a:bodyPr/>
          <a:lstStyle/>
          <a:p>
            <a:pPr marL="609600" indent="-609600" algn="l" eaLnBrk="1" hangingPunct="1">
              <a:defRPr/>
            </a:pPr>
            <a:r>
              <a:rPr lang="en-US" dirty="0" smtClean="0">
                <a:solidFill>
                  <a:srgbClr val="CCFF66"/>
                </a:solidFill>
              </a:rPr>
              <a:t>     </a:t>
            </a:r>
            <a:r>
              <a:rPr lang="en-US" b="1" dirty="0" smtClean="0">
                <a:latin typeface="Times New Roman" pitchFamily="18" charset="0"/>
                <a:cs typeface="Times New Roman" pitchFamily="18" charset="0"/>
              </a:rPr>
              <a:t>Carefully planned and executed mouth preparation contributes to the objectives of:</a:t>
            </a:r>
          </a:p>
          <a:p>
            <a:pPr marL="609600" indent="-609600" algn="l" eaLnBrk="1" hangingPunct="1">
              <a:defRPr/>
            </a:pPr>
            <a:r>
              <a:rPr lang="en-US" b="1" dirty="0" smtClean="0">
                <a:latin typeface="Times New Roman" pitchFamily="18" charset="0"/>
                <a:cs typeface="Times New Roman" pitchFamily="18" charset="0"/>
              </a:rPr>
              <a:t>1-	Preservation of the remaining structures.</a:t>
            </a:r>
          </a:p>
          <a:p>
            <a:pPr marL="609600" indent="-609600" algn="l" eaLnBrk="1" hangingPunct="1">
              <a:defRPr/>
            </a:pPr>
            <a:r>
              <a:rPr lang="en-US" b="1" dirty="0" smtClean="0">
                <a:latin typeface="Times New Roman" pitchFamily="18" charset="0"/>
                <a:cs typeface="Times New Roman" pitchFamily="18" charset="0"/>
              </a:rPr>
              <a:t>2-	Replacement of the missing tissues.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 calcmode="lin" valueType="num">
                                      <p:cBhvr additive="base">
                                        <p:cTn id="11"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 calcmode="lin" valueType="num">
                                      <p:cBhvr additive="base">
                                        <p:cTn id="15"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152400" y="762000"/>
            <a:ext cx="8991600" cy="3276600"/>
          </a:xfrm>
        </p:spPr>
        <p:txBody>
          <a:bodyPr>
            <a:noAutofit/>
          </a:bodyPr>
          <a:lstStyle/>
          <a:p>
            <a:pPr marL="609600" indent="-609600" algn="l" eaLnBrk="1" hangingPunct="1">
              <a:lnSpc>
                <a:spcPct val="90000"/>
              </a:lnSpc>
            </a:pPr>
            <a:r>
              <a:rPr lang="en-US" b="1" dirty="0" smtClean="0">
                <a:latin typeface="Times New Roman" pitchFamily="18" charset="0"/>
                <a:cs typeface="Times New Roman" pitchFamily="18" charset="0"/>
              </a:rPr>
              <a:t>Mouth preparation procedures may include:</a:t>
            </a:r>
          </a:p>
          <a:p>
            <a:pPr marL="609600" indent="-609600" algn="l" eaLnBrk="1" hangingPunct="1">
              <a:lnSpc>
                <a:spcPct val="90000"/>
              </a:lnSpc>
            </a:pPr>
            <a:endParaRPr lang="en-US" b="1" dirty="0" smtClean="0">
              <a:latin typeface="Times New Roman" pitchFamily="18" charset="0"/>
              <a:cs typeface="Times New Roman" pitchFamily="18" charset="0"/>
            </a:endParaRPr>
          </a:p>
          <a:p>
            <a:pPr marL="609600" indent="-609600" algn="l" eaLnBrk="1" hangingPunct="1">
              <a:lnSpc>
                <a:spcPct val="90000"/>
              </a:lnSpc>
            </a:pPr>
            <a:r>
              <a:rPr lang="en-US" b="1" dirty="0" smtClean="0">
                <a:latin typeface="Times New Roman" pitchFamily="18" charset="0"/>
                <a:cs typeface="Times New Roman" pitchFamily="18" charset="0"/>
              </a:rPr>
              <a:t>1-	Relief of pain and infection</a:t>
            </a:r>
          </a:p>
          <a:p>
            <a:pPr marL="609600" indent="-609600" algn="l" eaLnBrk="1" hangingPunct="1">
              <a:lnSpc>
                <a:spcPct val="90000"/>
              </a:lnSpc>
            </a:pPr>
            <a:r>
              <a:rPr lang="en-US" b="1" dirty="0" smtClean="0">
                <a:latin typeface="Times New Roman" pitchFamily="18" charset="0"/>
                <a:cs typeface="Times New Roman" pitchFamily="18" charset="0"/>
              </a:rPr>
              <a:t>2-	Oral surgical preparation</a:t>
            </a:r>
          </a:p>
          <a:p>
            <a:pPr marL="609600" indent="-609600" algn="l" eaLnBrk="1" hangingPunct="1">
              <a:lnSpc>
                <a:spcPct val="90000"/>
              </a:lnSpc>
            </a:pPr>
            <a:r>
              <a:rPr lang="en-US" b="1" dirty="0" smtClean="0">
                <a:latin typeface="Times New Roman" pitchFamily="18" charset="0"/>
                <a:cs typeface="Times New Roman" pitchFamily="18" charset="0"/>
              </a:rPr>
              <a:t>3-	Conditioning of abused and irritated tissues</a:t>
            </a:r>
          </a:p>
          <a:p>
            <a:pPr marL="609600" indent="-609600" algn="l" eaLnBrk="1" hangingPunct="1">
              <a:lnSpc>
                <a:spcPct val="90000"/>
              </a:lnSpc>
            </a:pPr>
            <a:r>
              <a:rPr lang="en-US" b="1" dirty="0" smtClean="0">
                <a:latin typeface="Times New Roman" pitchFamily="18" charset="0"/>
                <a:cs typeface="Times New Roman" pitchFamily="18" charset="0"/>
              </a:rPr>
              <a:t>4-	Periodontal preparation</a:t>
            </a:r>
          </a:p>
          <a:p>
            <a:pPr marL="609600" indent="-609600" algn="l" eaLnBrk="1" hangingPunct="1">
              <a:lnSpc>
                <a:spcPct val="90000"/>
              </a:lnSpc>
            </a:pPr>
            <a:r>
              <a:rPr lang="en-US" b="1" dirty="0" smtClean="0">
                <a:latin typeface="Times New Roman" pitchFamily="18" charset="0"/>
                <a:cs typeface="Times New Roman" pitchFamily="18" charset="0"/>
              </a:rPr>
              <a:t>5-	Orthodontic preparation</a:t>
            </a:r>
          </a:p>
          <a:p>
            <a:pPr marL="609600" indent="-609600" algn="l" eaLnBrk="1" hangingPunct="1">
              <a:lnSpc>
                <a:spcPct val="90000"/>
              </a:lnSpc>
            </a:pPr>
            <a:r>
              <a:rPr lang="en-US" b="1" dirty="0" smtClean="0">
                <a:latin typeface="Times New Roman" pitchFamily="18" charset="0"/>
                <a:cs typeface="Times New Roman" pitchFamily="18" charset="0"/>
              </a:rPr>
              <a:t>6-	Conservative preparation</a:t>
            </a:r>
          </a:p>
          <a:p>
            <a:pPr marL="609600" indent="-609600" algn="l" eaLnBrk="1" hangingPunct="1">
              <a:lnSpc>
                <a:spcPct val="90000"/>
              </a:lnSpc>
            </a:pPr>
            <a:r>
              <a:rPr lang="en-US" b="1" dirty="0" smtClean="0">
                <a:latin typeface="Times New Roman" pitchFamily="18" charset="0"/>
                <a:cs typeface="Times New Roman" pitchFamily="18" charset="0"/>
              </a:rPr>
              <a:t>7-	Correction of occlusal plane discrepancies and correction of </a:t>
            </a:r>
            <a:r>
              <a:rPr lang="en-US" b="1" dirty="0" err="1" smtClean="0">
                <a:latin typeface="Times New Roman" pitchFamily="18" charset="0"/>
                <a:cs typeface="Times New Roman" pitchFamily="18" charset="0"/>
              </a:rPr>
              <a:t>malalignment</a:t>
            </a:r>
            <a:endParaRPr lang="en-US" b="1" dirty="0" smtClean="0">
              <a:latin typeface="Times New Roman" pitchFamily="18" charset="0"/>
              <a:cs typeface="Times New Roman" pitchFamily="18" charset="0"/>
            </a:endParaRPr>
          </a:p>
          <a:p>
            <a:pPr marL="609600" indent="-609600" algn="l" eaLnBrk="1" hangingPunct="1">
              <a:lnSpc>
                <a:spcPct val="90000"/>
              </a:lnSpc>
            </a:pPr>
            <a:r>
              <a:rPr lang="en-US" b="1" dirty="0" smtClean="0">
                <a:latin typeface="Times New Roman" pitchFamily="18" charset="0"/>
                <a:cs typeface="Times New Roman" pitchFamily="18" charset="0"/>
              </a:rPr>
              <a:t>8-	Provision of interim prostheses and repair of existing prostheses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 calcmode="lin" valueType="num">
                                      <p:cBhvr additive="base">
                                        <p:cTn id="12"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 calcmode="lin" valueType="num">
                                      <p:cBhvr additive="base">
                                        <p:cTn id="17"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 calcmode="lin" valueType="num">
                                      <p:cBhvr additive="base">
                                        <p:cTn id="22"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 calcmode="lin" valueType="num">
                                      <p:cBhvr additive="base">
                                        <p:cTn id="2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171">
                                            <p:txEl>
                                              <p:pRg st="6" end="6"/>
                                            </p:txEl>
                                          </p:spTgt>
                                        </p:tgtEl>
                                        <p:attrNameLst>
                                          <p:attrName>style.visibility</p:attrName>
                                        </p:attrNameLst>
                                      </p:cBhvr>
                                      <p:to>
                                        <p:strVal val="visible"/>
                                      </p:to>
                                    </p:set>
                                    <p:anim calcmode="lin" valueType="num">
                                      <p:cBhvr additive="base">
                                        <p:cTn id="32"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7171">
                                            <p:txEl>
                                              <p:pRg st="7" end="7"/>
                                            </p:txEl>
                                          </p:spTgt>
                                        </p:tgtEl>
                                        <p:attrNameLst>
                                          <p:attrName>style.visibility</p:attrName>
                                        </p:attrNameLst>
                                      </p:cBhvr>
                                      <p:to>
                                        <p:strVal val="visible"/>
                                      </p:to>
                                    </p:set>
                                    <p:anim calcmode="lin" valueType="num">
                                      <p:cBhvr additive="base">
                                        <p:cTn id="37"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8" end="8"/>
                                            </p:txEl>
                                          </p:spTgt>
                                        </p:tgtEl>
                                        <p:attrNameLst>
                                          <p:attrName>style.visibility</p:attrName>
                                        </p:attrNameLst>
                                      </p:cBhvr>
                                      <p:to>
                                        <p:strVal val="visible"/>
                                      </p:to>
                                    </p:set>
                                    <p:anim calcmode="lin" valueType="num">
                                      <p:cBhvr additive="base">
                                        <p:cTn id="43"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1">
                                            <p:txEl>
                                              <p:pRg st="9" end="9"/>
                                            </p:txEl>
                                          </p:spTgt>
                                        </p:tgtEl>
                                        <p:attrNameLst>
                                          <p:attrName>style.visibility</p:attrName>
                                        </p:attrNameLst>
                                      </p:cBhvr>
                                      <p:to>
                                        <p:strVal val="visible"/>
                                      </p:to>
                                    </p:set>
                                    <p:anim calcmode="lin" valueType="num">
                                      <p:cBhvr additive="base">
                                        <p:cTn id="49"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hidden="1"/>
          <p:cNvSpPr>
            <a:spLocks noGrp="1" noChangeArrowheads="1"/>
          </p:cNvSpPr>
          <p:nvPr>
            <p:ph type="title"/>
          </p:nvPr>
        </p:nvSpPr>
        <p:spPr/>
        <p:txBody>
          <a:bodyPr/>
          <a:lstStyle/>
          <a:p>
            <a:pPr eaLnBrk="1" hangingPunct="1">
              <a:defRPr/>
            </a:pPr>
            <a:endParaRPr lang="en-US" smtClean="0"/>
          </a:p>
        </p:txBody>
      </p:sp>
      <p:sp>
        <p:nvSpPr>
          <p:cNvPr id="239619" name="Rectangle 3" descr="46p copy 203"/>
          <p:cNvSpPr>
            <a:spLocks noGrp="1" noChangeAspect="1" noChangeArrowheads="1"/>
          </p:cNvSpPr>
          <p:nvPr isPhoto="1"/>
        </p:nvSpPr>
        <p:spPr bwMode="auto">
          <a:xfrm>
            <a:off x="685800" y="919163"/>
            <a:ext cx="7772400" cy="5018087"/>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239619"/>
                                        </p:tgtEl>
                                        <p:attrNameLst>
                                          <p:attrName>style.visibility</p:attrName>
                                        </p:attrNameLst>
                                      </p:cBhvr>
                                      <p:to>
                                        <p:strVal val="visible"/>
                                      </p:to>
                                    </p:set>
                                    <p:animEffect transition="in" filter="diamond(out)">
                                      <p:cBhvr>
                                        <p:cTn id="7" dur="2000"/>
                                        <p:tgtEl>
                                          <p:spTgt spid="239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000066"/>
                </a:solidFill>
                <a:effectLst/>
                <a:latin typeface="Times New Roman" pitchFamily="18" charset="0"/>
                <a:cs typeface="Times New Roman" pitchFamily="18" charset="0"/>
              </a:rPr>
              <a:t>Relief of pain and infection</a:t>
            </a:r>
            <a:endParaRPr lang="en-US" sz="5400" dirty="0">
              <a:solidFill>
                <a:srgbClr val="000066"/>
              </a:solidFill>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buNone/>
            </a:pPr>
            <a:r>
              <a:rPr lang="en-US" b="1" dirty="0" smtClean="0">
                <a:latin typeface="Times New Roman" pitchFamily="18" charset="0"/>
                <a:cs typeface="Times New Roman" pitchFamily="18" charset="0"/>
              </a:rPr>
              <a:t>This involves all procedures undertaken to eliminate discomfort as soon as possible.</a:t>
            </a:r>
          </a:p>
          <a:p>
            <a:pPr>
              <a:buNone/>
            </a:pPr>
            <a:r>
              <a:rPr lang="en-US" b="1" dirty="0" smtClean="0">
                <a:latin typeface="Times New Roman" pitchFamily="18" charset="0"/>
                <a:cs typeface="Times New Roman" pitchFamily="18" charset="0"/>
              </a:rPr>
              <a:t>-	Endodontic treatment.</a:t>
            </a:r>
          </a:p>
          <a:p>
            <a:pPr>
              <a:buNone/>
            </a:pPr>
            <a:r>
              <a:rPr lang="en-US" b="1" dirty="0" smtClean="0">
                <a:latin typeface="Times New Roman" pitchFamily="18" charset="0"/>
                <a:cs typeface="Times New Roman" pitchFamily="18" charset="0"/>
              </a:rPr>
              <a:t>-	Surgical treatment.</a:t>
            </a:r>
          </a:p>
          <a:p>
            <a:pPr>
              <a:buNone/>
            </a:pPr>
            <a:r>
              <a:rPr lang="en-US" b="1" dirty="0" smtClean="0">
                <a:latin typeface="Times New Roman" pitchFamily="18" charset="0"/>
                <a:cs typeface="Times New Roman" pitchFamily="18" charset="0"/>
              </a:rPr>
              <a:t>-	Treatment of carious lesions that might cause pain.</a:t>
            </a:r>
          </a:p>
          <a:p>
            <a:pPr>
              <a:buNone/>
            </a:pPr>
            <a:r>
              <a:rPr lang="en-US" b="1" dirty="0" smtClean="0">
                <a:latin typeface="Times New Roman" pitchFamily="18" charset="0"/>
                <a:cs typeface="Times New Roman" pitchFamily="18" charset="0"/>
              </a:rPr>
              <a:t>-	Gingival treatment to decrease the chances for periodontal abscesses.</a:t>
            </a:r>
          </a:p>
          <a:p>
            <a:pPr>
              <a:buNone/>
            </a:pPr>
            <a:r>
              <a:rPr lang="en-US" b="1" dirty="0" smtClean="0">
                <a:latin typeface="Times New Roman" pitchFamily="18" charset="0"/>
                <a:cs typeface="Times New Roman" pitchFamily="18" charset="0"/>
              </a:rPr>
              <a:t>-	Prophylactic </a:t>
            </a:r>
            <a:r>
              <a:rPr lang="en-US" b="1" dirty="0" err="1" smtClean="0">
                <a:latin typeface="Times New Roman" pitchFamily="18" charset="0"/>
                <a:cs typeface="Times New Roman" pitchFamily="18" charset="0"/>
              </a:rPr>
              <a:t>antibionics</a:t>
            </a:r>
            <a:r>
              <a:rPr lang="en-US" b="1" dirty="0" smtClean="0">
                <a:latin typeface="Times New Roman" pitchFamily="18" charset="0"/>
                <a:cs typeface="Times New Roman" pitchFamily="18" charset="0"/>
              </a:rPr>
              <a:t> and oral hygiene instructions.</a:t>
            </a:r>
          </a:p>
          <a:p>
            <a:pPr>
              <a:buFontTx/>
              <a:buChar char="-"/>
            </a:pPr>
            <a:endParaRPr lang="en-US" dirty="0" smtClean="0">
              <a:solidFill>
                <a:schemeClr val="bg1"/>
              </a:solidFill>
              <a:latin typeface="Times New Roman" pitchFamily="18" charset="0"/>
              <a:cs typeface="Times New Roman" pitchFamily="18" charset="0"/>
            </a:endParaRPr>
          </a:p>
          <a:p>
            <a:pPr>
              <a:buNone/>
            </a:pPr>
            <a:endParaRPr lang="en-US" dirty="0" smtClean="0">
              <a:solidFill>
                <a:schemeClr val="bg1"/>
              </a:solidFill>
              <a:latin typeface="Times New Roman" pitchFamily="18" charset="0"/>
              <a:cs typeface="Times New Roman" pitchFamily="18" charset="0"/>
            </a:endParaRPr>
          </a:p>
          <a:p>
            <a:pPr>
              <a:buNone/>
            </a:pPr>
            <a:endParaRPr lang="en-US"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en-US" sz="6600" dirty="0" smtClean="0">
                <a:solidFill>
                  <a:srgbClr val="800000"/>
                </a:solidFill>
                <a:effectLst/>
                <a:latin typeface="Times New Roman" pitchFamily="18" charset="0"/>
                <a:cs typeface="Times New Roman" pitchFamily="18" charset="0"/>
              </a:rPr>
              <a:t>Oral surgical preparation </a:t>
            </a:r>
            <a:endParaRPr lang="en-US" sz="6600" dirty="0">
              <a:solidFill>
                <a:srgbClr val="80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hidden="1"/>
          <p:cNvSpPr>
            <a:spLocks noGrp="1" noChangeArrowheads="1"/>
          </p:cNvSpPr>
          <p:nvPr>
            <p:ph type="title"/>
          </p:nvPr>
        </p:nvSpPr>
        <p:spPr/>
        <p:txBody>
          <a:bodyPr/>
          <a:lstStyle/>
          <a:p>
            <a:pPr eaLnBrk="1" hangingPunct="1">
              <a:defRPr/>
            </a:pPr>
            <a:endParaRPr lang="en-US" smtClean="0"/>
          </a:p>
        </p:txBody>
      </p:sp>
      <p:sp>
        <p:nvSpPr>
          <p:cNvPr id="242691" name="Rectangle 3" descr="327"/>
          <p:cNvSpPr>
            <a:spLocks noGrp="1" noChangeAspect="1" noChangeArrowheads="1"/>
          </p:cNvSpPr>
          <p:nvPr isPhoto="1"/>
        </p:nvSpPr>
        <p:spPr bwMode="auto">
          <a:xfrm>
            <a:off x="685800" y="1779587"/>
            <a:ext cx="7772400" cy="5078413"/>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
        <p:nvSpPr>
          <p:cNvPr id="4" name="Rectangle 2"/>
          <p:cNvSpPr txBox="1">
            <a:spLocks noChangeArrowheads="1"/>
          </p:cNvSpPr>
          <p:nvPr/>
        </p:nvSpPr>
        <p:spPr>
          <a:xfrm>
            <a:off x="422030" y="0"/>
            <a:ext cx="8229600" cy="18288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w="6350">
                  <a:noFill/>
                </a:ln>
                <a:solidFill>
                  <a:srgbClr val="000066"/>
                </a:solidFill>
                <a:effectLst/>
                <a:uLnTx/>
                <a:uFillTx/>
                <a:latin typeface="Times New Roman" pitchFamily="18" charset="0"/>
                <a:ea typeface="+mj-ea"/>
                <a:cs typeface="Times New Roman" pitchFamily="18" charset="0"/>
              </a:rPr>
              <a:t>Surgical removal </a:t>
            </a:r>
            <a:br>
              <a:rPr kumimoji="0" lang="en-US" sz="5400" b="1" i="0" u="none" strike="noStrike" kern="1200" cap="none" spc="0" normalizeH="0" baseline="0" noProof="0" dirty="0" smtClean="0">
                <a:ln w="6350">
                  <a:noFill/>
                </a:ln>
                <a:solidFill>
                  <a:srgbClr val="000066"/>
                </a:solidFill>
                <a:effectLst/>
                <a:uLnTx/>
                <a:uFillTx/>
                <a:latin typeface="Times New Roman" pitchFamily="18" charset="0"/>
                <a:ea typeface="+mj-ea"/>
                <a:cs typeface="Times New Roman" pitchFamily="18" charset="0"/>
              </a:rPr>
            </a:br>
            <a:r>
              <a:rPr kumimoji="0" lang="en-US" sz="5400" b="1" i="0" u="none" strike="noStrike" kern="1200" cap="none" spc="0" normalizeH="0" baseline="0" noProof="0" dirty="0" smtClean="0">
                <a:ln w="6350">
                  <a:noFill/>
                </a:ln>
                <a:solidFill>
                  <a:srgbClr val="000066"/>
                </a:solidFill>
                <a:effectLst/>
                <a:uLnTx/>
                <a:uFillTx/>
                <a:latin typeface="Times New Roman" pitchFamily="18" charset="0"/>
                <a:ea typeface="+mj-ea"/>
                <a:cs typeface="Times New Roman" pitchFamily="18" charset="0"/>
              </a:rPr>
              <a:t>of impacted teeth</a:t>
            </a:r>
            <a:endParaRPr kumimoji="0" lang="en-US" sz="5400" b="1" i="1" u="none" strike="noStrike" kern="1200" cap="none" spc="0" normalizeH="0" baseline="0" noProof="0" dirty="0" smtClean="0">
              <a:ln w="6350">
                <a:noFill/>
              </a:ln>
              <a:solidFill>
                <a:srgbClr val="000066"/>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42691"/>
                                        </p:tgtEl>
                                        <p:attrNameLst>
                                          <p:attrName>style.visibility</p:attrName>
                                        </p:attrNameLst>
                                      </p:cBhvr>
                                      <p:to>
                                        <p:strVal val="visible"/>
                                      </p:to>
                                    </p:set>
                                    <p:animEffect transition="in" filter="diamond(in)">
                                      <p:cBhvr>
                                        <p:cTn id="7" dur="2000"/>
                                        <p:tgtEl>
                                          <p:spTgt spid="24269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hidden="1"/>
          <p:cNvSpPr>
            <a:spLocks noGrp="1" noChangeArrowheads="1"/>
          </p:cNvSpPr>
          <p:nvPr>
            <p:ph type="title"/>
          </p:nvPr>
        </p:nvSpPr>
        <p:spPr/>
        <p:txBody>
          <a:bodyPr/>
          <a:lstStyle/>
          <a:p>
            <a:pPr eaLnBrk="1" hangingPunct="1">
              <a:defRPr/>
            </a:pPr>
            <a:endParaRPr lang="en-US" smtClean="0"/>
          </a:p>
        </p:txBody>
      </p:sp>
      <p:sp>
        <p:nvSpPr>
          <p:cNvPr id="243715" name="Rectangle 3" descr="328"/>
          <p:cNvSpPr>
            <a:spLocks noGrp="1" noChangeAspect="1" noChangeArrowheads="1"/>
          </p:cNvSpPr>
          <p:nvPr isPhoto="1"/>
        </p:nvSpPr>
        <p:spPr bwMode="auto">
          <a:xfrm>
            <a:off x="685800" y="812800"/>
            <a:ext cx="7772400" cy="5230813"/>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243715"/>
                                        </p:tgtEl>
                                        <p:attrNameLst>
                                          <p:attrName>style.visibility</p:attrName>
                                        </p:attrNameLst>
                                      </p:cBhvr>
                                      <p:to>
                                        <p:strVal val="visible"/>
                                      </p:to>
                                    </p:set>
                                    <p:animEffect transition="in" filter="diamond(out)">
                                      <p:cBhvr>
                                        <p:cTn id="7" dur="2000"/>
                                        <p:tgtEl>
                                          <p:spTgt spid="243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hidden="1"/>
          <p:cNvSpPr>
            <a:spLocks noGrp="1" noChangeArrowheads="1"/>
          </p:cNvSpPr>
          <p:nvPr>
            <p:ph type="title"/>
          </p:nvPr>
        </p:nvSpPr>
        <p:spPr/>
        <p:txBody>
          <a:bodyPr/>
          <a:lstStyle/>
          <a:p>
            <a:pPr eaLnBrk="1" hangingPunct="1">
              <a:defRPr/>
            </a:pPr>
            <a:endParaRPr lang="en-US" smtClean="0"/>
          </a:p>
        </p:txBody>
      </p:sp>
      <p:sp>
        <p:nvSpPr>
          <p:cNvPr id="244739" name="Rectangle 3" descr="53p copy 228"/>
          <p:cNvSpPr>
            <a:spLocks noGrp="1" noChangeAspect="1" noChangeArrowheads="1"/>
          </p:cNvSpPr>
          <p:nvPr isPhoto="1"/>
        </p:nvSpPr>
        <p:spPr bwMode="auto">
          <a:xfrm>
            <a:off x="685800" y="1447800"/>
            <a:ext cx="7772400" cy="5378450"/>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
        <p:nvSpPr>
          <p:cNvPr id="4" name="Rectangle 2"/>
          <p:cNvSpPr txBox="1">
            <a:spLocks noChangeArrowheads="1"/>
          </p:cNvSpPr>
          <p:nvPr/>
        </p:nvSpPr>
        <p:spPr>
          <a:xfrm>
            <a:off x="422030" y="-228600"/>
            <a:ext cx="8229600" cy="18288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w="6350">
                  <a:noFill/>
                </a:ln>
                <a:solidFill>
                  <a:srgbClr val="000066"/>
                </a:solidFill>
                <a:effectLst/>
                <a:uLnTx/>
                <a:uFillTx/>
                <a:latin typeface="Times New Roman" pitchFamily="18" charset="0"/>
                <a:ea typeface="+mj-ea"/>
                <a:cs typeface="Times New Roman" pitchFamily="18" charset="0"/>
              </a:rPr>
              <a:t>Removal of cysts by </a:t>
            </a:r>
            <a:r>
              <a:rPr kumimoji="0" lang="en-US" sz="5400" b="1" i="0" u="none" strike="noStrike" kern="1200" cap="none" spc="0" normalizeH="0" baseline="0" noProof="0" dirty="0" err="1" smtClean="0">
                <a:ln w="6350">
                  <a:noFill/>
                </a:ln>
                <a:solidFill>
                  <a:srgbClr val="000066"/>
                </a:solidFill>
                <a:effectLst/>
                <a:uLnTx/>
                <a:uFillTx/>
                <a:latin typeface="Times New Roman" pitchFamily="18" charset="0"/>
                <a:ea typeface="+mj-ea"/>
                <a:cs typeface="Times New Roman" pitchFamily="18" charset="0"/>
              </a:rPr>
              <a:t>apicoectomy</a:t>
            </a:r>
            <a:endParaRPr kumimoji="0" lang="en-US" sz="5400" b="1" i="0" u="none" strike="noStrike" kern="1200" cap="none" spc="0" normalizeH="0" baseline="0" noProof="0" dirty="0" smtClean="0">
              <a:ln w="6350">
                <a:noFill/>
              </a:ln>
              <a:solidFill>
                <a:srgbClr val="000066"/>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44739"/>
                                        </p:tgtEl>
                                        <p:attrNameLst>
                                          <p:attrName>style.visibility</p:attrName>
                                        </p:attrNameLst>
                                      </p:cBhvr>
                                      <p:to>
                                        <p:strVal val="visible"/>
                                      </p:to>
                                    </p:set>
                                    <p:anim to="" calcmode="lin" valueType="num">
                                      <p:cBhvr>
                                        <p:cTn id="7" dur="1" fill="hold"/>
                                        <p:tgtEl>
                                          <p:spTgt spid="24473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1" nodeType="clickEffect">
                                  <p:stCondLst>
                                    <p:cond delay="0"/>
                                  </p:stCondLst>
                                  <p:childTnLst>
                                    <p:set>
                                      <p:cBhvr>
                                        <p:cTn id="11" dur="1" fill="hold">
                                          <p:stCondLst>
                                            <p:cond delay="0"/>
                                          </p:stCondLst>
                                        </p:cTn>
                                        <p:tgtEl>
                                          <p:spTgt spid="244739"/>
                                        </p:tgtEl>
                                        <p:attrNameLst>
                                          <p:attrName>style.visibility</p:attrName>
                                        </p:attrNameLst>
                                      </p:cBhvr>
                                      <p:to>
                                        <p:strVal val="visible"/>
                                      </p:to>
                                    </p:set>
                                    <p:anim to="" calcmode="lin" valueType="num">
                                      <p:cBhvr>
                                        <p:cTn id="12" dur="1" fill="hold"/>
                                        <p:tgtEl>
                                          <p:spTgt spid="244739"/>
                                        </p:tgtEl>
                                        <p:attrNameLst>
                                          <p:attrName/>
                                        </p:attrNameLst>
                                      </p:cBhvr>
                                    </p:anim>
                                  </p:childTnLst>
                                </p:cTn>
                              </p:par>
                              <p:par>
                                <p:cTn id="13" presetID="9"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animBg="1"/>
      <p:bldP spid="244739" grpId="1"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hidden="1"/>
          <p:cNvSpPr>
            <a:spLocks noGrp="1" noChangeArrowheads="1"/>
          </p:cNvSpPr>
          <p:nvPr>
            <p:ph type="title"/>
          </p:nvPr>
        </p:nvSpPr>
        <p:spPr/>
        <p:txBody>
          <a:bodyPr/>
          <a:lstStyle/>
          <a:p>
            <a:pPr eaLnBrk="1" hangingPunct="1">
              <a:defRPr/>
            </a:pPr>
            <a:endParaRPr lang="en-US" smtClean="0"/>
          </a:p>
        </p:txBody>
      </p:sp>
      <p:sp>
        <p:nvSpPr>
          <p:cNvPr id="245763" name="Rectangle 3" descr="53p copy 229"/>
          <p:cNvSpPr>
            <a:spLocks noGrp="1" noChangeAspect="1" noChangeArrowheads="1"/>
          </p:cNvSpPr>
          <p:nvPr isPhoto="1"/>
        </p:nvSpPr>
        <p:spPr bwMode="auto">
          <a:xfrm>
            <a:off x="685800" y="915988"/>
            <a:ext cx="7772400" cy="5024437"/>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45763"/>
                                        </p:tgtEl>
                                        <p:attrNameLst>
                                          <p:attrName>style.visibility</p:attrName>
                                        </p:attrNameLst>
                                      </p:cBhvr>
                                      <p:to>
                                        <p:strVal val="visible"/>
                                      </p:to>
                                    </p:set>
                                    <p:anim to="" calcmode="lin" valueType="num">
                                      <p:cBhvr>
                                        <p:cTn id="7" dur="1" fill="hold"/>
                                        <p:tgtEl>
                                          <p:spTgt spid="2457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hidden="1"/>
          <p:cNvSpPr>
            <a:spLocks noGrp="1" noChangeArrowheads="1"/>
          </p:cNvSpPr>
          <p:nvPr>
            <p:ph type="title"/>
          </p:nvPr>
        </p:nvSpPr>
        <p:spPr/>
        <p:txBody>
          <a:bodyPr/>
          <a:lstStyle/>
          <a:p>
            <a:pPr eaLnBrk="1" hangingPunct="1">
              <a:defRPr/>
            </a:pPr>
            <a:endParaRPr lang="en-US" smtClean="0"/>
          </a:p>
        </p:txBody>
      </p:sp>
      <p:sp>
        <p:nvSpPr>
          <p:cNvPr id="246787" name="Rectangle 3" descr="53p copy 230"/>
          <p:cNvSpPr>
            <a:spLocks noGrp="1" noChangeAspect="1" noChangeArrowheads="1"/>
          </p:cNvSpPr>
          <p:nvPr isPhoto="1"/>
        </p:nvSpPr>
        <p:spPr bwMode="auto">
          <a:xfrm>
            <a:off x="685800" y="885825"/>
            <a:ext cx="7772400" cy="5084763"/>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46787"/>
                                        </p:tgtEl>
                                        <p:attrNameLst>
                                          <p:attrName>style.visibility</p:attrName>
                                        </p:attrNameLst>
                                      </p:cBhvr>
                                      <p:to>
                                        <p:strVal val="visible"/>
                                      </p:to>
                                    </p:set>
                                    <p:anim to="" calcmode="lin" valueType="num">
                                      <p:cBhvr>
                                        <p:cTn id="7" dur="1" fill="hold"/>
                                        <p:tgtEl>
                                          <p:spTgt spid="24678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solidFill>
                  <a:schemeClr val="bg1"/>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Patients who can not tolerate long dental procedures </a:t>
            </a:r>
          </a:p>
          <a:p>
            <a:pPr>
              <a:buNone/>
            </a:pPr>
            <a:r>
              <a:rPr lang="en-US" b="1" dirty="0" smtClean="0">
                <a:latin typeface="Times New Roman" pitchFamily="18" charset="0"/>
                <a:cs typeface="Times New Roman" pitchFamily="18" charset="0"/>
              </a:rPr>
              <a:t>-	Financial constraints and patients’ desires</a:t>
            </a:r>
          </a:p>
          <a:p>
            <a:pPr>
              <a:buNone/>
            </a:pPr>
            <a:r>
              <a:rPr lang="en-US" b="1" dirty="0" smtClean="0">
                <a:latin typeface="Times New Roman" pitchFamily="18" charset="0"/>
                <a:cs typeface="Times New Roman" pitchFamily="18" charset="0"/>
              </a:rPr>
              <a:t>-	Age of the patients: Risk of pulp exposure in patients &lt;18 Y</a:t>
            </a:r>
          </a:p>
          <a:p>
            <a:pPr>
              <a:buFontTx/>
              <a:buChar char="-"/>
            </a:pPr>
            <a:r>
              <a:rPr lang="en-US" b="1" dirty="0" smtClean="0">
                <a:latin typeface="Times New Roman" pitchFamily="18" charset="0"/>
                <a:cs typeface="Times New Roman" pitchFamily="18" charset="0"/>
              </a:rPr>
              <a:t>Immediate need to replace missing teeth</a:t>
            </a:r>
          </a:p>
          <a:p>
            <a:pPr>
              <a:buFontTx/>
              <a:buChar cha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hidden="1"/>
          <p:cNvSpPr>
            <a:spLocks noGrp="1" noChangeArrowheads="1"/>
          </p:cNvSpPr>
          <p:nvPr>
            <p:ph type="title"/>
          </p:nvPr>
        </p:nvSpPr>
        <p:spPr/>
        <p:txBody>
          <a:bodyPr/>
          <a:lstStyle/>
          <a:p>
            <a:pPr eaLnBrk="1" hangingPunct="1">
              <a:defRPr/>
            </a:pPr>
            <a:endParaRPr lang="en-US" smtClean="0"/>
          </a:p>
        </p:txBody>
      </p:sp>
      <p:sp>
        <p:nvSpPr>
          <p:cNvPr id="251907" name="Rectangle 3" descr="329"/>
          <p:cNvSpPr>
            <a:spLocks noGrp="1" noChangeAspect="1" noChangeArrowheads="1"/>
          </p:cNvSpPr>
          <p:nvPr isPhoto="1"/>
        </p:nvSpPr>
        <p:spPr bwMode="auto">
          <a:xfrm>
            <a:off x="685800" y="1454150"/>
            <a:ext cx="7772400" cy="5403850"/>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
        <p:nvSpPr>
          <p:cNvPr id="4" name="Rectangle 2"/>
          <p:cNvSpPr txBox="1">
            <a:spLocks noChangeArrowheads="1"/>
          </p:cNvSpPr>
          <p:nvPr/>
        </p:nvSpPr>
        <p:spPr>
          <a:xfrm>
            <a:off x="685800" y="-76200"/>
            <a:ext cx="7772400" cy="1695450"/>
          </a:xfrm>
          <a:prstGeom prst="rect">
            <a:avLst/>
          </a:prstGeom>
        </p:spPr>
        <p:txBody>
          <a:bodyPr vert="horz" anchor="ctr">
            <a:normAutofit fontScale="90000" lnSpcReduction="1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6350">
                  <a:noFill/>
                </a:ln>
                <a:solidFill>
                  <a:srgbClr val="000066"/>
                </a:solidFill>
                <a:effectLst/>
                <a:uLnTx/>
                <a:uFillTx/>
                <a:latin typeface="Times New Roman" pitchFamily="18" charset="0"/>
                <a:ea typeface="+mj-ea"/>
                <a:cs typeface="Times New Roman" pitchFamily="18" charset="0"/>
              </a:rPr>
              <a:t>Removal of interfering </a:t>
            </a:r>
            <a:r>
              <a:rPr kumimoji="0" lang="en-US" sz="6000" b="1" i="0" u="none" strike="noStrike" kern="1200" cap="none" spc="0" normalizeH="0" baseline="0" noProof="0" dirty="0" err="1" smtClean="0">
                <a:ln w="6350">
                  <a:noFill/>
                </a:ln>
                <a:solidFill>
                  <a:srgbClr val="000066"/>
                </a:solidFill>
                <a:effectLst/>
                <a:uLnTx/>
                <a:uFillTx/>
                <a:latin typeface="Times New Roman" pitchFamily="18" charset="0"/>
                <a:ea typeface="+mj-ea"/>
                <a:cs typeface="Times New Roman" pitchFamily="18" charset="0"/>
              </a:rPr>
              <a:t>tori</a:t>
            </a:r>
            <a:endParaRPr kumimoji="0" lang="en-US" sz="4800" b="1" i="1" u="none" strike="noStrike" kern="1200" cap="none" spc="0" normalizeH="0" baseline="0" noProof="0" dirty="0" smtClean="0">
              <a:ln w="6350">
                <a:noFill/>
              </a:ln>
              <a:solidFill>
                <a:srgbClr val="000066"/>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51907"/>
                                        </p:tgtEl>
                                        <p:attrNameLst>
                                          <p:attrName>style.visibility</p:attrName>
                                        </p:attrNameLst>
                                      </p:cBhvr>
                                      <p:to>
                                        <p:strVal val="visible"/>
                                      </p:to>
                                    </p:set>
                                    <p:anim to="" calcmode="lin" valueType="num">
                                      <p:cBhvr>
                                        <p:cTn id="7" dur="1" fill="hold"/>
                                        <p:tgtEl>
                                          <p:spTgt spid="251907"/>
                                        </p:tgtEl>
                                        <p:attrNameLst>
                                          <p:attrName/>
                                        </p:attrNameLst>
                                      </p:cBhvr>
                                    </p:anim>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hidden="1"/>
          <p:cNvSpPr>
            <a:spLocks noGrp="1" noChangeArrowheads="1"/>
          </p:cNvSpPr>
          <p:nvPr>
            <p:ph type="title"/>
          </p:nvPr>
        </p:nvSpPr>
        <p:spPr/>
        <p:txBody>
          <a:bodyPr/>
          <a:lstStyle/>
          <a:p>
            <a:pPr eaLnBrk="1" hangingPunct="1">
              <a:defRPr/>
            </a:pPr>
            <a:endParaRPr lang="en-US" smtClean="0"/>
          </a:p>
        </p:txBody>
      </p:sp>
      <p:sp>
        <p:nvSpPr>
          <p:cNvPr id="249859" name="Rectangle 3" descr="54p copy 231"/>
          <p:cNvSpPr>
            <a:spLocks noGrp="1" noChangeAspect="1" noChangeArrowheads="1"/>
          </p:cNvSpPr>
          <p:nvPr isPhoto="1"/>
        </p:nvSpPr>
        <p:spPr bwMode="auto">
          <a:xfrm>
            <a:off x="685800" y="1676400"/>
            <a:ext cx="7772400" cy="5116513"/>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
        <p:nvSpPr>
          <p:cNvPr id="4" name="Rectangle 2"/>
          <p:cNvSpPr txBox="1">
            <a:spLocks noChangeArrowheads="1"/>
          </p:cNvSpPr>
          <p:nvPr/>
        </p:nvSpPr>
        <p:spPr>
          <a:xfrm>
            <a:off x="0" y="0"/>
            <a:ext cx="9144000" cy="18288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err="1" smtClean="0">
                <a:ln w="6350">
                  <a:noFill/>
                </a:ln>
                <a:solidFill>
                  <a:srgbClr val="000066"/>
                </a:solidFill>
                <a:effectLst/>
                <a:uLnTx/>
                <a:uFillTx/>
                <a:latin typeface="Times New Roman" pitchFamily="18" charset="0"/>
                <a:ea typeface="+mj-ea"/>
                <a:cs typeface="Times New Roman" pitchFamily="18" charset="0"/>
              </a:rPr>
              <a:t>Hemisection</a:t>
            </a:r>
            <a:r>
              <a:rPr kumimoji="0" lang="en-US" sz="5400" b="1" i="0" u="none" strike="noStrike" kern="1200" cap="none" spc="0" normalizeH="0" baseline="0" noProof="0" dirty="0" smtClean="0">
                <a:ln w="6350">
                  <a:noFill/>
                </a:ln>
                <a:solidFill>
                  <a:srgbClr val="000066"/>
                </a:solidFill>
                <a:effectLst/>
                <a:uLnTx/>
                <a:uFillTx/>
                <a:latin typeface="Times New Roman" pitchFamily="18" charset="0"/>
                <a:ea typeface="+mj-ea"/>
                <a:cs typeface="Times New Roman" pitchFamily="18" charset="0"/>
              </a:rPr>
              <a:t> for removal of hopeless roots</a:t>
            </a:r>
            <a:endParaRPr kumimoji="0" lang="en-US" sz="5400" b="1" i="1" u="none" strike="noStrike" kern="1200" cap="none" spc="0" normalizeH="0" baseline="0" noProof="0" dirty="0" smtClean="0">
              <a:ln w="6350">
                <a:noFill/>
              </a:ln>
              <a:solidFill>
                <a:srgbClr val="000066"/>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49859"/>
                                        </p:tgtEl>
                                        <p:attrNameLst>
                                          <p:attrName>style.visibility</p:attrName>
                                        </p:attrNameLst>
                                      </p:cBhvr>
                                      <p:to>
                                        <p:strVal val="visible"/>
                                      </p:to>
                                    </p:set>
                                    <p:anim to="" calcmode="lin" valueType="num">
                                      <p:cBhvr>
                                        <p:cTn id="7" dur="1" fill="hold"/>
                                        <p:tgtEl>
                                          <p:spTgt spid="249859"/>
                                        </p:tgtEl>
                                        <p:attrNameLst>
                                          <p:attrName/>
                                        </p:attrNameLst>
                                      </p:cBhvr>
                                    </p:anim>
                                  </p:childTnLst>
                                </p:cTn>
                              </p:par>
                              <p:par>
                                <p:cTn id="8" presetID="2" presetClass="entr" presetSubtype="9"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0-#ppt_w/2"/>
                                          </p:val>
                                        </p:tav>
                                        <p:tav tm="100000">
                                          <p:val>
                                            <p:strVal val="#ppt_x"/>
                                          </p:val>
                                        </p:tav>
                                      </p:tavLst>
                                    </p:anim>
                                    <p:anim calcmode="lin" valueType="num">
                                      <p:cBhvr additive="base">
                                        <p:cTn id="1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animBg="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hidden="1"/>
          <p:cNvSpPr>
            <a:spLocks noGrp="1" noChangeArrowheads="1"/>
          </p:cNvSpPr>
          <p:nvPr>
            <p:ph type="title"/>
          </p:nvPr>
        </p:nvSpPr>
        <p:spPr/>
        <p:txBody>
          <a:bodyPr/>
          <a:lstStyle/>
          <a:p>
            <a:pPr eaLnBrk="1" hangingPunct="1">
              <a:defRPr/>
            </a:pPr>
            <a:endParaRPr lang="en-US" smtClean="0"/>
          </a:p>
        </p:txBody>
      </p:sp>
      <p:sp>
        <p:nvSpPr>
          <p:cNvPr id="250883" name="Rectangle 3" descr="54p copy 232"/>
          <p:cNvSpPr>
            <a:spLocks noGrp="1" noChangeAspect="1" noChangeArrowheads="1"/>
          </p:cNvSpPr>
          <p:nvPr isPhoto="1"/>
        </p:nvSpPr>
        <p:spPr bwMode="auto">
          <a:xfrm>
            <a:off x="685800" y="823913"/>
            <a:ext cx="7772400" cy="5208587"/>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50883"/>
                                        </p:tgtEl>
                                        <p:attrNameLst>
                                          <p:attrName>style.visibility</p:attrName>
                                        </p:attrNameLst>
                                      </p:cBhvr>
                                      <p:to>
                                        <p:strVal val="visible"/>
                                      </p:to>
                                    </p:set>
                                    <p:anim to="" calcmode="lin" valueType="num">
                                      <p:cBhvr>
                                        <p:cTn id="7" dur="1" fill="hold"/>
                                        <p:tgtEl>
                                          <p:spTgt spid="25088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hidden="1"/>
          <p:cNvSpPr>
            <a:spLocks noGrp="1" noChangeArrowheads="1"/>
          </p:cNvSpPr>
          <p:nvPr>
            <p:ph type="title"/>
          </p:nvPr>
        </p:nvSpPr>
        <p:spPr/>
        <p:txBody>
          <a:bodyPr/>
          <a:lstStyle/>
          <a:p>
            <a:pPr eaLnBrk="1" hangingPunct="1">
              <a:defRPr/>
            </a:pPr>
            <a:endParaRPr lang="en-US" smtClean="0"/>
          </a:p>
        </p:txBody>
      </p:sp>
      <p:sp>
        <p:nvSpPr>
          <p:cNvPr id="229379" name="Rectangle 3" descr="50p copy 218"/>
          <p:cNvSpPr>
            <a:spLocks noGrp="1" noChangeAspect="1" noChangeArrowheads="1"/>
          </p:cNvSpPr>
          <p:nvPr isPhoto="1"/>
        </p:nvSpPr>
        <p:spPr bwMode="auto">
          <a:xfrm>
            <a:off x="685800" y="1433513"/>
            <a:ext cx="7772400" cy="5424487"/>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
        <p:nvSpPr>
          <p:cNvPr id="4" name="Rectangle 2"/>
          <p:cNvSpPr txBox="1">
            <a:spLocks noChangeArrowheads="1"/>
          </p:cNvSpPr>
          <p:nvPr/>
        </p:nvSpPr>
        <p:spPr>
          <a:xfrm>
            <a:off x="0" y="-228600"/>
            <a:ext cx="9144000" cy="18288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w="6350">
                  <a:noFill/>
                </a:ln>
                <a:solidFill>
                  <a:srgbClr val="000066"/>
                </a:solidFill>
                <a:effectLst/>
                <a:uLnTx/>
                <a:uFillTx/>
                <a:latin typeface="Times New Roman" pitchFamily="18" charset="0"/>
                <a:ea typeface="+mj-ea"/>
                <a:cs typeface="Times New Roman" pitchFamily="18" charset="0"/>
              </a:rPr>
              <a:t>Extraction of hopeless teeth</a:t>
            </a:r>
            <a:endParaRPr kumimoji="0" lang="en-US" sz="5400" b="1" i="1" u="none" strike="noStrike" kern="1200" cap="none" spc="0" normalizeH="0" baseline="0" noProof="0" dirty="0" smtClean="0">
              <a:ln w="6350">
                <a:noFill/>
              </a:ln>
              <a:solidFill>
                <a:srgbClr val="000066"/>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9379"/>
                                        </p:tgtEl>
                                        <p:attrNameLst>
                                          <p:attrName>style.visibility</p:attrName>
                                        </p:attrNameLst>
                                      </p:cBhvr>
                                      <p:to>
                                        <p:strVal val="visible"/>
                                      </p:to>
                                    </p:set>
                                    <p:anim to="" calcmode="lin" valueType="num">
                                      <p:cBhvr>
                                        <p:cTn id="7" dur="1" fill="hold"/>
                                        <p:tgtEl>
                                          <p:spTgt spid="229379"/>
                                        </p:tgtEl>
                                        <p:attrNameLst>
                                          <p:attrName/>
                                        </p:attrNameLst>
                                      </p:cBhvr>
                                    </p:anim>
                                  </p:childTnLst>
                                </p:cTn>
                              </p:par>
                              <p:par>
                                <p:cTn id="8" presetID="2" presetClass="entr" presetSubtype="9"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0-#ppt_w/2"/>
                                          </p:val>
                                        </p:tav>
                                        <p:tav tm="100000">
                                          <p:val>
                                            <p:strVal val="#ppt_x"/>
                                          </p:val>
                                        </p:tav>
                                      </p:tavLst>
                                    </p:anim>
                                    <p:anim calcmode="lin" valueType="num">
                                      <p:cBhvr additive="base">
                                        <p:cTn id="1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hidden="1"/>
          <p:cNvSpPr>
            <a:spLocks noGrp="1" noChangeArrowheads="1"/>
          </p:cNvSpPr>
          <p:nvPr>
            <p:ph type="title"/>
          </p:nvPr>
        </p:nvSpPr>
        <p:spPr/>
        <p:txBody>
          <a:bodyPr/>
          <a:lstStyle/>
          <a:p>
            <a:pPr eaLnBrk="1" hangingPunct="1">
              <a:defRPr/>
            </a:pPr>
            <a:endParaRPr lang="en-US" smtClean="0"/>
          </a:p>
        </p:txBody>
      </p:sp>
      <p:sp>
        <p:nvSpPr>
          <p:cNvPr id="230403" name="Rectangle 3" descr="50p copy 219"/>
          <p:cNvSpPr>
            <a:spLocks noGrp="1" noChangeAspect="1" noChangeArrowheads="1"/>
          </p:cNvSpPr>
          <p:nvPr isPhoto="1"/>
        </p:nvSpPr>
        <p:spPr bwMode="auto">
          <a:xfrm>
            <a:off x="685800" y="831850"/>
            <a:ext cx="7772400" cy="5194300"/>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30403"/>
                                        </p:tgtEl>
                                        <p:attrNameLst>
                                          <p:attrName>style.visibility</p:attrName>
                                        </p:attrNameLst>
                                      </p:cBhvr>
                                      <p:to>
                                        <p:strVal val="visible"/>
                                      </p:to>
                                    </p:set>
                                    <p:anim to="" calcmode="lin" valueType="num">
                                      <p:cBhvr>
                                        <p:cTn id="7" dur="1" fill="hold"/>
                                        <p:tgtEl>
                                          <p:spTgt spid="23040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buNone/>
            </a:pPr>
            <a:r>
              <a:rPr lang="en-US" b="1" dirty="0" smtClean="0">
                <a:latin typeface="Times New Roman" pitchFamily="18" charset="0"/>
                <a:cs typeface="Times New Roman" pitchFamily="18" charset="0"/>
              </a:rPr>
              <a:t>Surgical preparation might also involve:</a:t>
            </a:r>
          </a:p>
          <a:p>
            <a:pPr>
              <a:buNone/>
            </a:pPr>
            <a:r>
              <a:rPr lang="en-US" b="1" dirty="0" smtClean="0">
                <a:latin typeface="Times New Roman" pitchFamily="18" charset="0"/>
                <a:cs typeface="Times New Roman" pitchFamily="18" charset="0"/>
              </a:rPr>
              <a:t>-	Elimination of  bony </a:t>
            </a:r>
            <a:r>
              <a:rPr lang="en-US" b="1" dirty="0" err="1" smtClean="0">
                <a:latin typeface="Times New Roman" pitchFamily="18" charset="0"/>
                <a:cs typeface="Times New Roman" pitchFamily="18" charset="0"/>
              </a:rPr>
              <a:t>exostoses</a:t>
            </a:r>
            <a:r>
              <a:rPr lang="en-US" b="1" dirty="0" smtClean="0">
                <a:latin typeface="Times New Roman" pitchFamily="18" charset="0"/>
                <a:cs typeface="Times New Roman" pitchFamily="18" charset="0"/>
              </a:rPr>
              <a:t> that might complicate treatment.</a:t>
            </a:r>
          </a:p>
          <a:p>
            <a:pPr>
              <a:buNone/>
            </a:pPr>
            <a:r>
              <a:rPr lang="en-US" b="1" dirty="0" smtClean="0">
                <a:latin typeface="Times New Roman" pitchFamily="18" charset="0"/>
                <a:cs typeface="Times New Roman" pitchFamily="18" charset="0"/>
              </a:rPr>
              <a:t>-	Implant placement</a:t>
            </a:r>
          </a:p>
          <a:p>
            <a:pPr>
              <a:buNone/>
            </a:pPr>
            <a:r>
              <a:rPr lang="en-US" b="1" dirty="0" smtClean="0">
                <a:latin typeface="Times New Roman" pitchFamily="18" charset="0"/>
                <a:cs typeface="Times New Roman" pitchFamily="18" charset="0"/>
              </a:rPr>
              <a:t>-	Ridge augmentation</a:t>
            </a:r>
          </a:p>
          <a:p>
            <a:pPr>
              <a:buNone/>
            </a:pPr>
            <a:r>
              <a:rPr lang="en-US" b="1" dirty="0" smtClean="0">
                <a:latin typeface="Times New Roman" pitchFamily="18" charset="0"/>
                <a:cs typeface="Times New Roman" pitchFamily="18" charset="0"/>
              </a:rPr>
              <a:t>-	Vestibular extension.</a:t>
            </a:r>
          </a:p>
          <a:p>
            <a:pPr>
              <a:buNone/>
            </a:pPr>
            <a:r>
              <a:rPr lang="en-US" b="1" dirty="0" smtClean="0">
                <a:latin typeface="Times New Roman" pitchFamily="18" charset="0"/>
                <a:cs typeface="Times New Roman" pitchFamily="18" charset="0"/>
              </a:rPr>
              <a:t>All surgical treatment should be performed early during the treatment to allow time for healing.</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noAutofit/>
          </a:bodyPr>
          <a:lstStyle/>
          <a:p>
            <a:pPr eaLnBrk="1" hangingPunct="1">
              <a:defRPr/>
            </a:pPr>
            <a:r>
              <a:rPr lang="en-US" sz="5400" b="1" dirty="0" smtClean="0">
                <a:solidFill>
                  <a:srgbClr val="800000"/>
                </a:solidFill>
                <a:effectLst/>
                <a:latin typeface="Times New Roman" pitchFamily="18" charset="0"/>
                <a:cs typeface="Times New Roman" pitchFamily="18" charset="0"/>
              </a:rPr>
              <a:t>CONDITIONING OF </a:t>
            </a:r>
            <a:br>
              <a:rPr lang="en-US" sz="5400" b="1" dirty="0" smtClean="0">
                <a:solidFill>
                  <a:srgbClr val="800000"/>
                </a:solidFill>
                <a:effectLst/>
                <a:latin typeface="Times New Roman" pitchFamily="18" charset="0"/>
                <a:cs typeface="Times New Roman" pitchFamily="18" charset="0"/>
              </a:rPr>
            </a:br>
            <a:r>
              <a:rPr lang="en-US" sz="5400" b="1" dirty="0" smtClean="0">
                <a:solidFill>
                  <a:srgbClr val="800000"/>
                </a:solidFill>
                <a:effectLst/>
                <a:latin typeface="Times New Roman" pitchFamily="18" charset="0"/>
                <a:cs typeface="Times New Roman" pitchFamily="18" charset="0"/>
              </a:rPr>
              <a:t>ABUSED AND IRRITATED TISSUES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1+#ppt_w/2"/>
                                          </p:val>
                                        </p:tav>
                                        <p:tav tm="100000">
                                          <p:val>
                                            <p:strVal val="#ppt_x"/>
                                          </p:val>
                                        </p:tav>
                                      </p:tavLst>
                                    </p:anim>
                                    <p:anim calcmode="lin" valueType="num">
                                      <p:cBhvr additive="base">
                                        <p:cTn id="8" dur="500" fill="hold"/>
                                        <p:tgtEl>
                                          <p:spTgt spid="163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hidden="1"/>
          <p:cNvSpPr>
            <a:spLocks noGrp="1" noChangeArrowheads="1"/>
          </p:cNvSpPr>
          <p:nvPr>
            <p:ph type="title"/>
          </p:nvPr>
        </p:nvSpPr>
        <p:spPr/>
        <p:txBody>
          <a:bodyPr/>
          <a:lstStyle/>
          <a:p>
            <a:pPr eaLnBrk="1" hangingPunct="1">
              <a:defRPr/>
            </a:pPr>
            <a:endParaRPr lang="en-US" smtClean="0"/>
          </a:p>
        </p:txBody>
      </p:sp>
      <p:sp>
        <p:nvSpPr>
          <p:cNvPr id="253955" name="Rectangle 3" descr="331"/>
          <p:cNvSpPr>
            <a:spLocks noGrp="1" noChangeAspect="1" noChangeArrowheads="1"/>
          </p:cNvSpPr>
          <p:nvPr isPhoto="1"/>
        </p:nvSpPr>
        <p:spPr bwMode="auto">
          <a:xfrm>
            <a:off x="685800" y="850900"/>
            <a:ext cx="7772400" cy="5154613"/>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53955"/>
                                        </p:tgtEl>
                                        <p:attrNameLst>
                                          <p:attrName>style.visibility</p:attrName>
                                        </p:attrNameLst>
                                      </p:cBhvr>
                                      <p:to>
                                        <p:strVal val="visible"/>
                                      </p:to>
                                    </p:set>
                                    <p:anim to="" calcmode="lin" valueType="num">
                                      <p:cBhvr>
                                        <p:cTn id="7" dur="1" fill="hold"/>
                                        <p:tgtEl>
                                          <p:spTgt spid="25395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hidden="1"/>
          <p:cNvSpPr>
            <a:spLocks noGrp="1" noChangeArrowheads="1"/>
          </p:cNvSpPr>
          <p:nvPr>
            <p:ph type="title"/>
          </p:nvPr>
        </p:nvSpPr>
        <p:spPr/>
        <p:txBody>
          <a:bodyPr/>
          <a:lstStyle/>
          <a:p>
            <a:pPr eaLnBrk="1" hangingPunct="1">
              <a:defRPr/>
            </a:pPr>
            <a:endParaRPr lang="en-US" smtClean="0"/>
          </a:p>
        </p:txBody>
      </p:sp>
      <p:sp>
        <p:nvSpPr>
          <p:cNvPr id="222211" name="Rectangle 3" descr="335"/>
          <p:cNvSpPr>
            <a:spLocks noGrp="1" noChangeAspect="1" noChangeArrowheads="1"/>
          </p:cNvSpPr>
          <p:nvPr isPhoto="1"/>
        </p:nvSpPr>
        <p:spPr bwMode="auto">
          <a:xfrm>
            <a:off x="685800" y="785813"/>
            <a:ext cx="7772400" cy="5286375"/>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2211"/>
                                        </p:tgtEl>
                                        <p:attrNameLst>
                                          <p:attrName>style.visibility</p:attrName>
                                        </p:attrNameLst>
                                      </p:cBhvr>
                                      <p:to>
                                        <p:strVal val="visible"/>
                                      </p:to>
                                    </p:set>
                                    <p:anim to="" calcmode="lin" valueType="num">
                                      <p:cBhvr>
                                        <p:cTn id="7" dur="1" fill="hold"/>
                                        <p:tgtEl>
                                          <p:spTgt spid="2222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0" y="274638"/>
            <a:ext cx="9144000" cy="1143000"/>
          </a:xfrm>
          <a:noFill/>
          <a:ln/>
        </p:spPr>
        <p:txBody>
          <a:bodyPr>
            <a:noAutofit/>
          </a:bodyPr>
          <a:lstStyle/>
          <a:p>
            <a:r>
              <a:rPr lang="en-US" sz="5400" dirty="0" smtClean="0">
                <a:solidFill>
                  <a:srgbClr val="800000"/>
                </a:solidFill>
                <a:effectLst/>
                <a:latin typeface="Times New Roman" pitchFamily="18" charset="0"/>
                <a:cs typeface="Times New Roman" pitchFamily="18" charset="0"/>
              </a:rPr>
              <a:t>Conditions favoring RPD than implants</a:t>
            </a:r>
          </a:p>
        </p:txBody>
      </p:sp>
      <p:sp>
        <p:nvSpPr>
          <p:cNvPr id="149507" name="Rectangle 3"/>
          <p:cNvSpPr>
            <a:spLocks noGrp="1" noChangeArrowheads="1"/>
          </p:cNvSpPr>
          <p:nvPr>
            <p:ph idx="1"/>
          </p:nvPr>
        </p:nvSpPr>
        <p:spPr>
          <a:xfrm>
            <a:off x="457200" y="1844040"/>
            <a:ext cx="8229600" cy="4709160"/>
          </a:xfrm>
          <a:noFill/>
          <a:ln/>
        </p:spPr>
        <p:txBody>
          <a:bodyPr/>
          <a:lstStyle/>
          <a:p>
            <a:pPr>
              <a:buNone/>
            </a:pPr>
            <a:r>
              <a:rPr lang="en-US" b="1" dirty="0" smtClean="0">
                <a:effectLst/>
              </a:rPr>
              <a:t>-	Unfavorable regional anatomy</a:t>
            </a:r>
            <a:endParaRPr lang="ar-JO" b="1" dirty="0" smtClean="0">
              <a:effectLst/>
            </a:endParaRPr>
          </a:p>
          <a:p>
            <a:pPr>
              <a:buNone/>
            </a:pPr>
            <a:r>
              <a:rPr lang="en-US" b="1" dirty="0" smtClean="0">
                <a:effectLst/>
              </a:rPr>
              <a:t>-	Uncontrolled systemic disease or high-dose head and neck radiation</a:t>
            </a:r>
          </a:p>
          <a:p>
            <a:pPr>
              <a:buNone/>
            </a:pPr>
            <a:r>
              <a:rPr lang="en-US" b="1" dirty="0" smtClean="0">
                <a:effectLst/>
              </a:rPr>
              <a:t>-	Extreme surgical risk</a:t>
            </a:r>
          </a:p>
          <a:p>
            <a:pPr>
              <a:buNone/>
            </a:pPr>
            <a:r>
              <a:rPr lang="en-US" b="1" dirty="0" smtClean="0">
                <a:effectLst/>
              </a:rPr>
              <a:t>-	Financial incapability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644775"/>
            <a:ext cx="7772400" cy="1470025"/>
          </a:xfrm>
        </p:spPr>
        <p:txBody>
          <a:bodyPr/>
          <a:lstStyle/>
          <a:p>
            <a:pPr eaLnBrk="1" hangingPunct="1">
              <a:defRPr/>
            </a:pPr>
            <a:r>
              <a:rPr lang="en-US" sz="5400" b="1" dirty="0" smtClean="0">
                <a:solidFill>
                  <a:srgbClr val="800000"/>
                </a:solidFill>
                <a:effectLst/>
                <a:latin typeface="Times New Roman" pitchFamily="18" charset="0"/>
                <a:cs typeface="Times New Roman" pitchFamily="18" charset="0"/>
              </a:rPr>
              <a:t>PREPARATION</a:t>
            </a:r>
            <a:r>
              <a:rPr lang="en-US" sz="7200" dirty="0" smtClean="0">
                <a:solidFill>
                  <a:srgbClr val="FB310F"/>
                </a:solidFill>
              </a:rPr>
              <a:t> </a:t>
            </a:r>
          </a:p>
        </p:txBody>
      </p:sp>
      <p:sp>
        <p:nvSpPr>
          <p:cNvPr id="19460" name="Rectangle 4"/>
          <p:cNvSpPr>
            <a:spLocks noChangeArrowheads="1"/>
          </p:cNvSpPr>
          <p:nvPr/>
        </p:nvSpPr>
        <p:spPr bwMode="auto">
          <a:xfrm>
            <a:off x="685800" y="1577975"/>
            <a:ext cx="7772400" cy="1470025"/>
          </a:xfrm>
          <a:prstGeom prst="rect">
            <a:avLst/>
          </a:prstGeom>
          <a:noFill/>
          <a:ln w="9525">
            <a:noFill/>
            <a:miter lim="800000"/>
            <a:headEnd/>
            <a:tailEnd/>
          </a:ln>
        </p:spPr>
        <p:txBody>
          <a:bodyPr anchor="ctr"/>
          <a:lstStyle/>
          <a:p>
            <a:pPr algn="ctr"/>
            <a:r>
              <a:rPr lang="en-US" sz="5400" b="1" dirty="0">
                <a:solidFill>
                  <a:srgbClr val="800000"/>
                </a:solidFill>
                <a:latin typeface="Times New Roman" pitchFamily="18" charset="0"/>
                <a:cs typeface="Times New Roman" pitchFamily="18" charset="0"/>
              </a:rPr>
              <a:t>PERIODONTAL</a:t>
            </a:r>
            <a:endParaRPr lang="en-US" sz="5400" dirty="0">
              <a:solidFill>
                <a:srgbClr val="8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slide(fromBottom)">
                                      <p:cBhvr>
                                        <p:cTn id="7" dur="500"/>
                                        <p:tgtEl>
                                          <p:spTgt spid="1946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wipe(down)">
                                      <p:cBhvr>
                                        <p:cTn id="11"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6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subTitle" idx="1"/>
          </p:nvPr>
        </p:nvSpPr>
        <p:spPr>
          <a:xfrm>
            <a:off x="0" y="1752600"/>
            <a:ext cx="8839200" cy="3429000"/>
          </a:xfrm>
        </p:spPr>
        <p:txBody>
          <a:bodyPr>
            <a:normAutofit/>
          </a:bodyPr>
          <a:lstStyle/>
          <a:p>
            <a:pPr marL="457200" lvl="1" indent="0" algn="l" eaLnBrk="1" hangingPunct="1">
              <a:buClr>
                <a:srgbClr val="FB310F"/>
              </a:buClr>
              <a:defRPr/>
            </a:pPr>
            <a:r>
              <a:rPr lang="en-US" sz="2800" dirty="0" smtClean="0">
                <a:solidFill>
                  <a:schemeClr val="bg1"/>
                </a:solidFill>
                <a:latin typeface="Times New Roman" pitchFamily="18" charset="0"/>
                <a:cs typeface="Times New Roman" pitchFamily="18" charset="0"/>
              </a:rPr>
              <a:t>1-</a:t>
            </a:r>
            <a:r>
              <a:rPr lang="en-US" sz="2800" b="1" dirty="0" smtClean="0">
                <a:latin typeface="Times New Roman" pitchFamily="18" charset="0"/>
                <a:cs typeface="Times New Roman" pitchFamily="18" charset="0"/>
              </a:rPr>
              <a:t>	Removal of plaque and calculus</a:t>
            </a:r>
          </a:p>
          <a:p>
            <a:pPr marL="457200" lvl="1" indent="0" algn="l" eaLnBrk="1" hangingPunct="1">
              <a:buClr>
                <a:srgbClr val="FB310F"/>
              </a:buClr>
              <a:defRPr/>
            </a:pPr>
            <a:r>
              <a:rPr lang="en-US" sz="2800" b="1" dirty="0" smtClean="0">
                <a:latin typeface="Times New Roman" pitchFamily="18" charset="0"/>
                <a:cs typeface="Times New Roman" pitchFamily="18" charset="0"/>
              </a:rPr>
              <a:t> 2-	Elimination of plaque retentive areas (poor margins of crowns and overhanging fillings)</a:t>
            </a:r>
          </a:p>
          <a:p>
            <a:pPr marL="457200" lvl="1" indent="0" algn="l" eaLnBrk="1" hangingPunct="1">
              <a:buClr>
                <a:srgbClr val="FB310F"/>
              </a:buClr>
              <a:defRPr/>
            </a:pPr>
            <a:r>
              <a:rPr lang="en-US" sz="2800" b="1" dirty="0" smtClean="0">
                <a:latin typeface="Times New Roman" pitchFamily="18" charset="0"/>
                <a:cs typeface="Times New Roman" pitchFamily="18" charset="0"/>
              </a:rPr>
              <a:t> 3-	Root planing</a:t>
            </a:r>
          </a:p>
          <a:p>
            <a:pPr marL="457200" lvl="1" indent="0" algn="l" eaLnBrk="1" hangingPunct="1">
              <a:buClr>
                <a:srgbClr val="FB310F"/>
              </a:buClr>
              <a:defRPr/>
            </a:pPr>
            <a:r>
              <a:rPr lang="en-US" sz="2800" b="1" dirty="0" smtClean="0">
                <a:latin typeface="Times New Roman" pitchFamily="18" charset="0"/>
                <a:cs typeface="Times New Roman" pitchFamily="18" charset="0"/>
              </a:rPr>
              <a:t>4-	Periodontal surgery</a:t>
            </a:r>
          </a:p>
          <a:p>
            <a:pPr marL="457200" lvl="1" indent="0" algn="l" eaLnBrk="1" hangingPunct="1">
              <a:buClr>
                <a:srgbClr val="FB310F"/>
              </a:buClr>
              <a:defRPr/>
            </a:pPr>
            <a:r>
              <a:rPr lang="en-US" sz="2800" b="1" dirty="0" smtClean="0">
                <a:latin typeface="Times New Roman" pitchFamily="18" charset="0"/>
                <a:cs typeface="Times New Roman" pitchFamily="18" charset="0"/>
              </a:rPr>
              <a:t>5- Splinting of mobile teeth</a:t>
            </a:r>
          </a:p>
        </p:txBody>
      </p:sp>
      <p:sp>
        <p:nvSpPr>
          <p:cNvPr id="20484" name="Text Box 4"/>
          <p:cNvSpPr txBox="1">
            <a:spLocks noChangeArrowheads="1"/>
          </p:cNvSpPr>
          <p:nvPr/>
        </p:nvSpPr>
        <p:spPr bwMode="auto">
          <a:xfrm>
            <a:off x="685800" y="682625"/>
            <a:ext cx="7620000" cy="535531"/>
          </a:xfrm>
          <a:prstGeom prst="rect">
            <a:avLst/>
          </a:prstGeom>
          <a:noFill/>
          <a:ln w="9525">
            <a:noFill/>
            <a:miter lim="800000"/>
            <a:headEnd/>
            <a:tailEnd/>
          </a:ln>
        </p:spPr>
        <p:txBody>
          <a:bodyPr>
            <a:spAutoFit/>
          </a:bodyPr>
          <a:lstStyle/>
          <a:p>
            <a:pPr>
              <a:lnSpc>
                <a:spcPct val="80000"/>
              </a:lnSpc>
              <a:spcBef>
                <a:spcPct val="20000"/>
              </a:spcBef>
            </a:pPr>
            <a:r>
              <a:rPr lang="en-US" sz="3600" b="1" dirty="0">
                <a:latin typeface="Times New Roman" pitchFamily="18" charset="0"/>
                <a:cs typeface="Times New Roman" pitchFamily="18" charset="0"/>
              </a:rPr>
              <a:t>This may include procedures such 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additive="base">
                                        <p:cTn id="13"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 calcmode="lin" valueType="num">
                                      <p:cBhvr additive="base">
                                        <p:cTn id="19"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2" end="2"/>
                                            </p:txEl>
                                          </p:spTgt>
                                        </p:tgtEl>
                                        <p:attrNameLst>
                                          <p:attrName>style.visibility</p:attrName>
                                        </p:attrNameLst>
                                      </p:cBhvr>
                                      <p:to>
                                        <p:strVal val="visible"/>
                                      </p:to>
                                    </p:set>
                                    <p:anim calcmode="lin" valueType="num">
                                      <p:cBhvr additive="base">
                                        <p:cTn id="25"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3">
                                            <p:txEl>
                                              <p:pRg st="3" end="3"/>
                                            </p:txEl>
                                          </p:spTgt>
                                        </p:tgtEl>
                                        <p:attrNameLst>
                                          <p:attrName>style.visibility</p:attrName>
                                        </p:attrNameLst>
                                      </p:cBhvr>
                                      <p:to>
                                        <p:strVal val="visible"/>
                                      </p:to>
                                    </p:set>
                                    <p:anim calcmode="lin" valueType="num">
                                      <p:cBhvr additive="base">
                                        <p:cTn id="31"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483">
                                            <p:txEl>
                                              <p:pRg st="4" end="4"/>
                                            </p:txEl>
                                          </p:spTgt>
                                        </p:tgtEl>
                                        <p:attrNameLst>
                                          <p:attrName>style.visibility</p:attrName>
                                        </p:attrNameLst>
                                      </p:cBhvr>
                                      <p:to>
                                        <p:strVal val="visible"/>
                                      </p:to>
                                    </p:set>
                                    <p:anim calcmode="lin" valueType="num">
                                      <p:cBhvr additive="base">
                                        <p:cTn id="37"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p:bldP spid="2048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hidden="1"/>
          <p:cNvSpPr>
            <a:spLocks noGrp="1" noChangeArrowheads="1"/>
          </p:cNvSpPr>
          <p:nvPr>
            <p:ph type="title"/>
          </p:nvPr>
        </p:nvSpPr>
        <p:spPr/>
        <p:txBody>
          <a:bodyPr/>
          <a:lstStyle/>
          <a:p>
            <a:pPr eaLnBrk="1" hangingPunct="1">
              <a:defRPr/>
            </a:pPr>
            <a:endParaRPr lang="en-US" smtClean="0"/>
          </a:p>
        </p:txBody>
      </p:sp>
      <p:sp>
        <p:nvSpPr>
          <p:cNvPr id="224259" name="Rectangle 3" descr="48p copy213"/>
          <p:cNvSpPr>
            <a:spLocks noGrp="1" noChangeAspect="1" noChangeArrowheads="1"/>
          </p:cNvSpPr>
          <p:nvPr isPhoto="1"/>
        </p:nvSpPr>
        <p:spPr bwMode="auto">
          <a:xfrm>
            <a:off x="685800" y="915988"/>
            <a:ext cx="7772400" cy="5024437"/>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4259"/>
                                        </p:tgtEl>
                                        <p:attrNameLst>
                                          <p:attrName>style.visibility</p:attrName>
                                        </p:attrNameLst>
                                      </p:cBhvr>
                                      <p:to>
                                        <p:strVal val="visible"/>
                                      </p:to>
                                    </p:set>
                                    <p:anim to="" calcmode="lin" valueType="num">
                                      <p:cBhvr>
                                        <p:cTn id="7" dur="1" fill="hold"/>
                                        <p:tgtEl>
                                          <p:spTgt spid="2242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hidden="1"/>
          <p:cNvSpPr>
            <a:spLocks noGrp="1" noChangeArrowheads="1"/>
          </p:cNvSpPr>
          <p:nvPr>
            <p:ph type="title"/>
          </p:nvPr>
        </p:nvSpPr>
        <p:spPr/>
        <p:txBody>
          <a:bodyPr/>
          <a:lstStyle/>
          <a:p>
            <a:pPr eaLnBrk="1" hangingPunct="1">
              <a:defRPr/>
            </a:pPr>
            <a:endParaRPr lang="en-US" smtClean="0"/>
          </a:p>
        </p:txBody>
      </p:sp>
      <p:sp>
        <p:nvSpPr>
          <p:cNvPr id="225283" name="Rectangle 3" descr="48p copy214"/>
          <p:cNvSpPr>
            <a:spLocks noGrp="1" noChangeAspect="1" noChangeArrowheads="1"/>
          </p:cNvSpPr>
          <p:nvPr isPhoto="1"/>
        </p:nvSpPr>
        <p:spPr bwMode="auto">
          <a:xfrm>
            <a:off x="685800" y="885825"/>
            <a:ext cx="7772400" cy="5084763"/>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283"/>
                                        </p:tgtEl>
                                        <p:attrNameLst>
                                          <p:attrName>style.visibility</p:attrName>
                                        </p:attrNameLst>
                                      </p:cBhvr>
                                      <p:to>
                                        <p:strVal val="visible"/>
                                      </p:to>
                                    </p:set>
                                    <p:anim to="" calcmode="lin" valueType="num">
                                      <p:cBhvr>
                                        <p:cTn id="7" dur="1" fill="hold"/>
                                        <p:tgtEl>
                                          <p:spTgt spid="22528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hidden="1"/>
          <p:cNvSpPr>
            <a:spLocks noGrp="1" noChangeArrowheads="1"/>
          </p:cNvSpPr>
          <p:nvPr>
            <p:ph type="title"/>
          </p:nvPr>
        </p:nvSpPr>
        <p:spPr/>
        <p:txBody>
          <a:bodyPr/>
          <a:lstStyle/>
          <a:p>
            <a:pPr eaLnBrk="1" hangingPunct="1">
              <a:defRPr/>
            </a:pPr>
            <a:endParaRPr lang="en-US" smtClean="0"/>
          </a:p>
        </p:txBody>
      </p:sp>
      <p:sp>
        <p:nvSpPr>
          <p:cNvPr id="226307" name="Rectangle 3" descr="49p copy 215"/>
          <p:cNvSpPr>
            <a:spLocks noGrp="1" noChangeAspect="1" noChangeArrowheads="1"/>
          </p:cNvSpPr>
          <p:nvPr isPhoto="1"/>
        </p:nvSpPr>
        <p:spPr bwMode="auto">
          <a:xfrm>
            <a:off x="685800" y="1676400"/>
            <a:ext cx="7772400" cy="4959350"/>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
        <p:nvSpPr>
          <p:cNvPr id="4" name="Rectangle 3"/>
          <p:cNvSpPr txBox="1">
            <a:spLocks noChangeArrowheads="1"/>
          </p:cNvSpPr>
          <p:nvPr/>
        </p:nvSpPr>
        <p:spPr>
          <a:xfrm>
            <a:off x="-76200" y="-76200"/>
            <a:ext cx="9372600" cy="2057400"/>
          </a:xfrm>
          <a:prstGeom prst="rect">
            <a:avLst/>
          </a:prstGeom>
        </p:spPr>
        <p:txBody>
          <a:bodyPr>
            <a:normAutofit fontScale="47500" lnSpcReduction="20000"/>
          </a:bodyPr>
          <a:lstStyle/>
          <a:p>
            <a:pPr marL="548640" marR="0" lvl="0" indent="-411480" algn="l" defTabSz="914400" rtl="0" eaLnBrk="1" fontAlgn="auto" latinLnBrk="0" hangingPunct="1">
              <a:lnSpc>
                <a:spcPct val="170000"/>
              </a:lnSpc>
              <a:spcBef>
                <a:spcPct val="20000"/>
              </a:spcBef>
              <a:spcAft>
                <a:spcPts val="0"/>
              </a:spcAft>
              <a:buClr>
                <a:schemeClr val="tx1">
                  <a:shade val="95000"/>
                </a:schemeClr>
              </a:buClr>
              <a:buSzPct val="65000"/>
              <a:tabLst/>
              <a:defRPr/>
            </a:pPr>
            <a:r>
              <a:rPr kumimoji="0" lang="en-US" sz="5900" b="1" i="0" u="none" strike="noStrike" kern="1200" cap="none" spc="0" normalizeH="0" baseline="0" noProof="0" dirty="0" smtClean="0">
                <a:ln>
                  <a:noFill/>
                </a:ln>
                <a:solidFill>
                  <a:srgbClr val="000066"/>
                </a:solidFill>
                <a:effectLst/>
                <a:uLnTx/>
                <a:uFillTx/>
                <a:latin typeface="Times New Roman" pitchFamily="18" charset="0"/>
                <a:ea typeface="+mn-ea"/>
                <a:cs typeface="Times New Roman" pitchFamily="18" charset="0"/>
              </a:rPr>
              <a:t>Periodontal surgical intervention for elimination of pockets and granulation tissues together with root planning</a:t>
            </a:r>
          </a:p>
          <a:p>
            <a:pPr marL="548640" marR="0" lvl="0" indent="-411480" algn="l" defTabSz="914400" rtl="0" eaLnBrk="1" fontAlgn="auto" latinLnBrk="0" hangingPunct="1">
              <a:lnSpc>
                <a:spcPct val="80000"/>
              </a:lnSpc>
              <a:spcBef>
                <a:spcPct val="20000"/>
              </a:spcBef>
              <a:spcAft>
                <a:spcPts val="0"/>
              </a:spcAft>
              <a:buClr>
                <a:schemeClr val="tx1">
                  <a:shade val="95000"/>
                </a:schemeClr>
              </a:buClr>
              <a:buSzPct val="65000"/>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en-US" sz="4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6307"/>
                                        </p:tgtEl>
                                        <p:attrNameLst>
                                          <p:attrName>style.visibility</p:attrName>
                                        </p:attrNameLst>
                                      </p:cBhvr>
                                      <p:to>
                                        <p:strVal val="visible"/>
                                      </p:to>
                                    </p:set>
                                    <p:anim to="" calcmode="lin" valueType="num">
                                      <p:cBhvr>
                                        <p:cTn id="7" dur="1" fill="hold"/>
                                        <p:tgtEl>
                                          <p:spTgt spid="226307"/>
                                        </p:tgtEl>
                                        <p:attrNameLst>
                                          <p:attrName/>
                                        </p:attrNameLst>
                                      </p:cBhvr>
                                    </p:anim>
                                  </p:childTnLst>
                                </p:cTn>
                              </p:par>
                              <p:par>
                                <p:cTn id="8" presetID="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animBg="1"/>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hidden="1"/>
          <p:cNvSpPr>
            <a:spLocks noGrp="1" noChangeArrowheads="1"/>
          </p:cNvSpPr>
          <p:nvPr>
            <p:ph type="title"/>
          </p:nvPr>
        </p:nvSpPr>
        <p:spPr/>
        <p:txBody>
          <a:bodyPr/>
          <a:lstStyle/>
          <a:p>
            <a:pPr eaLnBrk="1" hangingPunct="1">
              <a:defRPr/>
            </a:pPr>
            <a:endParaRPr lang="en-US" smtClean="0"/>
          </a:p>
        </p:txBody>
      </p:sp>
      <p:sp>
        <p:nvSpPr>
          <p:cNvPr id="227331" name="Rectangle 3" descr="49p copy 216"/>
          <p:cNvSpPr>
            <a:spLocks noGrp="1" noChangeAspect="1" noChangeArrowheads="1"/>
          </p:cNvSpPr>
          <p:nvPr isPhoto="1"/>
        </p:nvSpPr>
        <p:spPr bwMode="auto">
          <a:xfrm>
            <a:off x="685800" y="942975"/>
            <a:ext cx="7772400" cy="4970463"/>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7331"/>
                                        </p:tgtEl>
                                        <p:attrNameLst>
                                          <p:attrName>style.visibility</p:attrName>
                                        </p:attrNameLst>
                                      </p:cBhvr>
                                      <p:to>
                                        <p:strVal val="visible"/>
                                      </p:to>
                                    </p:set>
                                    <p:anim to="" calcmode="lin" valueType="num">
                                      <p:cBhvr>
                                        <p:cTn id="7" dur="1" fill="hold"/>
                                        <p:tgtEl>
                                          <p:spTgt spid="22733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hidden="1"/>
          <p:cNvSpPr>
            <a:spLocks noGrp="1" noChangeArrowheads="1"/>
          </p:cNvSpPr>
          <p:nvPr>
            <p:ph type="title"/>
          </p:nvPr>
        </p:nvSpPr>
        <p:spPr/>
        <p:txBody>
          <a:bodyPr/>
          <a:lstStyle/>
          <a:p>
            <a:pPr eaLnBrk="1" hangingPunct="1">
              <a:defRPr/>
            </a:pPr>
            <a:endParaRPr lang="en-US" smtClean="0"/>
          </a:p>
        </p:txBody>
      </p:sp>
      <p:sp>
        <p:nvSpPr>
          <p:cNvPr id="228355" name="Rectangle 3" descr="49p copy 217"/>
          <p:cNvSpPr>
            <a:spLocks noGrp="1" noChangeAspect="1" noChangeArrowheads="1"/>
          </p:cNvSpPr>
          <p:nvPr isPhoto="1"/>
        </p:nvSpPr>
        <p:spPr bwMode="auto">
          <a:xfrm>
            <a:off x="685800" y="1008063"/>
            <a:ext cx="7772400" cy="4841875"/>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8355"/>
                                        </p:tgtEl>
                                        <p:attrNameLst>
                                          <p:attrName>style.visibility</p:attrName>
                                        </p:attrNameLst>
                                      </p:cBhvr>
                                      <p:to>
                                        <p:strVal val="visible"/>
                                      </p:to>
                                    </p:set>
                                    <p:anim to="" calcmode="lin" valueType="num">
                                      <p:cBhvr>
                                        <p:cTn id="7" dur="1" fill="hold"/>
                                        <p:tgtEl>
                                          <p:spTgt spid="22835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msoFD9C0"/>
          <p:cNvPicPr>
            <a:picLocks noChangeAspect="1" noChangeArrowheads="1"/>
          </p:cNvPicPr>
          <p:nvPr/>
        </p:nvPicPr>
        <p:blipFill>
          <a:blip r:embed="rId3" cstate="print"/>
          <a:srcRect l="4123" t="19890" r="21651" b="20442"/>
          <a:stretch>
            <a:fillRect/>
          </a:stretch>
        </p:blipFill>
        <p:spPr bwMode="auto">
          <a:xfrm>
            <a:off x="0" y="2209800"/>
            <a:ext cx="9144000" cy="4648200"/>
          </a:xfrm>
          <a:prstGeom prst="rect">
            <a:avLst/>
          </a:prstGeom>
          <a:noFill/>
          <a:ln w="76200">
            <a:solidFill>
              <a:srgbClr val="000000"/>
            </a:solidFill>
            <a:miter lim="800000"/>
            <a:headEnd/>
            <a:tailEnd/>
          </a:ln>
        </p:spPr>
      </p:pic>
      <p:sp>
        <p:nvSpPr>
          <p:cNvPr id="3" name="Rectangle 3"/>
          <p:cNvSpPr>
            <a:spLocks noGrp="1" noChangeArrowheads="1"/>
          </p:cNvSpPr>
          <p:nvPr>
            <p:ph type="subTitle" idx="1"/>
          </p:nvPr>
        </p:nvSpPr>
        <p:spPr>
          <a:xfrm>
            <a:off x="0" y="0"/>
            <a:ext cx="9144000" cy="2971800"/>
          </a:xfrm>
        </p:spPr>
        <p:txBody>
          <a:bodyPr>
            <a:normAutofit fontScale="92500" lnSpcReduction="10000"/>
          </a:bodyPr>
          <a:lstStyle/>
          <a:p>
            <a:pPr eaLnBrk="1" hangingPunct="1">
              <a:lnSpc>
                <a:spcPct val="150000"/>
              </a:lnSpc>
              <a:defRPr/>
            </a:pPr>
            <a:r>
              <a:rPr lang="en-US" sz="3000" b="1" dirty="0" smtClean="0">
                <a:solidFill>
                  <a:srgbClr val="000066"/>
                </a:solidFill>
                <a:latin typeface="Times New Roman" pitchFamily="18" charset="0"/>
                <a:cs typeface="Times New Roman" pitchFamily="18" charset="0"/>
              </a:rPr>
              <a:t>Treatment of periodontal damage caused by poorly designed RPD causing stripping of gingival tissues away from abutment teeth</a:t>
            </a:r>
          </a:p>
          <a:p>
            <a:pPr eaLnBrk="1" hangingPunct="1">
              <a:lnSpc>
                <a:spcPct val="80000"/>
              </a:lnSpc>
              <a:defRPr/>
            </a:pPr>
            <a:r>
              <a:rPr lang="en-US" sz="4000" dirty="0" smtClean="0">
                <a:solidFill>
                  <a:srgbClr val="FFFF00"/>
                </a:solidFill>
              </a:rPr>
              <a:t>                       </a:t>
            </a:r>
          </a:p>
          <a:p>
            <a:pPr eaLnBrk="1" hangingPunct="1">
              <a:lnSpc>
                <a:spcPct val="80000"/>
              </a:lnSpc>
              <a:defRPr/>
            </a:pPr>
            <a:r>
              <a:rPr lang="en-US" sz="4000" dirty="0" smtClean="0">
                <a:solidFill>
                  <a:srgbClr val="FFFF00"/>
                </a:solidFill>
              </a:rPr>
              <a:t>                                 </a:t>
            </a:r>
            <a:endParaRPr lang="en-US" sz="4000" i="1"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1509"/>
                                        </p:tgtEl>
                                        <p:attrNameLst>
                                          <p:attrName>style.visibility</p:attrName>
                                        </p:attrNameLst>
                                      </p:cBhvr>
                                      <p:to>
                                        <p:strVal val="visible"/>
                                      </p:to>
                                    </p:set>
                                    <p:anim to="" calcmode="lin" valueType="num">
                                      <p:cBhvr>
                                        <p:cTn id="7" dur="1" fill="hold"/>
                                        <p:tgtEl>
                                          <p:spTgt spid="21509"/>
                                        </p:tgtEl>
                                        <p:attrNameLst>
                                          <p:attrName/>
                                        </p:attrNameLst>
                                      </p:cBhvr>
                                    </p:anim>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r>
              <a:rPr lang="en-US" sz="6600" dirty="0" smtClean="0">
                <a:solidFill>
                  <a:srgbClr val="800000"/>
                </a:solidFill>
                <a:effectLst/>
                <a:latin typeface="Times New Roman" pitchFamily="18" charset="0"/>
                <a:cs typeface="Times New Roman" pitchFamily="18" charset="0"/>
              </a:rPr>
              <a:t>Orthodontic treatment of mal-aligned teeth </a:t>
            </a:r>
            <a:endParaRPr lang="en-US" sz="6600" dirty="0">
              <a:solidFill>
                <a:srgbClr val="80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80" name="Picture 4" descr="msoCAEA6"/>
          <p:cNvPicPr>
            <a:picLocks noChangeAspect="1" noChangeArrowheads="1"/>
          </p:cNvPicPr>
          <p:nvPr/>
        </p:nvPicPr>
        <p:blipFill>
          <a:blip r:embed="rId3" cstate="print"/>
          <a:srcRect l="9891" t="14723" r="23077" b="18201"/>
          <a:stretch>
            <a:fillRect/>
          </a:stretch>
        </p:blipFill>
        <p:spPr bwMode="auto">
          <a:xfrm>
            <a:off x="762000" y="838200"/>
            <a:ext cx="7620000" cy="5121275"/>
          </a:xfrm>
          <a:prstGeom prst="rect">
            <a:avLst/>
          </a:prstGeom>
          <a:noFill/>
          <a:ln w="762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54980"/>
                                        </p:tgtEl>
                                        <p:attrNameLst>
                                          <p:attrName>style.visibility</p:attrName>
                                        </p:attrNameLst>
                                      </p:cBhvr>
                                      <p:to>
                                        <p:strVal val="visible"/>
                                      </p:to>
                                    </p:set>
                                    <p:anim to="" calcmode="lin" valueType="num">
                                      <p:cBhvr>
                                        <p:cTn id="7" dur="1" fill="hold"/>
                                        <p:tgtEl>
                                          <p:spTgt spid="25498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0" y="304800"/>
            <a:ext cx="9144000" cy="1143000"/>
          </a:xfrm>
        </p:spPr>
        <p:txBody>
          <a:bodyPr>
            <a:noAutofit/>
          </a:bodyPr>
          <a:lstStyle/>
          <a:p>
            <a:pPr eaLnBrk="1" hangingPunct="1">
              <a:defRPr/>
            </a:pPr>
            <a:r>
              <a:rPr lang="en-US" sz="5400" b="1" dirty="0" smtClean="0">
                <a:solidFill>
                  <a:srgbClr val="800000"/>
                </a:solidFill>
                <a:effectLst/>
                <a:latin typeface="Times New Roman" pitchFamily="18" charset="0"/>
                <a:cs typeface="Times New Roman" pitchFamily="18" charset="0"/>
              </a:rPr>
              <a:t>Conditions </a:t>
            </a:r>
            <a:r>
              <a:rPr lang="en-US" sz="5400" b="1" dirty="0" err="1" smtClean="0">
                <a:solidFill>
                  <a:srgbClr val="800000"/>
                </a:solidFill>
                <a:effectLst/>
                <a:latin typeface="Times New Roman" pitchFamily="18" charset="0"/>
                <a:cs typeface="Times New Roman" pitchFamily="18" charset="0"/>
              </a:rPr>
              <a:t>favouring</a:t>
            </a:r>
            <a:r>
              <a:rPr lang="en-US" sz="5400" b="1" dirty="0" smtClean="0">
                <a:solidFill>
                  <a:srgbClr val="800000"/>
                </a:solidFill>
                <a:effectLst/>
                <a:latin typeface="Times New Roman" pitchFamily="18" charset="0"/>
                <a:cs typeface="Times New Roman" pitchFamily="18" charset="0"/>
              </a:rPr>
              <a:t> complete dentures over RPD </a:t>
            </a:r>
          </a:p>
        </p:txBody>
      </p:sp>
      <p:sp>
        <p:nvSpPr>
          <p:cNvPr id="386051" name="Rectangle 3"/>
          <p:cNvSpPr>
            <a:spLocks noGrp="1" noChangeArrowheads="1"/>
          </p:cNvSpPr>
          <p:nvPr>
            <p:ph idx="1"/>
          </p:nvPr>
        </p:nvSpPr>
        <p:spPr>
          <a:xfrm>
            <a:off x="533400" y="1828800"/>
            <a:ext cx="8229600" cy="4038600"/>
          </a:xfrm>
        </p:spPr>
        <p:txBody>
          <a:bodyPr/>
          <a:lstStyle/>
          <a:p>
            <a:pPr eaLnBrk="1" hangingPunct="1">
              <a:buNone/>
              <a:defRPr/>
            </a:pPr>
            <a:r>
              <a:rPr lang="en-US" b="1" dirty="0" smtClean="0"/>
              <a:t>-	</a:t>
            </a:r>
            <a:r>
              <a:rPr lang="en-US" b="1" dirty="0" smtClean="0">
                <a:latin typeface="Times New Roman" pitchFamily="18" charset="0"/>
                <a:cs typeface="Times New Roman" pitchFamily="18" charset="0"/>
              </a:rPr>
              <a:t>Poor abutments</a:t>
            </a:r>
          </a:p>
          <a:p>
            <a:pPr eaLnBrk="1" hangingPunct="1">
              <a:buNone/>
              <a:defRPr/>
            </a:pPr>
            <a:r>
              <a:rPr lang="en-US" b="1" dirty="0" smtClean="0">
                <a:latin typeface="Times New Roman" pitchFamily="18" charset="0"/>
                <a:cs typeface="Times New Roman" pitchFamily="18" charset="0"/>
              </a:rPr>
              <a:t>-</a:t>
            </a:r>
            <a:r>
              <a:rPr lang="en-US" dirty="0" smtClean="0">
                <a:solidFill>
                  <a:schemeClr val="bg1"/>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Rampant caries</a:t>
            </a:r>
          </a:p>
          <a:p>
            <a:pPr eaLnBrk="1" hangingPunct="1">
              <a:buNone/>
              <a:defRPr/>
            </a:pPr>
            <a:r>
              <a:rPr lang="en-US" b="1" dirty="0" smtClean="0">
                <a:latin typeface="Times New Roman" pitchFamily="18" charset="0"/>
                <a:cs typeface="Times New Roman" pitchFamily="18" charset="0"/>
              </a:rPr>
              <a:t>-	Periodontal disease</a:t>
            </a:r>
          </a:p>
          <a:p>
            <a:pPr eaLnBrk="1" hangingPunct="1">
              <a:buNone/>
              <a:defRPr/>
            </a:pPr>
            <a:r>
              <a:rPr lang="en-US" b="1" dirty="0" smtClean="0">
                <a:latin typeface="Times New Roman" pitchFamily="18" charset="0"/>
                <a:cs typeface="Times New Roman" pitchFamily="18" charset="0"/>
              </a:rPr>
              <a:t>-	Poor alignment of abutments</a:t>
            </a:r>
          </a:p>
          <a:p>
            <a:pPr eaLnBrk="1" hangingPunct="1">
              <a:buNone/>
              <a:defRPr/>
            </a:pPr>
            <a:r>
              <a:rPr lang="en-US" b="1" dirty="0" smtClean="0">
                <a:latin typeface="Times New Roman" pitchFamily="18" charset="0"/>
                <a:cs typeface="Times New Roman" pitchFamily="18" charset="0"/>
              </a:rPr>
              <a:t>-	Individuals who will not allow you to prepare their teeth for RPD clasp assemblies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5" name="Picture 5" descr="msoD9C22"/>
          <p:cNvPicPr>
            <a:picLocks noChangeAspect="1" noChangeArrowheads="1"/>
          </p:cNvPicPr>
          <p:nvPr/>
        </p:nvPicPr>
        <p:blipFill>
          <a:blip r:embed="rId3" cstate="print"/>
          <a:srcRect l="11639" t="21996" r="9224" b="13301"/>
          <a:stretch>
            <a:fillRect/>
          </a:stretch>
        </p:blipFill>
        <p:spPr bwMode="auto">
          <a:xfrm>
            <a:off x="838200" y="838200"/>
            <a:ext cx="7543800" cy="5178425"/>
          </a:xfrm>
          <a:prstGeom prst="rect">
            <a:avLst/>
          </a:prstGeom>
          <a:noFill/>
          <a:ln w="762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56005"/>
                                        </p:tgtEl>
                                        <p:attrNameLst>
                                          <p:attrName>style.visibility</p:attrName>
                                        </p:attrNameLst>
                                      </p:cBhvr>
                                      <p:to>
                                        <p:strVal val="visible"/>
                                      </p:to>
                                    </p:set>
                                    <p:anim to="" calcmode="lin" valueType="num">
                                      <p:cBhvr>
                                        <p:cTn id="7" dur="1" fill="hold"/>
                                        <p:tgtEl>
                                          <p:spTgt spid="25600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57200" y="3200400"/>
            <a:ext cx="8229600" cy="1143000"/>
          </a:xfrm>
        </p:spPr>
        <p:txBody>
          <a:bodyPr>
            <a:normAutofit/>
          </a:bodyPr>
          <a:lstStyle/>
          <a:p>
            <a:pPr eaLnBrk="1" hangingPunct="1">
              <a:defRPr/>
            </a:pPr>
            <a:r>
              <a:rPr lang="en-US" sz="6600" dirty="0" smtClean="0">
                <a:solidFill>
                  <a:srgbClr val="800000"/>
                </a:solidFill>
                <a:effectLst/>
                <a:latin typeface="Times New Roman" pitchFamily="18" charset="0"/>
                <a:cs typeface="Times New Roman" pitchFamily="18" charset="0"/>
              </a:rPr>
              <a:t>TREATMENT</a:t>
            </a:r>
          </a:p>
        </p:txBody>
      </p:sp>
      <p:sp>
        <p:nvSpPr>
          <p:cNvPr id="267267" name="Rectangle 3"/>
          <p:cNvSpPr>
            <a:spLocks noChangeArrowheads="1"/>
          </p:cNvSpPr>
          <p:nvPr/>
        </p:nvSpPr>
        <p:spPr bwMode="auto">
          <a:xfrm>
            <a:off x="457200" y="2133600"/>
            <a:ext cx="8229600" cy="1143000"/>
          </a:xfrm>
          <a:prstGeom prst="rect">
            <a:avLst/>
          </a:prstGeom>
          <a:noFill/>
          <a:ln w="9525">
            <a:noFill/>
            <a:miter lim="800000"/>
            <a:headEnd/>
            <a:tailEnd/>
          </a:ln>
          <a:effectLst/>
        </p:spPr>
        <p:txBody>
          <a:bodyPr anchor="ctr"/>
          <a:lstStyle/>
          <a:p>
            <a:pPr algn="ctr">
              <a:defRPr/>
            </a:pPr>
            <a:r>
              <a:rPr lang="en-US" sz="6600" b="1" dirty="0">
                <a:solidFill>
                  <a:srgbClr val="800000"/>
                </a:solidFill>
                <a:latin typeface="Times New Roman" pitchFamily="18" charset="0"/>
                <a:cs typeface="Times New Roman" pitchFamily="18" charset="0"/>
              </a:rPr>
              <a:t>CONSERVATIVE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67267"/>
                                        </p:tgtEl>
                                        <p:attrNameLst>
                                          <p:attrName>style.visibility</p:attrName>
                                        </p:attrNameLst>
                                      </p:cBhvr>
                                      <p:to>
                                        <p:strVal val="visible"/>
                                      </p:to>
                                    </p:set>
                                    <p:animEffect transition="in" filter="slide(fromBottom)">
                                      <p:cBhvr>
                                        <p:cTn id="7" dur="500"/>
                                        <p:tgtEl>
                                          <p:spTgt spid="26726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67266"/>
                                        </p:tgtEl>
                                        <p:attrNameLst>
                                          <p:attrName>style.visibility</p:attrName>
                                        </p:attrNameLst>
                                      </p:cBhvr>
                                      <p:to>
                                        <p:strVal val="visible"/>
                                      </p:to>
                                    </p:set>
                                    <p:anim calcmode="lin" valueType="num">
                                      <p:cBhvr additive="base">
                                        <p:cTn id="11" dur="500" fill="hold"/>
                                        <p:tgtEl>
                                          <p:spTgt spid="267266"/>
                                        </p:tgtEl>
                                        <p:attrNameLst>
                                          <p:attrName>ppt_x</p:attrName>
                                        </p:attrNameLst>
                                      </p:cBhvr>
                                      <p:tavLst>
                                        <p:tav tm="0">
                                          <p:val>
                                            <p:strVal val="#ppt_x"/>
                                          </p:val>
                                        </p:tav>
                                        <p:tav tm="100000">
                                          <p:val>
                                            <p:strVal val="#ppt_x"/>
                                          </p:val>
                                        </p:tav>
                                      </p:tavLst>
                                    </p:anim>
                                    <p:anim calcmode="lin" valueType="num">
                                      <p:cBhvr additive="base">
                                        <p:cTn id="12" dur="500" fill="hold"/>
                                        <p:tgtEl>
                                          <p:spTgt spid="2672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 grpId="0"/>
      <p:bldP spid="26726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457200" y="1295400"/>
            <a:ext cx="8229600" cy="2971800"/>
          </a:xfrm>
        </p:spPr>
        <p:txBody>
          <a:bodyPr>
            <a:normAutofit fontScale="90000"/>
          </a:bodyPr>
          <a:lstStyle/>
          <a:p>
            <a:pPr algn="l" eaLnBrk="1" hangingPunct="1">
              <a:defRPr/>
            </a:pPr>
            <a:r>
              <a:rPr lang="en-US" sz="4000" dirty="0" smtClean="0">
                <a:solidFill>
                  <a:srgbClr val="060606"/>
                </a:solidFill>
                <a:effectLst/>
                <a:latin typeface="Times New Roman" pitchFamily="18" charset="0"/>
                <a:cs typeface="Times New Roman" pitchFamily="18" charset="0"/>
              </a:rPr>
              <a:t>It is important that teeth which serve as abutments for a partial denture should be carefully evaluated.</a:t>
            </a:r>
            <a:r>
              <a:rPr lang="en-US" sz="4000" dirty="0" smtClean="0">
                <a:solidFill>
                  <a:srgbClr val="BCDB05"/>
                </a:solidFill>
              </a:rPr>
              <a:t/>
            </a:r>
            <a:br>
              <a:rPr lang="en-US" sz="4000" dirty="0" smtClean="0">
                <a:solidFill>
                  <a:srgbClr val="BCDB05"/>
                </a:solidFill>
              </a:rPr>
            </a:br>
            <a:endParaRPr lang="en-US" sz="4000" i="1" dirty="0" smtClean="0">
              <a:solidFill>
                <a:srgbClr val="BCDB0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9314"/>
                                        </p:tgtEl>
                                        <p:attrNameLst>
                                          <p:attrName>style.visibility</p:attrName>
                                        </p:attrNameLst>
                                      </p:cBhvr>
                                      <p:to>
                                        <p:strVal val="visible"/>
                                      </p:to>
                                    </p:set>
                                    <p:anim calcmode="lin" valueType="num">
                                      <p:cBhvr additive="base">
                                        <p:cTn id="7" dur="500" fill="hold"/>
                                        <p:tgtEl>
                                          <p:spTgt spid="269314"/>
                                        </p:tgtEl>
                                        <p:attrNameLst>
                                          <p:attrName>ppt_x</p:attrName>
                                        </p:attrNameLst>
                                      </p:cBhvr>
                                      <p:tavLst>
                                        <p:tav tm="0">
                                          <p:val>
                                            <p:strVal val="#ppt_x"/>
                                          </p:val>
                                        </p:tav>
                                        <p:tav tm="100000">
                                          <p:val>
                                            <p:strVal val="#ppt_x"/>
                                          </p:val>
                                        </p:tav>
                                      </p:tavLst>
                                    </p:anim>
                                    <p:anim calcmode="lin" valueType="num">
                                      <p:cBhvr additive="base">
                                        <p:cTn id="8" dur="500" fill="hold"/>
                                        <p:tgtEl>
                                          <p:spTgt spid="269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hidden="1"/>
          <p:cNvSpPr>
            <a:spLocks noGrp="1" noChangeArrowheads="1"/>
          </p:cNvSpPr>
          <p:nvPr>
            <p:ph type="title"/>
          </p:nvPr>
        </p:nvSpPr>
        <p:spPr/>
        <p:txBody>
          <a:bodyPr/>
          <a:lstStyle/>
          <a:p>
            <a:pPr eaLnBrk="1" hangingPunct="1">
              <a:defRPr/>
            </a:pPr>
            <a:endParaRPr lang="en-US" smtClean="0"/>
          </a:p>
        </p:txBody>
      </p:sp>
      <p:sp>
        <p:nvSpPr>
          <p:cNvPr id="349187" name="Rectangle 3" descr="346"/>
          <p:cNvSpPr>
            <a:spLocks noGrp="1" noChangeAspect="1" noChangeArrowheads="1"/>
          </p:cNvSpPr>
          <p:nvPr isPhoto="1"/>
        </p:nvSpPr>
        <p:spPr bwMode="auto">
          <a:xfrm>
            <a:off x="0" y="1371600"/>
            <a:ext cx="9144000" cy="5486400"/>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
        <p:nvSpPr>
          <p:cNvPr id="349188" name="Rectangle 4"/>
          <p:cNvSpPr>
            <a:spLocks noChangeArrowheads="1"/>
          </p:cNvSpPr>
          <p:nvPr/>
        </p:nvSpPr>
        <p:spPr bwMode="auto">
          <a:xfrm>
            <a:off x="0" y="-152400"/>
            <a:ext cx="9144000" cy="1569660"/>
          </a:xfrm>
          <a:prstGeom prst="rect">
            <a:avLst/>
          </a:prstGeom>
          <a:noFill/>
          <a:ln w="9525">
            <a:noFill/>
            <a:miter lim="800000"/>
            <a:headEnd/>
            <a:tailEnd/>
          </a:ln>
          <a:effectLst>
            <a:outerShdw dist="35921" dir="2700000" algn="ctr" rotWithShape="0">
              <a:schemeClr val="tx2"/>
            </a:outerShdw>
          </a:effectLst>
        </p:spPr>
        <p:txBody>
          <a:bodyPr wrap="square">
            <a:spAutoFit/>
          </a:bodyPr>
          <a:lstStyle/>
          <a:p>
            <a:pPr algn="ctr">
              <a:defRPr/>
            </a:pPr>
            <a:r>
              <a:rPr lang="en-US" sz="4800" b="1" dirty="0" smtClean="0">
                <a:solidFill>
                  <a:srgbClr val="000066"/>
                </a:solidFill>
                <a:latin typeface="Times New Roman" pitchFamily="18" charset="0"/>
                <a:cs typeface="Times New Roman" pitchFamily="18" charset="0"/>
              </a:rPr>
              <a:t>Root canal treatment </a:t>
            </a:r>
            <a:r>
              <a:rPr lang="en-US" sz="4800" b="1" dirty="0">
                <a:solidFill>
                  <a:srgbClr val="000066"/>
                </a:solidFill>
                <a:latin typeface="Times New Roman" pitchFamily="18" charset="0"/>
                <a:cs typeface="Times New Roman" pitchFamily="18" charset="0"/>
              </a:rPr>
              <a:t>and </a:t>
            </a:r>
            <a:r>
              <a:rPr lang="en-US" sz="4800" b="1" dirty="0" smtClean="0">
                <a:solidFill>
                  <a:srgbClr val="000066"/>
                </a:solidFill>
                <a:latin typeface="Times New Roman" pitchFamily="18" charset="0"/>
                <a:cs typeface="Times New Roman" pitchFamily="18" charset="0"/>
              </a:rPr>
              <a:t>crowning of</a:t>
            </a:r>
            <a:r>
              <a:rPr lang="en-US" sz="4800" b="1" dirty="0">
                <a:solidFill>
                  <a:srgbClr val="000066"/>
                </a:solidFill>
                <a:latin typeface="Times New Roman" pitchFamily="18" charset="0"/>
                <a:cs typeface="Times New Roman" pitchFamily="18" charset="0"/>
              </a:rPr>
              <a:t> </a:t>
            </a:r>
            <a:r>
              <a:rPr lang="en-US" sz="4800" b="1" dirty="0" smtClean="0">
                <a:solidFill>
                  <a:srgbClr val="000066"/>
                </a:solidFill>
                <a:latin typeface="Times New Roman" pitchFamily="18" charset="0"/>
                <a:cs typeface="Times New Roman" pitchFamily="18" charset="0"/>
              </a:rPr>
              <a:t>heavily restored teeth </a:t>
            </a:r>
            <a:endParaRPr lang="en-US" sz="4800" b="1" dirty="0">
              <a:solidFill>
                <a:srgbClr val="000066"/>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49187"/>
                                        </p:tgtEl>
                                        <p:attrNameLst>
                                          <p:attrName>style.visibility</p:attrName>
                                        </p:attrNameLst>
                                      </p:cBhvr>
                                      <p:to>
                                        <p:strVal val="visible"/>
                                      </p:to>
                                    </p:set>
                                    <p:animEffect transition="in" filter="box(out)">
                                      <p:cBhvr>
                                        <p:cTn id="7" dur="500"/>
                                        <p:tgtEl>
                                          <p:spTgt spid="34918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49188"/>
                                        </p:tgtEl>
                                        <p:attrNameLst>
                                          <p:attrName>style.visibility</p:attrName>
                                        </p:attrNameLst>
                                      </p:cBhvr>
                                      <p:to>
                                        <p:strVal val="visible"/>
                                      </p:to>
                                    </p:set>
                                    <p:animEffect transition="in" filter="dissolve">
                                      <p:cBhvr>
                                        <p:cTn id="11" dur="500"/>
                                        <p:tgtEl>
                                          <p:spTgt spid="349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animBg="1"/>
      <p:bldP spid="34918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Rectangle 4" descr="348"/>
          <p:cNvSpPr>
            <a:spLocks noGrp="1" noChangeAspect="1" noChangeArrowheads="1"/>
          </p:cNvSpPr>
          <p:nvPr isPhoto="1"/>
        </p:nvSpPr>
        <p:spPr bwMode="auto">
          <a:xfrm>
            <a:off x="685800" y="1087438"/>
            <a:ext cx="7772400" cy="4683125"/>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70340"/>
                                        </p:tgtEl>
                                        <p:attrNameLst>
                                          <p:attrName>style.visibility</p:attrName>
                                        </p:attrNameLst>
                                      </p:cBhvr>
                                      <p:to>
                                        <p:strVal val="visible"/>
                                      </p:to>
                                    </p:set>
                                    <p:animEffect transition="in" filter="box(out)">
                                      <p:cBhvr>
                                        <p:cTn id="7" dur="500"/>
                                        <p:tgtEl>
                                          <p:spTgt spid="270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hidden="1"/>
          <p:cNvSpPr>
            <a:spLocks noGrp="1" noChangeArrowheads="1"/>
          </p:cNvSpPr>
          <p:nvPr>
            <p:ph type="title"/>
          </p:nvPr>
        </p:nvSpPr>
        <p:spPr/>
        <p:txBody>
          <a:bodyPr/>
          <a:lstStyle/>
          <a:p>
            <a:pPr eaLnBrk="1" hangingPunct="1">
              <a:defRPr/>
            </a:pPr>
            <a:endParaRPr lang="en-US" smtClean="0"/>
          </a:p>
        </p:txBody>
      </p:sp>
      <p:sp>
        <p:nvSpPr>
          <p:cNvPr id="351235" name="Rectangle 3" descr="349"/>
          <p:cNvSpPr>
            <a:spLocks noGrp="1" noChangeAspect="1" noChangeArrowheads="1"/>
          </p:cNvSpPr>
          <p:nvPr isPhoto="1"/>
        </p:nvSpPr>
        <p:spPr bwMode="auto">
          <a:xfrm>
            <a:off x="685800" y="877888"/>
            <a:ext cx="7772400" cy="5100637"/>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51235"/>
                                        </p:tgtEl>
                                        <p:attrNameLst>
                                          <p:attrName>style.visibility</p:attrName>
                                        </p:attrNameLst>
                                      </p:cBhvr>
                                      <p:to>
                                        <p:strVal val="visible"/>
                                      </p:to>
                                    </p:set>
                                    <p:animEffect transition="in" filter="box(out)">
                                      <p:cBhvr>
                                        <p:cTn id="7" dur="500"/>
                                        <p:tgtEl>
                                          <p:spTgt spid="351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990600"/>
            <a:ext cx="9144000" cy="4572000"/>
          </a:xfrm>
          <a:prstGeom prst="rect">
            <a:avLst/>
          </a:prstGeom>
          <a:noFill/>
          <a:ln w="9525">
            <a:noFill/>
            <a:miter lim="800000"/>
            <a:headEnd/>
            <a:tailEnd/>
          </a:ln>
          <a:effectLst>
            <a:outerShdw dist="35921" dir="2700000" algn="ctr" rotWithShape="0">
              <a:schemeClr val="tx2"/>
            </a:outerShdw>
          </a:effectLst>
        </p:spPr>
        <p:txBody>
          <a:bodyPr anchor="ctr"/>
          <a:lstStyle/>
          <a:p>
            <a:pPr>
              <a:defRPr/>
            </a:pPr>
            <a:r>
              <a:rPr lang="en-US" sz="3600" dirty="0">
                <a:solidFill>
                  <a:srgbClr val="FFFF00"/>
                </a:solidFill>
                <a:effectLst>
                  <a:outerShdw blurRad="38100" dist="38100" dir="2700000" algn="tl">
                    <a:srgbClr val="000000"/>
                  </a:outerShdw>
                </a:effectLst>
                <a:latin typeface="Tahoma" charset="0"/>
                <a:cs typeface="Arial" charset="0"/>
              </a:rPr>
              <a:t/>
            </a:r>
            <a:br>
              <a:rPr lang="en-US" sz="3600" dirty="0">
                <a:solidFill>
                  <a:srgbClr val="FFFF00"/>
                </a:solidFill>
                <a:effectLst>
                  <a:outerShdw blurRad="38100" dist="38100" dir="2700000" algn="tl">
                    <a:srgbClr val="000000"/>
                  </a:outerShdw>
                </a:effectLst>
                <a:latin typeface="Tahoma" charset="0"/>
                <a:cs typeface="Arial" charset="0"/>
              </a:rPr>
            </a:br>
            <a:r>
              <a:rPr lang="en-US" sz="2800" b="1" dirty="0" smtClean="0">
                <a:latin typeface="Times New Roman" pitchFamily="18" charset="0"/>
                <a:cs typeface="Times New Roman" pitchFamily="18" charset="0"/>
              </a:rPr>
              <a:t>The buccal cusp of the right </a:t>
            </a:r>
            <a:r>
              <a:rPr lang="en-US" sz="2800" b="1" dirty="0" err="1" smtClean="0">
                <a:latin typeface="Times New Roman" pitchFamily="18" charset="0"/>
                <a:cs typeface="Times New Roman" pitchFamily="18" charset="0"/>
              </a:rPr>
              <a:t>mandibular</a:t>
            </a:r>
            <a:r>
              <a:rPr lang="en-US" sz="2800" b="1" dirty="0" smtClean="0">
                <a:latin typeface="Times New Roman" pitchFamily="18" charset="0"/>
                <a:cs typeface="Times New Roman" pitchFamily="18" charset="0"/>
              </a:rPr>
              <a:t> second premolar has recently fractured and been restored with a large pin-amalgam restoration. As an abutment there is a risk of fracture from the load by the denture components. </a:t>
            </a:r>
          </a:p>
          <a:p>
            <a:pPr>
              <a:defRPr/>
            </a:pPr>
            <a:r>
              <a:rPr lang="en-US" sz="2800" b="1" dirty="0" smtClean="0">
                <a:latin typeface="Times New Roman" pitchFamily="18" charset="0"/>
                <a:cs typeface="Times New Roman" pitchFamily="18" charset="0"/>
              </a:rPr>
              <a:t>A </a:t>
            </a:r>
            <a:r>
              <a:rPr lang="en-US" sz="2800" b="1" dirty="0">
                <a:latin typeface="Times New Roman" pitchFamily="18" charset="0"/>
                <a:cs typeface="Times New Roman" pitchFamily="18" charset="0"/>
              </a:rPr>
              <a:t>full veneer crown is necessary. The completed crown incorporates a seat for an occlusal rest that will provide support for the partial denture.</a:t>
            </a:r>
            <a:r>
              <a:rPr lang="en-US" sz="2800" dirty="0">
                <a:solidFill>
                  <a:srgbClr val="002060"/>
                </a:solidFill>
                <a:latin typeface="Tahoma" charset="0"/>
                <a:cs typeface="Arial" charset="0"/>
              </a:rPr>
              <a:t/>
            </a:r>
            <a:br>
              <a:rPr lang="en-US" sz="2800" dirty="0">
                <a:solidFill>
                  <a:srgbClr val="002060"/>
                </a:solidFill>
                <a:latin typeface="Tahoma" charset="0"/>
                <a:cs typeface="Arial" charset="0"/>
              </a:rPr>
            </a:br>
            <a:endParaRPr lang="en-US" sz="3600" dirty="0">
              <a:solidFill>
                <a:srgbClr val="002060"/>
              </a:solidFill>
              <a:latin typeface="Tahoma"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hidden="1"/>
          <p:cNvSpPr>
            <a:spLocks noGrp="1" noChangeArrowheads="1"/>
          </p:cNvSpPr>
          <p:nvPr>
            <p:ph type="title"/>
          </p:nvPr>
        </p:nvSpPr>
        <p:spPr/>
        <p:txBody>
          <a:bodyPr/>
          <a:lstStyle/>
          <a:p>
            <a:pPr eaLnBrk="1" hangingPunct="1">
              <a:defRPr/>
            </a:pPr>
            <a:endParaRPr lang="en-US" smtClean="0"/>
          </a:p>
        </p:txBody>
      </p:sp>
      <p:sp>
        <p:nvSpPr>
          <p:cNvPr id="352259" name="Rectangle 3" descr="350"/>
          <p:cNvSpPr>
            <a:spLocks noGrp="1" noChangeAspect="1" noChangeArrowheads="1"/>
          </p:cNvSpPr>
          <p:nvPr isPhoto="1"/>
        </p:nvSpPr>
        <p:spPr bwMode="auto">
          <a:xfrm>
            <a:off x="457200" y="0"/>
            <a:ext cx="7772400" cy="5127625"/>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
        <p:nvSpPr>
          <p:cNvPr id="352260" name="Rectangle 4"/>
          <p:cNvSpPr>
            <a:spLocks noChangeArrowheads="1"/>
          </p:cNvSpPr>
          <p:nvPr/>
        </p:nvSpPr>
        <p:spPr bwMode="auto">
          <a:xfrm>
            <a:off x="0" y="5105400"/>
            <a:ext cx="9144000" cy="1143000"/>
          </a:xfrm>
          <a:prstGeom prst="rect">
            <a:avLst/>
          </a:prstGeom>
          <a:noFill/>
          <a:ln w="9525">
            <a:noFill/>
            <a:miter lim="800000"/>
            <a:headEnd/>
            <a:tailEnd/>
          </a:ln>
          <a:effectLst>
            <a:outerShdw dist="35921" dir="2700000" algn="ctr" rotWithShape="0">
              <a:schemeClr val="tx2"/>
            </a:outerShdw>
          </a:effectLst>
        </p:spPr>
        <p:txBody>
          <a:bodyPr anchor="ctr"/>
          <a:lstStyle/>
          <a:p>
            <a:pPr>
              <a:defRPr/>
            </a:pPr>
            <a:endParaRPr lang="en-US" sz="3200" dirty="0">
              <a:solidFill>
                <a:srgbClr val="002060"/>
              </a:solidFill>
              <a:effectLst>
                <a:outerShdw blurRad="38100" dist="38100" dir="2700000" algn="tl">
                  <a:srgbClr val="000000"/>
                </a:outerShdw>
              </a:effectLst>
              <a:latin typeface="Tahoma" charset="0"/>
              <a:cs typeface="Arial" charset="0"/>
            </a:endParaRPr>
          </a:p>
          <a:p>
            <a:pPr>
              <a:defRPr/>
            </a:pPr>
            <a:endParaRPr lang="en-US" sz="3200" dirty="0">
              <a:solidFill>
                <a:srgbClr val="002060"/>
              </a:solidFill>
              <a:effectLst>
                <a:outerShdw blurRad="38100" dist="38100" dir="2700000" algn="tl">
                  <a:srgbClr val="000000"/>
                </a:outerShdw>
              </a:effectLst>
              <a:latin typeface="Tahoma" charset="0"/>
              <a:cs typeface="Arial" charset="0"/>
            </a:endParaRPr>
          </a:p>
          <a:p>
            <a:pPr algn="ctr">
              <a:defRPr/>
            </a:pPr>
            <a:r>
              <a:rPr lang="en-US" sz="3200" b="1" dirty="0">
                <a:solidFill>
                  <a:srgbClr val="000066"/>
                </a:solidFill>
                <a:latin typeface="Times New Roman" pitchFamily="18" charset="0"/>
                <a:cs typeface="Times New Roman" pitchFamily="18" charset="0"/>
              </a:rPr>
              <a:t>Full veneer crowns may be used to reduce the degree of undercut on the buccal aspect of upper molars and to provide a better contour for clasping.</a:t>
            </a:r>
            <a:r>
              <a:rPr lang="en-US" sz="3200" dirty="0">
                <a:solidFill>
                  <a:srgbClr val="000066"/>
                </a:solidFill>
                <a:latin typeface="Tahoma" charset="0"/>
                <a:cs typeface="Arial" charset="0"/>
              </a:rPr>
              <a:t/>
            </a:r>
            <a:br>
              <a:rPr lang="en-US" sz="3200" dirty="0">
                <a:solidFill>
                  <a:srgbClr val="000066"/>
                </a:solidFill>
                <a:latin typeface="Tahoma" charset="0"/>
                <a:cs typeface="Arial" charset="0"/>
              </a:rPr>
            </a:br>
            <a:endParaRPr lang="en-US" sz="3200" dirty="0">
              <a:solidFill>
                <a:srgbClr val="000066"/>
              </a:solidFill>
              <a:latin typeface="Tahoma"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52259"/>
                                        </p:tgtEl>
                                        <p:attrNameLst>
                                          <p:attrName>style.visibility</p:attrName>
                                        </p:attrNameLst>
                                      </p:cBhvr>
                                      <p:to>
                                        <p:strVal val="visible"/>
                                      </p:to>
                                    </p:set>
                                    <p:animEffect transition="in" filter="box(out)">
                                      <p:cBhvr>
                                        <p:cTn id="7" dur="500"/>
                                        <p:tgtEl>
                                          <p:spTgt spid="35225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2260"/>
                                        </p:tgtEl>
                                        <p:attrNameLst>
                                          <p:attrName>style.visibility</p:attrName>
                                        </p:attrNameLst>
                                      </p:cBhvr>
                                      <p:to>
                                        <p:strVal val="visible"/>
                                      </p:to>
                                    </p:set>
                                    <p:animEffect transition="in" filter="dissolve">
                                      <p:cBhvr>
                                        <p:cTn id="11" dur="500"/>
                                        <p:tgtEl>
                                          <p:spTgt spid="352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animBg="1"/>
      <p:bldP spid="35226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hidden="1"/>
          <p:cNvSpPr>
            <a:spLocks noGrp="1" noChangeArrowheads="1"/>
          </p:cNvSpPr>
          <p:nvPr>
            <p:ph type="title"/>
          </p:nvPr>
        </p:nvSpPr>
        <p:spPr/>
        <p:txBody>
          <a:bodyPr/>
          <a:lstStyle/>
          <a:p>
            <a:pPr eaLnBrk="1" hangingPunct="1">
              <a:defRPr/>
            </a:pPr>
            <a:endParaRPr lang="en-US" smtClean="0"/>
          </a:p>
        </p:txBody>
      </p:sp>
      <p:sp>
        <p:nvSpPr>
          <p:cNvPr id="353283" name="Rectangle 3" descr="351"/>
          <p:cNvSpPr>
            <a:spLocks noGrp="1" noChangeAspect="1" noChangeArrowheads="1"/>
          </p:cNvSpPr>
          <p:nvPr isPhoto="1"/>
        </p:nvSpPr>
        <p:spPr bwMode="auto">
          <a:xfrm>
            <a:off x="685800" y="0"/>
            <a:ext cx="7772400" cy="4975225"/>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
        <p:nvSpPr>
          <p:cNvPr id="353284" name="Rectangle 4"/>
          <p:cNvSpPr>
            <a:spLocks noChangeArrowheads="1"/>
          </p:cNvSpPr>
          <p:nvPr/>
        </p:nvSpPr>
        <p:spPr bwMode="auto">
          <a:xfrm>
            <a:off x="0" y="4953000"/>
            <a:ext cx="9144000" cy="1981200"/>
          </a:xfrm>
          <a:prstGeom prst="rect">
            <a:avLst/>
          </a:prstGeom>
          <a:noFill/>
          <a:ln w="9525">
            <a:noFill/>
            <a:miter lim="800000"/>
            <a:headEnd/>
            <a:tailEnd/>
          </a:ln>
          <a:effectLst>
            <a:outerShdw dist="35921" dir="2700000" algn="ctr" rotWithShape="0">
              <a:schemeClr val="tx2"/>
            </a:outerShdw>
          </a:effectLst>
        </p:spPr>
        <p:txBody>
          <a:bodyPr anchor="ctr"/>
          <a:lstStyle/>
          <a:p>
            <a:pPr>
              <a:defRPr/>
            </a:pPr>
            <a:r>
              <a:rPr lang="en-US" sz="3200" b="1" dirty="0">
                <a:solidFill>
                  <a:srgbClr val="002060"/>
                </a:solidFill>
                <a:latin typeface="Times New Roman" pitchFamily="18" charset="0"/>
                <a:cs typeface="Times New Roman" pitchFamily="18" charset="0"/>
              </a:rPr>
              <a:t>Crowns are required for correction of lingually tilted molars that may prevent the insertion of a rigid lingual connector.</a:t>
            </a:r>
            <a:r>
              <a:rPr lang="en-US" sz="3200" dirty="0">
                <a:solidFill>
                  <a:srgbClr val="FFFF00"/>
                </a:solidFill>
                <a:effectLst>
                  <a:outerShdw blurRad="38100" dist="38100" dir="2700000" algn="tl">
                    <a:srgbClr val="000000"/>
                  </a:outerShdw>
                </a:effectLst>
                <a:latin typeface="Tahoma" charset="0"/>
                <a:cs typeface="Arial" charset="0"/>
              </a:rPr>
              <a:t/>
            </a:r>
            <a:br>
              <a:rPr lang="en-US" sz="3200" dirty="0">
                <a:solidFill>
                  <a:srgbClr val="FFFF00"/>
                </a:solidFill>
                <a:effectLst>
                  <a:outerShdw blurRad="38100" dist="38100" dir="2700000" algn="tl">
                    <a:srgbClr val="000000"/>
                  </a:outerShdw>
                </a:effectLst>
                <a:latin typeface="Tahoma" charset="0"/>
                <a:cs typeface="Arial" charset="0"/>
              </a:rPr>
            </a:br>
            <a:endParaRPr lang="en-US" sz="3200" i="1" dirty="0">
              <a:solidFill>
                <a:srgbClr val="FFFF00"/>
              </a:solidFill>
              <a:effectLst>
                <a:outerShdw blurRad="38100" dist="38100" dir="2700000" algn="tl">
                  <a:srgbClr val="000000"/>
                </a:outerShdw>
              </a:effectLst>
              <a:latin typeface="Tahoma"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53283"/>
                                        </p:tgtEl>
                                        <p:attrNameLst>
                                          <p:attrName>style.visibility</p:attrName>
                                        </p:attrNameLst>
                                      </p:cBhvr>
                                      <p:to>
                                        <p:strVal val="visible"/>
                                      </p:to>
                                    </p:set>
                                    <p:animEffect transition="in" filter="box(in)">
                                      <p:cBhvr>
                                        <p:cTn id="7" dur="500"/>
                                        <p:tgtEl>
                                          <p:spTgt spid="35328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3284"/>
                                        </p:tgtEl>
                                        <p:attrNameLst>
                                          <p:attrName>style.visibility</p:attrName>
                                        </p:attrNameLst>
                                      </p:cBhvr>
                                      <p:to>
                                        <p:strVal val="visible"/>
                                      </p:to>
                                    </p:set>
                                    <p:animEffect transition="in" filter="dissolve">
                                      <p:cBhvr>
                                        <p:cTn id="11" dur="500"/>
                                        <p:tgtEl>
                                          <p:spTgt spid="353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animBg="1"/>
      <p:bldP spid="35328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7200" y="2362200"/>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smtClean="0">
                <a:ln w="6350">
                  <a:noFill/>
                </a:ln>
                <a:solidFill>
                  <a:srgbClr val="800000"/>
                </a:solidFill>
                <a:effectLst/>
                <a:uLnTx/>
                <a:uFillTx/>
                <a:latin typeface="Times New Roman" pitchFamily="18" charset="0"/>
                <a:ea typeface="+mj-ea"/>
                <a:cs typeface="Times New Roman" pitchFamily="18" charset="0"/>
              </a:rPr>
              <a:t>Correction of occlusal discrepancies and mal-alignments</a:t>
            </a:r>
            <a:endParaRPr kumimoji="0" lang="en-US" sz="6600" b="1" i="0" u="none" strike="noStrike" kern="1200" cap="none" spc="0" normalizeH="0" baseline="0" noProof="0" dirty="0">
              <a:ln w="6350">
                <a:noFill/>
              </a:ln>
              <a:solidFill>
                <a:srgbClr val="8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3" y="304799"/>
            <a:ext cx="8229600" cy="1143001"/>
          </a:xfrm>
        </p:spPr>
        <p:txBody>
          <a:bodyPr>
            <a:noAutofit/>
          </a:bodyPr>
          <a:lstStyle/>
          <a:p>
            <a:pPr fontAlgn="auto">
              <a:spcAft>
                <a:spcPts val="0"/>
              </a:spcAft>
              <a:defRPr/>
            </a:pPr>
            <a:r>
              <a:rPr lang="en-US" sz="5400" dirty="0" smtClean="0">
                <a:solidFill>
                  <a:srgbClr val="800000"/>
                </a:solidFill>
                <a:effectLst/>
                <a:latin typeface="Times New Roman" pitchFamily="18" charset="0"/>
                <a:cs typeface="Times New Roman" pitchFamily="18" charset="0"/>
              </a:rPr>
              <a:t>Stages of Co/Cr RPD construction</a:t>
            </a:r>
            <a:endParaRPr lang="en-US" sz="5400" dirty="0">
              <a:solidFill>
                <a:srgbClr val="800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0" y="2148840"/>
            <a:ext cx="8686800" cy="4709160"/>
          </a:xfrm>
        </p:spPr>
        <p:txBody>
          <a:bodyPr>
            <a:normAutofit/>
          </a:bodyPr>
          <a:lstStyle/>
          <a:p>
            <a:pPr>
              <a:lnSpc>
                <a:spcPct val="150000"/>
              </a:lnSpc>
              <a:buNone/>
            </a:pPr>
            <a:r>
              <a:rPr lang="en-US" sz="2400"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Success of any prosthodontic treatment is dependant on good collaboration between the clinician and the laboratory. The prescription on the laboratory card must be clear and comprehensive.</a:t>
            </a:r>
          </a:p>
          <a:p>
            <a:pPr>
              <a:lnSpc>
                <a:spcPct val="80000"/>
              </a:lnSpc>
              <a:buFont typeface="Wingdings 2" pitchFamily="18" charset="2"/>
              <a:buNone/>
            </a:pPr>
            <a:endParaRPr lang="en-US" sz="2400" b="1" dirty="0" smtClean="0">
              <a:latin typeface="Times New Roman" pitchFamily="18" charset="0"/>
              <a:cs typeface="Times New Roman" pitchFamily="18" charset="0"/>
            </a:endParaRPr>
          </a:p>
          <a:p>
            <a:pPr>
              <a:lnSpc>
                <a:spcPct val="80000"/>
              </a:lnSpc>
              <a:buFont typeface="Wingdings 2" pitchFamily="18" charset="2"/>
              <a:buNone/>
            </a:pPr>
            <a:endParaRPr lang="en-US" sz="18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304800"/>
            <a:ext cx="9144000" cy="6553200"/>
          </a:xfrm>
        </p:spPr>
        <p:txBody>
          <a:bodyPr/>
          <a:lstStyle/>
          <a:p>
            <a:pPr>
              <a:buNone/>
            </a:pPr>
            <a:endParaRPr lang="en-US" dirty="0" smtClean="0">
              <a:solidFill>
                <a:schemeClr val="bg1"/>
              </a:solidFill>
              <a:latin typeface="Times New Roman" pitchFamily="18" charset="0"/>
              <a:cs typeface="Times New Roman" pitchFamily="18" charset="0"/>
            </a:endParaRPr>
          </a:p>
          <a:p>
            <a:pPr>
              <a:buNone/>
            </a:pPr>
            <a:r>
              <a:rPr lang="en-US" dirty="0" smtClean="0">
                <a:solidFill>
                  <a:schemeClr val="bg1"/>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Minor supereruption of unopposed teeth can be corrected by recontouring, moderate cases with cast restorations and severe cases by extraction. Surgical reduction of maxillary tuberosities might be needed.</a:t>
            </a:r>
          </a:p>
          <a:p>
            <a:pPr>
              <a:buNone/>
            </a:pPr>
            <a:r>
              <a:rPr lang="en-US" b="1" dirty="0" smtClean="0">
                <a:latin typeface="Times New Roman" pitchFamily="18" charset="0"/>
                <a:cs typeface="Times New Roman" pitchFamily="18" charset="0"/>
              </a:rPr>
              <a:t>.	Tipped teeth can be re-aligned </a:t>
            </a:r>
            <a:r>
              <a:rPr lang="en-US" b="1" dirty="0" err="1" smtClean="0">
                <a:latin typeface="Times New Roman" pitchFamily="18" charset="0"/>
                <a:cs typeface="Times New Roman" pitchFamily="18" charset="0"/>
              </a:rPr>
              <a:t>orthodontically</a:t>
            </a:r>
            <a:r>
              <a:rPr lang="en-US" b="1" dirty="0" smtClean="0">
                <a:latin typeface="Times New Roman" pitchFamily="18" charset="0"/>
                <a:cs typeface="Times New Roman" pitchFamily="18" charset="0"/>
              </a:rPr>
              <a:t>.</a:t>
            </a:r>
          </a:p>
          <a:p>
            <a:pPr>
              <a:buNone/>
            </a:pPr>
            <a:r>
              <a:rPr lang="en-US" b="1" dirty="0" smtClean="0">
                <a:latin typeface="Times New Roman" pitchFamily="18" charset="0"/>
                <a:cs typeface="Times New Roman" pitchFamily="18" charset="0"/>
              </a:rPr>
              <a:t>If this is not possible, </a:t>
            </a:r>
            <a:r>
              <a:rPr lang="en-US" b="1" dirty="0" err="1" smtClean="0">
                <a:latin typeface="Times New Roman" pitchFamily="18" charset="0"/>
                <a:cs typeface="Times New Roman" pitchFamily="18" charset="0"/>
              </a:rPr>
              <a:t>enameloplasty</a:t>
            </a:r>
            <a:r>
              <a:rPr lang="en-US" b="1" dirty="0" smtClean="0">
                <a:latin typeface="Times New Roman" pitchFamily="18" charset="0"/>
                <a:cs typeface="Times New Roman" pitchFamily="18" charset="0"/>
              </a:rPr>
              <a:t>, crowns, or extraction according to severity.</a:t>
            </a:r>
          </a:p>
          <a:p>
            <a:pPr>
              <a:buNone/>
            </a:pPr>
            <a:r>
              <a:rPr lang="en-US" b="1" dirty="0" smtClean="0">
                <a:latin typeface="Times New Roman" pitchFamily="18" charset="0"/>
                <a:cs typeface="Times New Roman" pitchFamily="18" charset="0"/>
              </a:rPr>
              <a:t>.	Severe discrepancies might need invasive maxillo-mandibular surgeries.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Autofit/>
          </a:bodyPr>
          <a:lstStyle/>
          <a:p>
            <a:r>
              <a:rPr lang="en-US" sz="6600" dirty="0" smtClean="0">
                <a:solidFill>
                  <a:srgbClr val="800000"/>
                </a:solidFill>
                <a:effectLst/>
                <a:latin typeface="Times New Roman" pitchFamily="18" charset="0"/>
                <a:cs typeface="Times New Roman" pitchFamily="18" charset="0"/>
              </a:rPr>
              <a:t>Temporary adjustment of current prostheses</a:t>
            </a:r>
            <a:endParaRPr lang="en-US" sz="6600" dirty="0">
              <a:solidFill>
                <a:srgbClr val="80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idx="1"/>
          </p:nvPr>
        </p:nvSpPr>
        <p:spPr>
          <a:xfrm>
            <a:off x="0" y="0"/>
            <a:ext cx="8915400" cy="6858000"/>
          </a:xfrm>
          <a:noFill/>
          <a:ln/>
        </p:spPr>
        <p:txBody>
          <a:bodyPr/>
          <a:lstStyle/>
          <a:p>
            <a:pPr>
              <a:lnSpc>
                <a:spcPct val="90000"/>
              </a:lnSpc>
              <a:buNone/>
            </a:pPr>
            <a:endParaRPr lang="en-US" sz="2800" dirty="0" smtClean="0">
              <a:effectLst/>
            </a:endParaRPr>
          </a:p>
          <a:p>
            <a:pPr>
              <a:lnSpc>
                <a:spcPct val="150000"/>
              </a:lnSpc>
              <a:buNone/>
            </a:pPr>
            <a:r>
              <a:rPr lang="en-US" dirty="0" smtClean="0">
                <a:solidFill>
                  <a:schemeClr val="bg1"/>
                </a:solidFill>
                <a:latin typeface="Times New Roman" pitchFamily="18" charset="0"/>
                <a:cs typeface="Times New Roman" pitchFamily="18" charset="0"/>
              </a:rPr>
              <a:t>-	</a:t>
            </a:r>
            <a:r>
              <a:rPr lang="en-US" sz="2800" b="1" dirty="0" smtClean="0">
                <a:effectLst/>
                <a:latin typeface="Times New Roman" pitchFamily="18" charset="0"/>
                <a:cs typeface="Times New Roman" pitchFamily="18" charset="0"/>
              </a:rPr>
              <a:t>Temporary relining of existing prostheses might be carried out to relieve mucosal trauma caused by ill-fitting prostheses</a:t>
            </a:r>
          </a:p>
          <a:p>
            <a:pPr>
              <a:lnSpc>
                <a:spcPct val="150000"/>
              </a:lnSpc>
              <a:buNone/>
            </a:pPr>
            <a:r>
              <a:rPr lang="en-US" sz="2800" b="1" dirty="0" smtClean="0">
                <a:effectLst/>
                <a:latin typeface="Times New Roman" pitchFamily="18" charset="0"/>
                <a:cs typeface="Times New Roman" pitchFamily="18" charset="0"/>
              </a:rPr>
              <a:t>-	Occlusal adjustments can be made on present dentures (</a:t>
            </a:r>
            <a:r>
              <a:rPr lang="en-US" sz="2800" b="1" dirty="0" err="1" smtClean="0">
                <a:effectLst/>
                <a:latin typeface="Times New Roman" pitchFamily="18" charset="0"/>
                <a:cs typeface="Times New Roman" pitchFamily="18" charset="0"/>
              </a:rPr>
              <a:t>e.g</a:t>
            </a:r>
            <a:r>
              <a:rPr lang="en-US" sz="2800" b="1" dirty="0" smtClean="0">
                <a:effectLst/>
                <a:latin typeface="Times New Roman" pitchFamily="18" charset="0"/>
                <a:cs typeface="Times New Roman" pitchFamily="18" charset="0"/>
              </a:rPr>
              <a:t> to raise the OVD) as an adaptive measure before construction of new RPD</a:t>
            </a:r>
          </a:p>
          <a:p>
            <a:pPr>
              <a:lnSpc>
                <a:spcPct val="90000"/>
              </a:lnSpc>
              <a:buNone/>
            </a:pPr>
            <a:endParaRPr lang="en-US" sz="2800" dirty="0" smtClean="0">
              <a:effectLst/>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000066"/>
                </a:solidFill>
                <a:effectLst/>
                <a:latin typeface="Times New Roman" pitchFamily="18" charset="0"/>
                <a:cs typeface="Times New Roman" pitchFamily="18" charset="0"/>
              </a:rPr>
              <a:t>Denture Relining</a:t>
            </a:r>
            <a:endParaRPr lang="en-US" sz="5400" dirty="0">
              <a:solidFill>
                <a:srgbClr val="000066"/>
              </a:solidFill>
              <a:effectLst/>
              <a:latin typeface="Times New Roman" pitchFamily="18" charset="0"/>
              <a:cs typeface="Times New Roman" pitchFamily="18" charset="0"/>
            </a:endParaRPr>
          </a:p>
        </p:txBody>
      </p:sp>
      <p:pic>
        <p:nvPicPr>
          <p:cNvPr id="152578" name="Picture 2"/>
          <p:cNvPicPr>
            <a:picLocks noGrp="1" noChangeAspect="1" noChangeArrowheads="1"/>
          </p:cNvPicPr>
          <p:nvPr>
            <p:ph idx="1"/>
          </p:nvPr>
        </p:nvPicPr>
        <p:blipFill>
          <a:blip r:embed="rId2" cstate="print"/>
          <a:srcRect/>
          <a:stretch>
            <a:fillRect/>
          </a:stretch>
        </p:blipFill>
        <p:spPr bwMode="auto">
          <a:xfrm>
            <a:off x="76200" y="1524000"/>
            <a:ext cx="3746378" cy="2402380"/>
          </a:xfrm>
          <a:prstGeom prst="rect">
            <a:avLst/>
          </a:prstGeom>
          <a:noFill/>
          <a:ln w="9525">
            <a:noFill/>
            <a:miter lim="800000"/>
            <a:headEnd/>
            <a:tailEnd/>
          </a:ln>
          <a:effectLst/>
        </p:spPr>
      </p:pic>
      <p:pic>
        <p:nvPicPr>
          <p:cNvPr id="152579" name="Picture 3"/>
          <p:cNvPicPr>
            <a:picLocks noChangeAspect="1" noChangeArrowheads="1"/>
          </p:cNvPicPr>
          <p:nvPr/>
        </p:nvPicPr>
        <p:blipFill>
          <a:blip r:embed="rId3" cstate="print"/>
          <a:srcRect/>
          <a:stretch>
            <a:fillRect/>
          </a:stretch>
        </p:blipFill>
        <p:spPr bwMode="auto">
          <a:xfrm>
            <a:off x="116534" y="4038600"/>
            <a:ext cx="3673278" cy="2590800"/>
          </a:xfrm>
          <a:prstGeom prst="rect">
            <a:avLst/>
          </a:prstGeom>
          <a:noFill/>
          <a:ln w="9525">
            <a:noFill/>
            <a:miter lim="800000"/>
            <a:headEnd/>
            <a:tailEnd/>
          </a:ln>
          <a:effectLst/>
        </p:spPr>
      </p:pic>
      <p:sp>
        <p:nvSpPr>
          <p:cNvPr id="6" name="Rectangle 5"/>
          <p:cNvSpPr/>
          <p:nvPr/>
        </p:nvSpPr>
        <p:spPr>
          <a:xfrm>
            <a:off x="3810000" y="1295400"/>
            <a:ext cx="5181600" cy="2308324"/>
          </a:xfrm>
          <a:prstGeom prst="rect">
            <a:avLst/>
          </a:prstGeom>
        </p:spPr>
        <p:txBody>
          <a:bodyPr wrap="square">
            <a:spAutoFit/>
          </a:bodyPr>
          <a:lstStyle/>
          <a:p>
            <a:r>
              <a:rPr lang="en-US" sz="2400" b="1" dirty="0">
                <a:latin typeface="Times New Roman" pitchFamily="18" charset="0"/>
                <a:cs typeface="Times New Roman" pitchFamily="18" charset="0"/>
              </a:rPr>
              <a:t>A diagnostic alginate impression taken in the old </a:t>
            </a:r>
            <a:r>
              <a:rPr lang="en-US" sz="2400" b="1" dirty="0" smtClean="0">
                <a:latin typeface="Times New Roman" pitchFamily="18" charset="0"/>
                <a:cs typeface="Times New Roman" pitchFamily="18" charset="0"/>
              </a:rPr>
              <a:t>denture </a:t>
            </a:r>
            <a:r>
              <a:rPr lang="en-US" sz="2400" b="1" dirty="0">
                <a:latin typeface="Times New Roman" pitchFamily="18" charset="0"/>
                <a:cs typeface="Times New Roman" pitchFamily="18" charset="0"/>
              </a:rPr>
              <a:t>to </a:t>
            </a:r>
            <a:r>
              <a:rPr lang="en-US" sz="2400" b="1" dirty="0" smtClean="0">
                <a:latin typeface="Times New Roman" pitchFamily="18" charset="0"/>
                <a:cs typeface="Times New Roman" pitchFamily="18" charset="0"/>
              </a:rPr>
              <a:t>assess </a:t>
            </a:r>
            <a:r>
              <a:rPr lang="en-US" sz="2400" b="1" dirty="0">
                <a:latin typeface="Times New Roman" pitchFamily="18" charset="0"/>
                <a:cs typeface="Times New Roman" pitchFamily="18" charset="0"/>
              </a:rPr>
              <a:t>the fit of the denture and </a:t>
            </a:r>
            <a:r>
              <a:rPr lang="en-US" sz="2400" b="1" dirty="0" smtClean="0">
                <a:latin typeface="Times New Roman" pitchFamily="18" charset="0"/>
                <a:cs typeface="Times New Roman" pitchFamily="18" charset="0"/>
              </a:rPr>
              <a:t>identify </a:t>
            </a:r>
            <a:r>
              <a:rPr lang="en-US" sz="2400" b="1" dirty="0">
                <a:latin typeface="Times New Roman" pitchFamily="18" charset="0"/>
                <a:cs typeface="Times New Roman" pitchFamily="18" charset="0"/>
              </a:rPr>
              <a:t>pressure </a:t>
            </a:r>
            <a:r>
              <a:rPr lang="en-US" sz="2400" b="1" dirty="0" smtClean="0">
                <a:latin typeface="Times New Roman" pitchFamily="18" charset="0"/>
                <a:cs typeface="Times New Roman" pitchFamily="18" charset="0"/>
              </a:rPr>
              <a:t>points that </a:t>
            </a:r>
            <a:r>
              <a:rPr lang="en-US" sz="2400" b="1" dirty="0">
                <a:latin typeface="Times New Roman" pitchFamily="18" charset="0"/>
                <a:cs typeface="Times New Roman" pitchFamily="18" charset="0"/>
              </a:rPr>
              <a:t>require adjustment before adding the reline material.</a:t>
            </a:r>
          </a:p>
        </p:txBody>
      </p:sp>
      <p:sp>
        <p:nvSpPr>
          <p:cNvPr id="7" name="Rectangle 6"/>
          <p:cNvSpPr/>
          <p:nvPr/>
        </p:nvSpPr>
        <p:spPr>
          <a:xfrm>
            <a:off x="3810000" y="3429000"/>
            <a:ext cx="5334000" cy="3416320"/>
          </a:xfrm>
          <a:prstGeom prst="rect">
            <a:avLst/>
          </a:prstGeom>
        </p:spPr>
        <p:txBody>
          <a:bodyPr wrap="square">
            <a:spAutoFit/>
          </a:bodyPr>
          <a:lstStyle/>
          <a:p>
            <a:r>
              <a:rPr lang="en-US" sz="2400" b="1" dirty="0">
                <a:latin typeface="Times New Roman" pitchFamily="18" charset="0"/>
                <a:cs typeface="Times New Roman" pitchFamily="18" charset="0"/>
              </a:rPr>
              <a:t>If the denture is to be relined at the </a:t>
            </a:r>
            <a:r>
              <a:rPr lang="en-US" sz="2400" b="1" dirty="0" err="1">
                <a:latin typeface="Times New Roman" pitchFamily="18" charset="0"/>
                <a:cs typeface="Times New Roman" pitchFamily="18" charset="0"/>
              </a:rPr>
              <a:t>chairside</a:t>
            </a:r>
            <a:r>
              <a:rPr lang="en-US" sz="2400" b="1" dirty="0">
                <a:latin typeface="Times New Roman" pitchFamily="18" charset="0"/>
                <a:cs typeface="Times New Roman" pitchFamily="18" charset="0"/>
              </a:rPr>
              <a:t> any areas of </a:t>
            </a:r>
            <a:r>
              <a:rPr lang="en-US" sz="2400" b="1" dirty="0" err="1" smtClean="0">
                <a:latin typeface="Times New Roman" pitchFamily="18" charset="0"/>
                <a:cs typeface="Times New Roman" pitchFamily="18" charset="0"/>
              </a:rPr>
              <a:t>underextension</a:t>
            </a:r>
            <a:r>
              <a:rPr lang="en-US" sz="2400" b="1" dirty="0" smtClean="0">
                <a:latin typeface="Times New Roman" pitchFamily="18" charset="0"/>
                <a:cs typeface="Times New Roman" pitchFamily="18" charset="0"/>
              </a:rPr>
              <a:t> should </a:t>
            </a:r>
            <a:r>
              <a:rPr lang="en-US" sz="2400" b="1" dirty="0">
                <a:latin typeface="Times New Roman" pitchFamily="18" charset="0"/>
                <a:cs typeface="Times New Roman" pitchFamily="18" charset="0"/>
              </a:rPr>
              <a:t>first be corrected by border </a:t>
            </a:r>
            <a:r>
              <a:rPr lang="en-US" sz="2400" b="1" dirty="0" err="1">
                <a:latin typeface="Times New Roman" pitchFamily="18" charset="0"/>
                <a:cs typeface="Times New Roman" pitchFamily="18" charset="0"/>
              </a:rPr>
              <a:t>moulding</a:t>
            </a:r>
            <a:r>
              <a:rPr lang="en-US" sz="2400" b="1" dirty="0">
                <a:latin typeface="Times New Roman" pitchFamily="18" charset="0"/>
                <a:cs typeface="Times New Roman" pitchFamily="18" charset="0"/>
              </a:rPr>
              <a:t> with a </a:t>
            </a:r>
            <a:r>
              <a:rPr lang="en-US" sz="2400" b="1" dirty="0" smtClean="0">
                <a:latin typeface="Times New Roman" pitchFamily="18" charset="0"/>
                <a:cs typeface="Times New Roman" pitchFamily="18" charset="0"/>
              </a:rPr>
              <a:t>direct application </a:t>
            </a:r>
            <a:r>
              <a:rPr lang="en-US" sz="2400" b="1" dirty="0">
                <a:latin typeface="Times New Roman" pitchFamily="18" charset="0"/>
                <a:cs typeface="Times New Roman" pitchFamily="18" charset="0"/>
              </a:rPr>
              <a:t>of a </a:t>
            </a:r>
            <a:r>
              <a:rPr lang="en-US" sz="2400" b="1" dirty="0" err="1">
                <a:latin typeface="Times New Roman" pitchFamily="18" charset="0"/>
                <a:cs typeface="Times New Roman" pitchFamily="18" charset="0"/>
              </a:rPr>
              <a:t>chairside</a:t>
            </a:r>
            <a:r>
              <a:rPr lang="en-US" sz="2400" b="1" dirty="0">
                <a:latin typeface="Times New Roman" pitchFamily="18" charset="0"/>
                <a:cs typeface="Times New Roman" pitchFamily="18" charset="0"/>
              </a:rPr>
              <a:t> cold-curing resin. This resin may not have a </a:t>
            </a:r>
            <a:r>
              <a:rPr lang="en-US" sz="2400" b="1" dirty="0" smtClean="0">
                <a:latin typeface="Times New Roman" pitchFamily="18" charset="0"/>
                <a:cs typeface="Times New Roman" pitchFamily="18" charset="0"/>
              </a:rPr>
              <a:t>very strong </a:t>
            </a:r>
            <a:r>
              <a:rPr lang="en-US" sz="2400" b="1" dirty="0">
                <a:latin typeface="Times New Roman" pitchFamily="18" charset="0"/>
                <a:cs typeface="Times New Roman" pitchFamily="18" charset="0"/>
              </a:rPr>
              <a:t>bond to the acrylic denture base and </a:t>
            </a:r>
            <a:r>
              <a:rPr lang="en-US" sz="2400" b="1" dirty="0" smtClean="0">
                <a:latin typeface="Times New Roman" pitchFamily="18" charset="0"/>
                <a:cs typeface="Times New Roman" pitchFamily="18" charset="0"/>
              </a:rPr>
              <a:t>should form </a:t>
            </a:r>
            <a:r>
              <a:rPr lang="en-US" sz="2400" b="1" dirty="0">
                <a:latin typeface="Times New Roman" pitchFamily="18" charset="0"/>
                <a:cs typeface="Times New Roman" pitchFamily="18" charset="0"/>
              </a:rPr>
              <a:t>a butt joint (2) </a:t>
            </a:r>
            <a:r>
              <a:rPr lang="en-US" sz="2400" b="1" dirty="0" smtClean="0">
                <a:latin typeface="Times New Roman" pitchFamily="18" charset="0"/>
                <a:cs typeface="Times New Roman" pitchFamily="18" charset="0"/>
              </a:rPr>
              <a:t>to prevent pealing of the new resin.</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Grp="1" noChangeAspect="1" noChangeArrowheads="1"/>
          </p:cNvPicPr>
          <p:nvPr>
            <p:ph idx="1"/>
          </p:nvPr>
        </p:nvPicPr>
        <p:blipFill>
          <a:blip r:embed="rId2" cstate="print"/>
          <a:srcRect/>
          <a:stretch>
            <a:fillRect/>
          </a:stretch>
        </p:blipFill>
        <p:spPr bwMode="auto">
          <a:xfrm>
            <a:off x="0" y="457200"/>
            <a:ext cx="3926260" cy="2743200"/>
          </a:xfrm>
          <a:prstGeom prst="rect">
            <a:avLst/>
          </a:prstGeom>
          <a:noFill/>
          <a:ln w="9525">
            <a:noFill/>
            <a:miter lim="800000"/>
            <a:headEnd/>
            <a:tailEnd/>
          </a:ln>
          <a:effectLst/>
        </p:spPr>
      </p:pic>
      <p:pic>
        <p:nvPicPr>
          <p:cNvPr id="153603" name="Picture 3"/>
          <p:cNvPicPr>
            <a:picLocks noChangeAspect="1" noChangeArrowheads="1"/>
          </p:cNvPicPr>
          <p:nvPr/>
        </p:nvPicPr>
        <p:blipFill>
          <a:blip r:embed="rId3" cstate="print"/>
          <a:srcRect/>
          <a:stretch>
            <a:fillRect/>
          </a:stretch>
        </p:blipFill>
        <p:spPr bwMode="auto">
          <a:xfrm>
            <a:off x="142875" y="3657600"/>
            <a:ext cx="3895725" cy="2743200"/>
          </a:xfrm>
          <a:prstGeom prst="rect">
            <a:avLst/>
          </a:prstGeom>
          <a:noFill/>
          <a:ln w="9525">
            <a:noFill/>
            <a:miter lim="800000"/>
            <a:headEnd/>
            <a:tailEnd/>
          </a:ln>
          <a:effectLst/>
        </p:spPr>
      </p:pic>
      <p:sp>
        <p:nvSpPr>
          <p:cNvPr id="6" name="Rectangle 5"/>
          <p:cNvSpPr/>
          <p:nvPr/>
        </p:nvSpPr>
        <p:spPr>
          <a:xfrm>
            <a:off x="3962400" y="-76200"/>
            <a:ext cx="5410200" cy="3785652"/>
          </a:xfrm>
          <a:prstGeom prst="rect">
            <a:avLst/>
          </a:prstGeom>
        </p:spPr>
        <p:txBody>
          <a:bodyPr wrap="square">
            <a:spAutoFit/>
          </a:bodyPr>
          <a:lstStyle/>
          <a:p>
            <a:r>
              <a:rPr lang="en-US" sz="2400" b="1" dirty="0" smtClean="0">
                <a:latin typeface="Times New Roman" pitchFamily="18" charset="0"/>
                <a:cs typeface="Times New Roman" pitchFamily="18" charset="0"/>
              </a:rPr>
              <a:t>During </a:t>
            </a:r>
            <a:r>
              <a:rPr lang="en-US" sz="2400" b="1" dirty="0">
                <a:latin typeface="Times New Roman" pitchFamily="18" charset="0"/>
                <a:cs typeface="Times New Roman" pitchFamily="18" charset="0"/>
              </a:rPr>
              <a:t>direct </a:t>
            </a:r>
            <a:r>
              <a:rPr lang="en-US" sz="2400" b="1" dirty="0" smtClean="0">
                <a:latin typeface="Times New Roman" pitchFamily="18" charset="0"/>
                <a:cs typeface="Times New Roman" pitchFamily="18" charset="0"/>
              </a:rPr>
              <a:t>relining </a:t>
            </a:r>
            <a:r>
              <a:rPr lang="en-US" sz="2400" b="1" dirty="0">
                <a:latin typeface="Times New Roman" pitchFamily="18" charset="0"/>
                <a:cs typeface="Times New Roman" pitchFamily="18" charset="0"/>
              </a:rPr>
              <a:t>with a temporary material it </a:t>
            </a:r>
            <a:r>
              <a:rPr lang="en-US" sz="2400" b="1" dirty="0" smtClean="0">
                <a:latin typeface="Times New Roman" pitchFamily="18" charset="0"/>
                <a:cs typeface="Times New Roman" pitchFamily="18" charset="0"/>
              </a:rPr>
              <a:t>is easy </a:t>
            </a:r>
            <a:r>
              <a:rPr lang="en-US" sz="2400" b="1" dirty="0">
                <a:latin typeface="Times New Roman" pitchFamily="18" charset="0"/>
                <a:cs typeface="Times New Roman" pitchFamily="18" charset="0"/>
              </a:rPr>
              <a:t>to fail to seat the denture </a:t>
            </a:r>
            <a:r>
              <a:rPr lang="en-US" sz="2400" b="1" dirty="0" smtClean="0">
                <a:latin typeface="Times New Roman" pitchFamily="18" charset="0"/>
                <a:cs typeface="Times New Roman" pitchFamily="18" charset="0"/>
              </a:rPr>
              <a:t>correctly, especially with </a:t>
            </a:r>
            <a:r>
              <a:rPr lang="en-US" sz="2400" b="1" dirty="0">
                <a:latin typeface="Times New Roman" pitchFamily="18" charset="0"/>
                <a:cs typeface="Times New Roman" pitchFamily="18" charset="0"/>
              </a:rPr>
              <a:t>maxillary </a:t>
            </a:r>
            <a:r>
              <a:rPr lang="en-US" sz="2400" b="1" dirty="0" smtClean="0">
                <a:latin typeface="Times New Roman" pitchFamily="18" charset="0"/>
                <a:cs typeface="Times New Roman" pitchFamily="18" charset="0"/>
              </a:rPr>
              <a:t>dentures altering both </a:t>
            </a:r>
            <a:r>
              <a:rPr lang="en-US" sz="2400" b="1" dirty="0">
                <a:latin typeface="Times New Roman" pitchFamily="18" charset="0"/>
                <a:cs typeface="Times New Roman" pitchFamily="18" charset="0"/>
              </a:rPr>
              <a:t>vertical </a:t>
            </a:r>
            <a:r>
              <a:rPr lang="en-US" sz="2400" b="1" dirty="0" smtClean="0">
                <a:latin typeface="Times New Roman" pitchFamily="18" charset="0"/>
                <a:cs typeface="Times New Roman" pitchFamily="18" charset="0"/>
              </a:rPr>
              <a:t>and horizontal occlusal relationships. </a:t>
            </a:r>
            <a:r>
              <a:rPr lang="en-US" sz="2400" b="1" dirty="0">
                <a:latin typeface="Times New Roman" pitchFamily="18" charset="0"/>
                <a:cs typeface="Times New Roman" pitchFamily="18" charset="0"/>
              </a:rPr>
              <a:t>It will also result in thickening of </a:t>
            </a:r>
            <a:r>
              <a:rPr lang="en-US" sz="2400" b="1" dirty="0" smtClean="0">
                <a:latin typeface="Times New Roman" pitchFamily="18" charset="0"/>
                <a:cs typeface="Times New Roman" pitchFamily="18" charset="0"/>
              </a:rPr>
              <a:t>the connector </a:t>
            </a:r>
            <a:r>
              <a:rPr lang="en-US" sz="2400" b="1" dirty="0">
                <a:latin typeface="Times New Roman" pitchFamily="18" charset="0"/>
                <a:cs typeface="Times New Roman" pitchFamily="18" charset="0"/>
              </a:rPr>
              <a:t>leading </a:t>
            </a:r>
            <a:r>
              <a:rPr lang="en-US" sz="2400" b="1" dirty="0" smtClean="0">
                <a:latin typeface="Times New Roman" pitchFamily="18" charset="0"/>
                <a:cs typeface="Times New Roman" pitchFamily="18" charset="0"/>
              </a:rPr>
              <a:t>to </a:t>
            </a:r>
            <a:r>
              <a:rPr lang="en-US" sz="2400" b="1" dirty="0">
                <a:latin typeface="Times New Roman" pitchFamily="18" charset="0"/>
                <a:cs typeface="Times New Roman" pitchFamily="18" charset="0"/>
              </a:rPr>
              <a:t>problems of patient tolerance </a:t>
            </a:r>
            <a:r>
              <a:rPr lang="en-US" sz="2400" b="1" dirty="0" smtClean="0">
                <a:latin typeface="Times New Roman" pitchFamily="18" charset="0"/>
                <a:cs typeface="Times New Roman" pitchFamily="18" charset="0"/>
              </a:rPr>
              <a:t>. These changes </a:t>
            </a:r>
            <a:r>
              <a:rPr lang="en-US" sz="2400" b="1" dirty="0">
                <a:latin typeface="Times New Roman" pitchFamily="18" charset="0"/>
                <a:cs typeface="Times New Roman" pitchFamily="18" charset="0"/>
              </a:rPr>
              <a:t>are likely to make the denture </a:t>
            </a:r>
            <a:r>
              <a:rPr lang="en-US" sz="2400" b="1" dirty="0" err="1">
                <a:latin typeface="Times New Roman" pitchFamily="18" charset="0"/>
                <a:cs typeface="Times New Roman" pitchFamily="18" charset="0"/>
              </a:rPr>
              <a:t>unwearable</a:t>
            </a:r>
            <a:r>
              <a:rPr lang="en-US" sz="2400" b="1" dirty="0">
                <a:latin typeface="Times New Roman" pitchFamily="18" charset="0"/>
                <a:cs typeface="Times New Roman" pitchFamily="18" charset="0"/>
              </a:rPr>
              <a:t>.</a:t>
            </a:r>
          </a:p>
        </p:txBody>
      </p:sp>
      <p:sp>
        <p:nvSpPr>
          <p:cNvPr id="7" name="Rectangle 6"/>
          <p:cNvSpPr/>
          <p:nvPr/>
        </p:nvSpPr>
        <p:spPr>
          <a:xfrm>
            <a:off x="4038600" y="3582412"/>
            <a:ext cx="5105400" cy="3046988"/>
          </a:xfrm>
          <a:prstGeom prst="rect">
            <a:avLst/>
          </a:prstGeom>
        </p:spPr>
        <p:txBody>
          <a:bodyPr wrap="square">
            <a:spAutoFit/>
          </a:bodyPr>
          <a:lstStyle/>
          <a:p>
            <a:r>
              <a:rPr lang="en-US" sz="2400" b="1" dirty="0" smtClean="0">
                <a:latin typeface="Times New Roman" pitchFamily="18" charset="0"/>
                <a:cs typeface="Times New Roman" pitchFamily="18" charset="0"/>
              </a:rPr>
              <a:t>In </a:t>
            </a:r>
            <a:r>
              <a:rPr lang="en-US" sz="2400" b="1" dirty="0">
                <a:latin typeface="Times New Roman" pitchFamily="18" charset="0"/>
                <a:cs typeface="Times New Roman" pitchFamily="18" charset="0"/>
              </a:rPr>
              <a:t>a maxillary </a:t>
            </a:r>
            <a:r>
              <a:rPr lang="en-US" sz="2400" b="1" dirty="0" smtClean="0">
                <a:latin typeface="Times New Roman" pitchFamily="18" charset="0"/>
                <a:cs typeface="Times New Roman" pitchFamily="18" charset="0"/>
              </a:rPr>
              <a:t>denture, </a:t>
            </a:r>
            <a:r>
              <a:rPr lang="en-US" sz="2400" b="1" dirty="0">
                <a:latin typeface="Times New Roman" pitchFamily="18" charset="0"/>
                <a:cs typeface="Times New Roman" pitchFamily="18" charset="0"/>
              </a:rPr>
              <a:t>the escape channel for any excess </a:t>
            </a:r>
            <a:r>
              <a:rPr lang="en-US" sz="2400" b="1" dirty="0" smtClean="0">
                <a:latin typeface="Times New Roman" pitchFamily="18" charset="0"/>
                <a:cs typeface="Times New Roman" pitchFamily="18" charset="0"/>
              </a:rPr>
              <a:t>reline material </a:t>
            </a:r>
            <a:r>
              <a:rPr lang="en-US" sz="2400" b="1" dirty="0">
                <a:latin typeface="Times New Roman" pitchFamily="18" charset="0"/>
                <a:cs typeface="Times New Roman" pitchFamily="18" charset="0"/>
              </a:rPr>
              <a:t>is long and tortuous and therefore the choice of a </a:t>
            </a:r>
            <a:r>
              <a:rPr lang="en-US" sz="2400" b="1" dirty="0" smtClean="0">
                <a:latin typeface="Times New Roman" pitchFamily="18" charset="0"/>
                <a:cs typeface="Times New Roman" pitchFamily="18" charset="0"/>
              </a:rPr>
              <a:t>low-viscosity material </a:t>
            </a:r>
            <a:r>
              <a:rPr lang="en-US" sz="2400" b="1" dirty="0">
                <a:latin typeface="Times New Roman" pitchFamily="18" charset="0"/>
                <a:cs typeface="Times New Roman" pitchFamily="18" charset="0"/>
              </a:rPr>
              <a:t>is important. In the mandible, and in individual saddles, </a:t>
            </a:r>
            <a:r>
              <a:rPr lang="en-US" sz="2400" b="1" dirty="0" smtClean="0">
                <a:latin typeface="Times New Roman" pitchFamily="18" charset="0"/>
                <a:cs typeface="Times New Roman" pitchFamily="18" charset="0"/>
              </a:rPr>
              <a:t>the escape </a:t>
            </a:r>
            <a:r>
              <a:rPr lang="en-US" sz="2400" b="1" dirty="0">
                <a:latin typeface="Times New Roman" pitchFamily="18" charset="0"/>
                <a:cs typeface="Times New Roman" pitchFamily="18" charset="0"/>
              </a:rPr>
              <a:t>channel is much shorter and so a higher viscosity material may </a:t>
            </a:r>
            <a:r>
              <a:rPr lang="en-US" sz="2400" b="1" dirty="0" smtClean="0">
                <a:latin typeface="Times New Roman" pitchFamily="18" charset="0"/>
                <a:cs typeface="Times New Roman" pitchFamily="18" charset="0"/>
              </a:rPr>
              <a:t>be used</a:t>
            </a:r>
            <a:r>
              <a:rPr lang="en-US" sz="2400" b="1"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Grp="1" noChangeAspect="1" noChangeArrowheads="1"/>
          </p:cNvPicPr>
          <p:nvPr>
            <p:ph idx="1"/>
          </p:nvPr>
        </p:nvPicPr>
        <p:blipFill>
          <a:blip r:embed="rId2" cstate="print"/>
          <a:srcRect/>
          <a:stretch>
            <a:fillRect/>
          </a:stretch>
        </p:blipFill>
        <p:spPr bwMode="auto">
          <a:xfrm>
            <a:off x="153858" y="609600"/>
            <a:ext cx="3808542" cy="2600325"/>
          </a:xfrm>
          <a:prstGeom prst="rect">
            <a:avLst/>
          </a:prstGeom>
          <a:noFill/>
          <a:ln w="9525">
            <a:noFill/>
            <a:miter lim="800000"/>
            <a:headEnd/>
            <a:tailEnd/>
          </a:ln>
          <a:effectLst/>
        </p:spPr>
      </p:pic>
      <p:sp>
        <p:nvSpPr>
          <p:cNvPr id="6" name="Rectangle 5"/>
          <p:cNvSpPr/>
          <p:nvPr/>
        </p:nvSpPr>
        <p:spPr>
          <a:xfrm>
            <a:off x="3962400" y="762000"/>
            <a:ext cx="5257800" cy="1938992"/>
          </a:xfrm>
          <a:prstGeom prst="rect">
            <a:avLst/>
          </a:prstGeom>
        </p:spPr>
        <p:txBody>
          <a:bodyPr wrap="square">
            <a:spAutoFit/>
          </a:bodyPr>
          <a:lstStyle/>
          <a:p>
            <a:r>
              <a:rPr lang="en-US" sz="2400" b="1" dirty="0">
                <a:latin typeface="Times New Roman" pitchFamily="18" charset="0"/>
                <a:cs typeface="Times New Roman" pitchFamily="18" charset="0"/>
              </a:rPr>
              <a:t>Alternatively</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escape of the excess lining material </a:t>
            </a:r>
            <a:r>
              <a:rPr lang="en-US" sz="2400" b="1" dirty="0" smtClean="0">
                <a:latin typeface="Times New Roman" pitchFamily="18" charset="0"/>
                <a:cs typeface="Times New Roman" pitchFamily="18" charset="0"/>
              </a:rPr>
              <a:t>from a </a:t>
            </a:r>
            <a:r>
              <a:rPr lang="en-US" sz="2400" b="1" dirty="0">
                <a:latin typeface="Times New Roman" pitchFamily="18" charset="0"/>
                <a:cs typeface="Times New Roman" pitchFamily="18" charset="0"/>
              </a:rPr>
              <a:t>maxillary denture can be helped by drilling holes into the </a:t>
            </a:r>
            <a:r>
              <a:rPr lang="en-US" sz="2400" b="1" dirty="0" smtClean="0">
                <a:latin typeface="Times New Roman" pitchFamily="18" charset="0"/>
                <a:cs typeface="Times New Roman" pitchFamily="18" charset="0"/>
              </a:rPr>
              <a:t>palatal connector </a:t>
            </a:r>
            <a:r>
              <a:rPr lang="en-US" sz="2400" b="1" dirty="0">
                <a:latin typeface="Times New Roman" pitchFamily="18" charset="0"/>
                <a:cs typeface="Times New Roman" pitchFamily="18" charset="0"/>
              </a:rPr>
              <a:t>and sometimes the flanges.</a:t>
            </a:r>
          </a:p>
        </p:txBody>
      </p:sp>
      <p:pic>
        <p:nvPicPr>
          <p:cNvPr id="8" name="Picture 2"/>
          <p:cNvPicPr>
            <a:picLocks noChangeAspect="1" noChangeArrowheads="1"/>
          </p:cNvPicPr>
          <p:nvPr/>
        </p:nvPicPr>
        <p:blipFill>
          <a:blip r:embed="rId3" cstate="print"/>
          <a:srcRect/>
          <a:stretch>
            <a:fillRect/>
          </a:stretch>
        </p:blipFill>
        <p:spPr bwMode="auto">
          <a:xfrm>
            <a:off x="152400" y="3604064"/>
            <a:ext cx="3810000" cy="2415736"/>
          </a:xfrm>
          <a:prstGeom prst="rect">
            <a:avLst/>
          </a:prstGeom>
          <a:noFill/>
          <a:ln w="9525">
            <a:noFill/>
            <a:miter lim="800000"/>
            <a:headEnd/>
            <a:tailEnd/>
          </a:ln>
          <a:effectLst/>
        </p:spPr>
      </p:pic>
      <p:sp>
        <p:nvSpPr>
          <p:cNvPr id="9" name="Rectangle 8"/>
          <p:cNvSpPr/>
          <p:nvPr/>
        </p:nvSpPr>
        <p:spPr>
          <a:xfrm>
            <a:off x="3962400" y="3429000"/>
            <a:ext cx="5181600" cy="3416320"/>
          </a:xfrm>
          <a:prstGeom prst="rect">
            <a:avLst/>
          </a:prstGeom>
        </p:spPr>
        <p:txBody>
          <a:bodyPr wrap="square">
            <a:spAutoFit/>
          </a:bodyPr>
          <a:lstStyle/>
          <a:p>
            <a:r>
              <a:rPr lang="en-US" sz="2400" b="1" dirty="0">
                <a:latin typeface="Times New Roman" pitchFamily="18" charset="0"/>
                <a:cs typeface="Times New Roman" pitchFamily="18" charset="0"/>
              </a:rPr>
              <a:t>If a hard reline material </a:t>
            </a:r>
            <a:r>
              <a:rPr lang="en-US" sz="2400" b="1" dirty="0" smtClean="0">
                <a:latin typeface="Times New Roman" pitchFamily="18" charset="0"/>
                <a:cs typeface="Times New Roman" pitchFamily="18" charset="0"/>
              </a:rPr>
              <a:t>is </a:t>
            </a:r>
            <a:r>
              <a:rPr lang="en-US" sz="2400" b="1" dirty="0">
                <a:latin typeface="Times New Roman" pitchFamily="18" charset="0"/>
                <a:cs typeface="Times New Roman" pitchFamily="18" charset="0"/>
              </a:rPr>
              <a:t>used it is important to appreciate that </a:t>
            </a:r>
            <a:r>
              <a:rPr lang="en-US" sz="2400" b="1" dirty="0" smtClean="0">
                <a:latin typeface="Times New Roman" pitchFamily="18" charset="0"/>
                <a:cs typeface="Times New Roman" pitchFamily="18" charset="0"/>
              </a:rPr>
              <a:t>it may </a:t>
            </a:r>
            <a:r>
              <a:rPr lang="en-US" sz="2400" b="1" dirty="0">
                <a:latin typeface="Times New Roman" pitchFamily="18" charset="0"/>
                <a:cs typeface="Times New Roman" pitchFamily="18" charset="0"/>
              </a:rPr>
              <a:t>flow into undercut areas around the teeth and that consequently </a:t>
            </a:r>
            <a:r>
              <a:rPr lang="en-US" sz="2400" b="1" dirty="0" smtClean="0">
                <a:latin typeface="Times New Roman" pitchFamily="18" charset="0"/>
                <a:cs typeface="Times New Roman" pitchFamily="18" charset="0"/>
              </a:rPr>
              <a:t>the timing </a:t>
            </a:r>
            <a:r>
              <a:rPr lang="en-US" sz="2400" b="1" dirty="0">
                <a:latin typeface="Times New Roman" pitchFamily="18" charset="0"/>
                <a:cs typeface="Times New Roman" pitchFamily="18" charset="0"/>
              </a:rPr>
              <a:t>of removal of the denture from the mouth is critical. Failure </a:t>
            </a:r>
            <a:r>
              <a:rPr lang="en-US" sz="2400" b="1" dirty="0" smtClean="0">
                <a:latin typeface="Times New Roman" pitchFamily="18" charset="0"/>
                <a:cs typeface="Times New Roman" pitchFamily="18" charset="0"/>
              </a:rPr>
              <a:t>to remove </a:t>
            </a:r>
            <a:r>
              <a:rPr lang="en-US" sz="2400" b="1" dirty="0">
                <a:latin typeface="Times New Roman" pitchFamily="18" charset="0"/>
                <a:cs typeface="Times New Roman" pitchFamily="18" charset="0"/>
              </a:rPr>
              <a:t>the denture before curing is complete will result in the </a:t>
            </a:r>
            <a:r>
              <a:rPr lang="en-US" sz="2400" b="1" dirty="0" smtClean="0">
                <a:latin typeface="Times New Roman" pitchFamily="18" charset="0"/>
                <a:cs typeface="Times New Roman" pitchFamily="18" charset="0"/>
              </a:rPr>
              <a:t>denture being </a:t>
            </a:r>
            <a:r>
              <a:rPr lang="en-US" sz="2400" b="1" dirty="0">
                <a:latin typeface="Times New Roman" pitchFamily="18" charset="0"/>
                <a:cs typeface="Times New Roman" pitchFamily="18" charset="0"/>
              </a:rPr>
              <a:t>locked into place</a:t>
            </a:r>
            <a:r>
              <a:rPr lang="en-US" sz="2400" dirty="0">
                <a:solidFill>
                  <a:schemeClr val="bg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1" name="Picture 3"/>
          <p:cNvPicPr>
            <a:picLocks noChangeAspect="1" noChangeArrowheads="1"/>
          </p:cNvPicPr>
          <p:nvPr/>
        </p:nvPicPr>
        <p:blipFill>
          <a:blip r:embed="rId2" cstate="print"/>
          <a:srcRect/>
          <a:stretch>
            <a:fillRect/>
          </a:stretch>
        </p:blipFill>
        <p:spPr bwMode="auto">
          <a:xfrm>
            <a:off x="170721" y="457200"/>
            <a:ext cx="3658329" cy="2590800"/>
          </a:xfrm>
          <a:prstGeom prst="rect">
            <a:avLst/>
          </a:prstGeom>
          <a:noFill/>
          <a:ln w="9525">
            <a:noFill/>
            <a:miter lim="800000"/>
            <a:headEnd/>
            <a:tailEnd/>
          </a:ln>
          <a:effectLst/>
        </p:spPr>
      </p:pic>
      <p:sp>
        <p:nvSpPr>
          <p:cNvPr id="7" name="Rectangle 6"/>
          <p:cNvSpPr/>
          <p:nvPr/>
        </p:nvSpPr>
        <p:spPr>
          <a:xfrm>
            <a:off x="3886200" y="600670"/>
            <a:ext cx="5257800" cy="1569660"/>
          </a:xfrm>
          <a:prstGeom prst="rect">
            <a:avLst/>
          </a:prstGeom>
        </p:spPr>
        <p:txBody>
          <a:bodyPr wrap="square">
            <a:spAutoFit/>
          </a:bodyPr>
          <a:lstStyle/>
          <a:p>
            <a:r>
              <a:rPr lang="en-US" sz="2400" b="1" dirty="0" smtClean="0">
                <a:latin typeface="Times New Roman" pitchFamily="18" charset="0"/>
                <a:cs typeface="Times New Roman" pitchFamily="18" charset="0"/>
              </a:rPr>
              <a:t>Any </a:t>
            </a:r>
            <a:r>
              <a:rPr lang="en-US" sz="2400" b="1" dirty="0">
                <a:latin typeface="Times New Roman" pitchFamily="18" charset="0"/>
                <a:cs typeface="Times New Roman" pitchFamily="18" charset="0"/>
              </a:rPr>
              <a:t>excess material must </a:t>
            </a:r>
            <a:r>
              <a:rPr lang="en-US" sz="2400" b="1" dirty="0" smtClean="0">
                <a:latin typeface="Times New Roman" pitchFamily="18" charset="0"/>
                <a:cs typeface="Times New Roman" pitchFamily="18" charset="0"/>
              </a:rPr>
              <a:t>be removed </a:t>
            </a:r>
            <a:r>
              <a:rPr lang="en-US" sz="2400" b="1" dirty="0">
                <a:latin typeface="Times New Roman" pitchFamily="18" charset="0"/>
                <a:cs typeface="Times New Roman" pitchFamily="18" charset="0"/>
              </a:rPr>
              <a:t>from the polished surfaces and </a:t>
            </a:r>
            <a:r>
              <a:rPr lang="en-US" sz="2400" b="1" dirty="0" smtClean="0">
                <a:latin typeface="Times New Roman" pitchFamily="18" charset="0"/>
                <a:cs typeface="Times New Roman" pitchFamily="18" charset="0"/>
              </a:rPr>
              <a:t>teeth and </a:t>
            </a:r>
            <a:r>
              <a:rPr lang="en-US" sz="2400" b="1" dirty="0">
                <a:latin typeface="Times New Roman" pitchFamily="18" charset="0"/>
                <a:cs typeface="Times New Roman" pitchFamily="18" charset="0"/>
              </a:rPr>
              <a:t>the borders are trimmed and </a:t>
            </a:r>
            <a:r>
              <a:rPr lang="en-US" sz="2400" b="1" dirty="0" smtClean="0">
                <a:latin typeface="Times New Roman" pitchFamily="18" charset="0"/>
                <a:cs typeface="Times New Roman" pitchFamily="18" charset="0"/>
              </a:rPr>
              <a:t>polished.</a:t>
            </a:r>
            <a:endParaRPr lang="en-US" sz="2400" b="1" dirty="0">
              <a:latin typeface="Times New Roman" pitchFamily="18" charset="0"/>
              <a:cs typeface="Times New Roman" pitchFamily="18" charset="0"/>
            </a:endParaRPr>
          </a:p>
        </p:txBody>
      </p:sp>
      <p:pic>
        <p:nvPicPr>
          <p:cNvPr id="9" name="Picture 2"/>
          <p:cNvPicPr>
            <a:picLocks noGrp="1" noChangeAspect="1" noChangeArrowheads="1"/>
          </p:cNvPicPr>
          <p:nvPr>
            <p:ph idx="1"/>
          </p:nvPr>
        </p:nvPicPr>
        <p:blipFill>
          <a:blip r:embed="rId3" cstate="print"/>
          <a:srcRect/>
          <a:stretch>
            <a:fillRect/>
          </a:stretch>
        </p:blipFill>
        <p:spPr bwMode="auto">
          <a:xfrm>
            <a:off x="152400" y="3352800"/>
            <a:ext cx="3733800" cy="2533650"/>
          </a:xfrm>
          <a:prstGeom prst="rect">
            <a:avLst/>
          </a:prstGeom>
          <a:noFill/>
          <a:ln w="9525">
            <a:noFill/>
            <a:miter lim="800000"/>
            <a:headEnd/>
            <a:tailEnd/>
          </a:ln>
          <a:effectLst/>
        </p:spPr>
      </p:pic>
      <p:sp>
        <p:nvSpPr>
          <p:cNvPr id="10" name="Rectangle 9"/>
          <p:cNvSpPr/>
          <p:nvPr/>
        </p:nvSpPr>
        <p:spPr>
          <a:xfrm>
            <a:off x="3962400" y="4105870"/>
            <a:ext cx="5181600" cy="1477328"/>
          </a:xfrm>
          <a:prstGeom prst="rect">
            <a:avLst/>
          </a:prstGeom>
        </p:spPr>
        <p:txBody>
          <a:bodyPr wrap="square">
            <a:spAutoFit/>
          </a:bodyPr>
          <a:lstStyle/>
          <a:p>
            <a:r>
              <a:rPr lang="en-US" sz="2400" b="1" dirty="0" smtClean="0">
                <a:latin typeface="Times New Roman" pitchFamily="18" charset="0"/>
                <a:cs typeface="Times New Roman" pitchFamily="18" charset="0"/>
              </a:rPr>
              <a:t>The patient </a:t>
            </a:r>
            <a:r>
              <a:rPr lang="en-US" sz="2400" b="1" dirty="0">
                <a:latin typeface="Times New Roman" pitchFamily="18" charset="0"/>
                <a:cs typeface="Times New Roman" pitchFamily="18" charset="0"/>
              </a:rPr>
              <a:t>should be given specific instructions on how to clean the lining.</a:t>
            </a:r>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p:cNvPicPr>
            <a:picLocks noGrp="1" noChangeAspect="1" noChangeArrowheads="1"/>
          </p:cNvPicPr>
          <p:nvPr>
            <p:ph idx="1"/>
          </p:nvPr>
        </p:nvPicPr>
        <p:blipFill>
          <a:blip r:embed="rId2" cstate="print"/>
          <a:srcRect/>
          <a:stretch>
            <a:fillRect/>
          </a:stretch>
        </p:blipFill>
        <p:spPr bwMode="auto">
          <a:xfrm>
            <a:off x="0" y="228600"/>
            <a:ext cx="3476625" cy="2676525"/>
          </a:xfrm>
          <a:prstGeom prst="rect">
            <a:avLst/>
          </a:prstGeom>
          <a:noFill/>
          <a:ln w="9525">
            <a:noFill/>
            <a:miter lim="800000"/>
            <a:headEnd/>
            <a:tailEnd/>
          </a:ln>
          <a:effectLst/>
        </p:spPr>
      </p:pic>
      <p:pic>
        <p:nvPicPr>
          <p:cNvPr id="157699" name="Picture 3"/>
          <p:cNvPicPr>
            <a:picLocks noChangeAspect="1" noChangeArrowheads="1"/>
          </p:cNvPicPr>
          <p:nvPr/>
        </p:nvPicPr>
        <p:blipFill>
          <a:blip r:embed="rId3" cstate="print"/>
          <a:srcRect/>
          <a:stretch>
            <a:fillRect/>
          </a:stretch>
        </p:blipFill>
        <p:spPr bwMode="auto">
          <a:xfrm>
            <a:off x="0" y="3276600"/>
            <a:ext cx="3505200" cy="2600325"/>
          </a:xfrm>
          <a:prstGeom prst="rect">
            <a:avLst/>
          </a:prstGeom>
          <a:noFill/>
          <a:ln w="9525">
            <a:noFill/>
            <a:miter lim="800000"/>
            <a:headEnd/>
            <a:tailEnd/>
          </a:ln>
          <a:effectLst/>
        </p:spPr>
      </p:pic>
      <p:sp>
        <p:nvSpPr>
          <p:cNvPr id="6" name="Rectangle 5"/>
          <p:cNvSpPr/>
          <p:nvPr/>
        </p:nvSpPr>
        <p:spPr>
          <a:xfrm>
            <a:off x="3657600" y="152400"/>
            <a:ext cx="5486400" cy="2800767"/>
          </a:xfrm>
          <a:prstGeom prst="rect">
            <a:avLst/>
          </a:prstGeom>
        </p:spPr>
        <p:txBody>
          <a:bodyPr wrap="square">
            <a:spAutoFit/>
          </a:bodyPr>
          <a:lstStyle/>
          <a:p>
            <a:r>
              <a:rPr lang="en-US" sz="2200" b="1" dirty="0" smtClean="0">
                <a:latin typeface="Times New Roman" pitchFamily="18" charset="0"/>
                <a:cs typeface="Times New Roman" pitchFamily="18" charset="0"/>
              </a:rPr>
              <a:t>Loss </a:t>
            </a:r>
            <a:r>
              <a:rPr lang="en-US" sz="2200" b="1" dirty="0">
                <a:latin typeface="Times New Roman" pitchFamily="18" charset="0"/>
                <a:cs typeface="Times New Roman" pitchFamily="18" charset="0"/>
              </a:rPr>
              <a:t>of occlusal contact </a:t>
            </a:r>
            <a:r>
              <a:rPr lang="en-US" sz="2200" b="1" dirty="0" smtClean="0">
                <a:latin typeface="Times New Roman" pitchFamily="18" charset="0"/>
                <a:cs typeface="Times New Roman" pitchFamily="18" charset="0"/>
              </a:rPr>
              <a:t>results </a:t>
            </a:r>
            <a:r>
              <a:rPr lang="en-US" sz="2200" b="1" dirty="0">
                <a:latin typeface="Times New Roman" pitchFamily="18" charset="0"/>
                <a:cs typeface="Times New Roman" pitchFamily="18" charset="0"/>
              </a:rPr>
              <a:t>from a</a:t>
            </a:r>
          </a:p>
          <a:p>
            <a:r>
              <a:rPr lang="en-US" sz="2200" b="1" dirty="0">
                <a:latin typeface="Times New Roman" pitchFamily="18" charset="0"/>
                <a:cs typeface="Times New Roman" pitchFamily="18" charset="0"/>
              </a:rPr>
              <a:t>combination of occlusal wear and sinking of the denture </a:t>
            </a:r>
            <a:r>
              <a:rPr lang="en-US" sz="2200" b="1" dirty="0" smtClean="0">
                <a:latin typeface="Times New Roman" pitchFamily="18" charset="0"/>
                <a:cs typeface="Times New Roman" pitchFamily="18" charset="0"/>
              </a:rPr>
              <a:t>following alveolar </a:t>
            </a:r>
            <a:r>
              <a:rPr lang="en-US" sz="2200" b="1" dirty="0" err="1">
                <a:latin typeface="Times New Roman" pitchFamily="18" charset="0"/>
                <a:cs typeface="Times New Roman" pitchFamily="18" charset="0"/>
              </a:rPr>
              <a:t>resorption</a:t>
            </a:r>
            <a:r>
              <a:rPr lang="en-US" sz="2200" b="1" dirty="0">
                <a:latin typeface="Times New Roman" pitchFamily="18" charset="0"/>
                <a:cs typeface="Times New Roman" pitchFamily="18" charset="0"/>
              </a:rPr>
              <a:t>. Correction of the occlusion is desirable </a:t>
            </a:r>
            <a:r>
              <a:rPr lang="en-US" sz="2200" b="1" dirty="0" smtClean="0">
                <a:latin typeface="Times New Roman" pitchFamily="18" charset="0"/>
                <a:cs typeface="Times New Roman" pitchFamily="18" charset="0"/>
              </a:rPr>
              <a:t>before constructing </a:t>
            </a:r>
            <a:r>
              <a:rPr lang="en-US" sz="2200" b="1" dirty="0">
                <a:latin typeface="Times New Roman" pitchFamily="18" charset="0"/>
                <a:cs typeface="Times New Roman" pitchFamily="18" charset="0"/>
              </a:rPr>
              <a:t>replacement dentures </a:t>
            </a:r>
            <a:r>
              <a:rPr lang="en-US" sz="2200" b="1" dirty="0" smtClean="0">
                <a:latin typeface="Times New Roman" pitchFamily="18" charset="0"/>
                <a:cs typeface="Times New Roman" pitchFamily="18" charset="0"/>
              </a:rPr>
              <a:t>to correct </a:t>
            </a:r>
            <a:r>
              <a:rPr lang="en-US" sz="2200" b="1" dirty="0" err="1" smtClean="0">
                <a:latin typeface="Times New Roman" pitchFamily="18" charset="0"/>
                <a:cs typeface="Times New Roman" pitchFamily="18" charset="0"/>
              </a:rPr>
              <a:t>mandibular</a:t>
            </a:r>
            <a:r>
              <a:rPr lang="en-US" sz="2200" b="1" dirty="0" smtClean="0">
                <a:latin typeface="Times New Roman" pitchFamily="18" charset="0"/>
                <a:cs typeface="Times New Roman" pitchFamily="18" charset="0"/>
              </a:rPr>
              <a:t> </a:t>
            </a:r>
            <a:r>
              <a:rPr lang="en-US" sz="2200" b="1" dirty="0">
                <a:latin typeface="Times New Roman" pitchFamily="18" charset="0"/>
                <a:cs typeface="Times New Roman" pitchFamily="18" charset="0"/>
              </a:rPr>
              <a:t>posture </a:t>
            </a:r>
            <a:r>
              <a:rPr lang="en-US" sz="2200" b="1" dirty="0" smtClean="0">
                <a:latin typeface="Times New Roman" pitchFamily="18" charset="0"/>
                <a:cs typeface="Times New Roman" pitchFamily="18" charset="0"/>
              </a:rPr>
              <a:t>and avoid mucosal </a:t>
            </a:r>
            <a:r>
              <a:rPr lang="en-US" sz="2200" b="1" dirty="0">
                <a:latin typeface="Times New Roman" pitchFamily="18" charset="0"/>
                <a:cs typeface="Times New Roman" pitchFamily="18" charset="0"/>
              </a:rPr>
              <a:t>inflammation resulting from this </a:t>
            </a:r>
            <a:r>
              <a:rPr lang="en-US" sz="2200" b="1" dirty="0" smtClean="0">
                <a:latin typeface="Times New Roman" pitchFamily="18" charset="0"/>
                <a:cs typeface="Times New Roman" pitchFamily="18" charset="0"/>
              </a:rPr>
              <a:t>deterioration</a:t>
            </a:r>
            <a:r>
              <a:rPr lang="en-US" sz="2200" dirty="0" smtClean="0">
                <a:solidFill>
                  <a:schemeClr val="bg1"/>
                </a:solidFill>
                <a:latin typeface="Times New Roman" pitchFamily="18" charset="0"/>
                <a:cs typeface="Times New Roman" pitchFamily="18" charset="0"/>
              </a:rPr>
              <a:t>.</a:t>
            </a:r>
            <a:endParaRPr lang="en-US" sz="2200" dirty="0">
              <a:solidFill>
                <a:schemeClr val="bg1"/>
              </a:solidFill>
              <a:latin typeface="Times New Roman" pitchFamily="18" charset="0"/>
              <a:cs typeface="Times New Roman" pitchFamily="18" charset="0"/>
            </a:endParaRPr>
          </a:p>
        </p:txBody>
      </p:sp>
      <p:sp>
        <p:nvSpPr>
          <p:cNvPr id="7" name="Rectangle 6"/>
          <p:cNvSpPr/>
          <p:nvPr/>
        </p:nvSpPr>
        <p:spPr>
          <a:xfrm>
            <a:off x="3657600" y="2819400"/>
            <a:ext cx="5486400" cy="4154984"/>
          </a:xfrm>
          <a:prstGeom prst="rect">
            <a:avLst/>
          </a:prstGeom>
        </p:spPr>
        <p:txBody>
          <a:bodyPr wrap="square">
            <a:spAutoFit/>
          </a:bodyPr>
          <a:lstStyle/>
          <a:p>
            <a:r>
              <a:rPr lang="en-US" sz="2200" b="1" dirty="0" smtClean="0">
                <a:latin typeface="Times New Roman" pitchFamily="18" charset="0"/>
                <a:cs typeface="Times New Roman" pitchFamily="18" charset="0"/>
              </a:rPr>
              <a:t>Contact </a:t>
            </a:r>
            <a:r>
              <a:rPr lang="en-US" sz="2200" b="1" dirty="0">
                <a:latin typeface="Times New Roman" pitchFamily="18" charset="0"/>
                <a:cs typeface="Times New Roman" pitchFamily="18" charset="0"/>
              </a:rPr>
              <a:t>can be </a:t>
            </a:r>
            <a:r>
              <a:rPr lang="en-US" sz="2200" b="1" dirty="0" smtClean="0">
                <a:latin typeface="Times New Roman" pitchFamily="18" charset="0"/>
                <a:cs typeface="Times New Roman" pitchFamily="18" charset="0"/>
              </a:rPr>
              <a:t>reestablished by </a:t>
            </a:r>
            <a:r>
              <a:rPr lang="en-US" sz="2200" b="1" dirty="0">
                <a:latin typeface="Times New Roman" pitchFamily="18" charset="0"/>
                <a:cs typeface="Times New Roman" pitchFamily="18" charset="0"/>
              </a:rPr>
              <a:t>the addition of </a:t>
            </a:r>
            <a:r>
              <a:rPr lang="en-US" sz="2200" b="1" dirty="0" smtClean="0">
                <a:latin typeface="Times New Roman" pitchFamily="18" charset="0"/>
                <a:cs typeface="Times New Roman" pitchFamily="18" charset="0"/>
              </a:rPr>
              <a:t>acrylic </a:t>
            </a:r>
            <a:r>
              <a:rPr lang="en-US" sz="2200" b="1" dirty="0">
                <a:latin typeface="Times New Roman" pitchFamily="18" charset="0"/>
                <a:cs typeface="Times New Roman" pitchFamily="18" charset="0"/>
              </a:rPr>
              <a:t>resin </a:t>
            </a:r>
            <a:r>
              <a:rPr lang="en-US" sz="2200" b="1" dirty="0" smtClean="0">
                <a:latin typeface="Times New Roman" pitchFamily="18" charset="0"/>
                <a:cs typeface="Times New Roman" pitchFamily="18" charset="0"/>
              </a:rPr>
              <a:t>to the </a:t>
            </a:r>
            <a:r>
              <a:rPr lang="en-US" sz="2200" b="1" dirty="0">
                <a:latin typeface="Times New Roman" pitchFamily="18" charset="0"/>
                <a:cs typeface="Times New Roman" pitchFamily="18" charset="0"/>
              </a:rPr>
              <a:t>posterior </a:t>
            </a:r>
            <a:r>
              <a:rPr lang="en-US" sz="2200" b="1" dirty="0" smtClean="0">
                <a:latin typeface="Times New Roman" pitchFamily="18" charset="0"/>
                <a:cs typeface="Times New Roman" pitchFamily="18" charset="0"/>
              </a:rPr>
              <a:t>teeth. The </a:t>
            </a:r>
            <a:r>
              <a:rPr lang="en-US" sz="2200" b="1" dirty="0">
                <a:latin typeface="Times New Roman" pitchFamily="18" charset="0"/>
                <a:cs typeface="Times New Roman" pitchFamily="18" charset="0"/>
              </a:rPr>
              <a:t>fluid resin is </a:t>
            </a:r>
            <a:r>
              <a:rPr lang="en-US" sz="2200" b="1" dirty="0" smtClean="0">
                <a:latin typeface="Times New Roman" pitchFamily="18" charset="0"/>
                <a:cs typeface="Times New Roman" pitchFamily="18" charset="0"/>
              </a:rPr>
              <a:t>allowed </a:t>
            </a:r>
            <a:r>
              <a:rPr lang="en-US" sz="2200" b="1" dirty="0">
                <a:latin typeface="Times New Roman" pitchFamily="18" charset="0"/>
                <a:cs typeface="Times New Roman" pitchFamily="18" charset="0"/>
              </a:rPr>
              <a:t>to reach the dough stage before the denture is inserted </a:t>
            </a:r>
            <a:r>
              <a:rPr lang="en-US" sz="2200" b="1" dirty="0" smtClean="0">
                <a:latin typeface="Times New Roman" pitchFamily="18" charset="0"/>
                <a:cs typeface="Times New Roman" pitchFamily="18" charset="0"/>
              </a:rPr>
              <a:t>into the </a:t>
            </a:r>
            <a:r>
              <a:rPr lang="en-US" sz="2200" b="1" dirty="0">
                <a:latin typeface="Times New Roman" pitchFamily="18" charset="0"/>
                <a:cs typeface="Times New Roman" pitchFamily="18" charset="0"/>
              </a:rPr>
              <a:t>mouth. Petroleum jelly is applied to any opposing denture teeth </a:t>
            </a:r>
            <a:r>
              <a:rPr lang="en-US" sz="2200" b="1" dirty="0" smtClean="0">
                <a:latin typeface="Times New Roman" pitchFamily="18" charset="0"/>
                <a:cs typeface="Times New Roman" pitchFamily="18" charset="0"/>
              </a:rPr>
              <a:t>and the </a:t>
            </a:r>
            <a:r>
              <a:rPr lang="en-US" sz="2200" b="1" dirty="0">
                <a:latin typeface="Times New Roman" pitchFamily="18" charset="0"/>
                <a:cs typeface="Times New Roman" pitchFamily="18" charset="0"/>
              </a:rPr>
              <a:t>mandible is gently guided along the </a:t>
            </a:r>
            <a:r>
              <a:rPr lang="en-US" sz="2200" b="1" dirty="0" err="1">
                <a:latin typeface="Times New Roman" pitchFamily="18" charset="0"/>
                <a:cs typeface="Times New Roman" pitchFamily="18" charset="0"/>
              </a:rPr>
              <a:t>retruded</a:t>
            </a:r>
            <a:r>
              <a:rPr lang="en-US" sz="2200" b="1" dirty="0">
                <a:latin typeface="Times New Roman" pitchFamily="18" charset="0"/>
                <a:cs typeface="Times New Roman" pitchFamily="18" charset="0"/>
              </a:rPr>
              <a:t> arc of closure until </a:t>
            </a:r>
            <a:r>
              <a:rPr lang="en-US" sz="2200" b="1" dirty="0" smtClean="0">
                <a:latin typeface="Times New Roman" pitchFamily="18" charset="0"/>
                <a:cs typeface="Times New Roman" pitchFamily="18" charset="0"/>
              </a:rPr>
              <a:t>even occlusal </a:t>
            </a:r>
            <a:r>
              <a:rPr lang="en-US" sz="2200" b="1" dirty="0">
                <a:latin typeface="Times New Roman" pitchFamily="18" charset="0"/>
                <a:cs typeface="Times New Roman" pitchFamily="18" charset="0"/>
              </a:rPr>
              <a:t>contact is made at the appropriate vertical dimension. </a:t>
            </a:r>
            <a:r>
              <a:rPr lang="en-US" sz="2200" b="1" dirty="0" smtClean="0">
                <a:latin typeface="Times New Roman" pitchFamily="18" charset="0"/>
                <a:cs typeface="Times New Roman" pitchFamily="18" charset="0"/>
              </a:rPr>
              <a:t>The denture </a:t>
            </a:r>
            <a:r>
              <a:rPr lang="en-US" sz="2200" b="1" dirty="0">
                <a:latin typeface="Times New Roman" pitchFamily="18" charset="0"/>
                <a:cs typeface="Times New Roman" pitchFamily="18" charset="0"/>
              </a:rPr>
              <a:t>is then removed from the mouth and the resin allowed to </a:t>
            </a:r>
            <a:r>
              <a:rPr lang="en-US" sz="2200" b="1" dirty="0" smtClean="0">
                <a:latin typeface="Times New Roman" pitchFamily="18" charset="0"/>
                <a:cs typeface="Times New Roman" pitchFamily="18" charset="0"/>
              </a:rPr>
              <a:t>cure before </a:t>
            </a:r>
            <a:r>
              <a:rPr lang="en-US" sz="2200" b="1" dirty="0">
                <a:latin typeface="Times New Roman" pitchFamily="18" charset="0"/>
                <a:cs typeface="Times New Roman" pitchFamily="18" charset="0"/>
              </a:rPr>
              <a:t>refining the occlusion by selective grinding.</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solidFill>
                  <a:srgbClr val="800000"/>
                </a:solidFill>
                <a:effectLst/>
                <a:latin typeface="Times New Roman" pitchFamily="18" charset="0"/>
                <a:cs typeface="Times New Roman" pitchFamily="18" charset="0"/>
              </a:rPr>
              <a:t>Provision of interim prostheses</a:t>
            </a:r>
            <a:endParaRPr lang="en-US" sz="5400" dirty="0">
              <a:solidFill>
                <a:srgbClr val="800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844040"/>
            <a:ext cx="8229600" cy="4709160"/>
          </a:xfrm>
        </p:spPr>
        <p:txBody>
          <a:bodyPr/>
          <a:lstStyle/>
          <a:p>
            <a:pPr>
              <a:buNone/>
            </a:pPr>
            <a:r>
              <a:rPr lang="en-US" b="1" dirty="0" smtClean="0">
                <a:latin typeface="Times New Roman" pitchFamily="18" charset="0"/>
                <a:cs typeface="Times New Roman" pitchFamily="18" charset="0"/>
              </a:rPr>
              <a:t>An interim prosthesis may be constructed before the definitive denture for the following reasons.</a:t>
            </a:r>
          </a:p>
          <a:p>
            <a:pPr>
              <a:buNone/>
            </a:pPr>
            <a:r>
              <a:rPr lang="en-US" b="1" dirty="0" smtClean="0">
                <a:latin typeface="Times New Roman" pitchFamily="18" charset="0"/>
                <a:cs typeface="Times New Roman" pitchFamily="18" charset="0"/>
              </a:rPr>
              <a:t>• Space maintenance and aesthetics.</a:t>
            </a:r>
          </a:p>
          <a:p>
            <a:pPr>
              <a:buNone/>
            </a:pPr>
            <a:r>
              <a:rPr lang="en-US" b="1" dirty="0" smtClean="0">
                <a:latin typeface="Times New Roman" pitchFamily="18" charset="0"/>
                <a:cs typeface="Times New Roman" pitchFamily="18" charset="0"/>
              </a:rPr>
              <a:t>• Improving patient tolerance.</a:t>
            </a:r>
          </a:p>
          <a:p>
            <a:pPr>
              <a:buNone/>
            </a:pPr>
            <a:r>
              <a:rPr lang="en-US" b="1" dirty="0" smtClean="0">
                <a:latin typeface="Times New Roman" pitchFamily="18" charset="0"/>
                <a:cs typeface="Times New Roman" pitchFamily="18" charset="0"/>
              </a:rPr>
              <a:t>• Preparation for advanced restorative treatment.</a:t>
            </a:r>
          </a:p>
          <a:p>
            <a:pPr>
              <a:buNone/>
            </a:pPr>
            <a:r>
              <a:rPr lang="en-US" b="1" dirty="0" smtClean="0">
                <a:latin typeface="Times New Roman" pitchFamily="18" charset="0"/>
                <a:cs typeface="Times New Roman" pitchFamily="18" charset="0"/>
              </a:rPr>
              <a:t>• Modifying jaw relationships.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hidden="1"/>
          <p:cNvSpPr>
            <a:spLocks noGrp="1" noChangeArrowheads="1"/>
          </p:cNvSpPr>
          <p:nvPr>
            <p:ph type="title"/>
          </p:nvPr>
        </p:nvSpPr>
        <p:spPr/>
        <p:txBody>
          <a:bodyPr/>
          <a:lstStyle/>
          <a:p>
            <a:pPr eaLnBrk="1" hangingPunct="1">
              <a:defRPr/>
            </a:pPr>
            <a:endParaRPr lang="en-US" smtClean="0"/>
          </a:p>
        </p:txBody>
      </p:sp>
      <p:sp>
        <p:nvSpPr>
          <p:cNvPr id="229379" name="Rectangle 3" descr="50p copy 218"/>
          <p:cNvSpPr>
            <a:spLocks noGrp="1" noChangeAspect="1" noChangeArrowheads="1"/>
          </p:cNvSpPr>
          <p:nvPr isPhoto="1"/>
        </p:nvSpPr>
        <p:spPr bwMode="auto">
          <a:xfrm>
            <a:off x="685800" y="715963"/>
            <a:ext cx="7772400" cy="5424487"/>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9379"/>
                                        </p:tgtEl>
                                        <p:attrNameLst>
                                          <p:attrName>style.visibility</p:attrName>
                                        </p:attrNameLst>
                                      </p:cBhvr>
                                      <p:to>
                                        <p:strVal val="visible"/>
                                      </p:to>
                                    </p:set>
                                    <p:anim to="" calcmode="lin" valueType="num">
                                      <p:cBhvr>
                                        <p:cTn id="7" dur="1" fill="hold"/>
                                        <p:tgtEl>
                                          <p:spTgt spid="22937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bwMode="auto">
          <a:xfrm>
            <a:off x="0" y="76200"/>
            <a:ext cx="9144000" cy="1143000"/>
          </a:xfrm>
          <a:noFill/>
        </p:spPr>
        <p:txBody>
          <a:bodyPr wrap="square" lIns="91440" tIns="45720" rIns="91440" bIns="45720" numCol="1" anchorCtr="0" compatLnSpc="1">
            <a:prstTxWarp prst="textNoShape">
              <a:avLst/>
            </a:prstTxWarp>
            <a:noAutofit/>
          </a:bodyPr>
          <a:lstStyle/>
          <a:p>
            <a:r>
              <a:rPr lang="en-US" sz="5400" dirty="0" smtClean="0">
                <a:ln>
                  <a:noFill/>
                </a:ln>
                <a:solidFill>
                  <a:srgbClr val="000066"/>
                </a:solidFill>
                <a:effectLst/>
                <a:latin typeface="Times New Roman" pitchFamily="18" charset="0"/>
                <a:cs typeface="Times New Roman" pitchFamily="18" charset="0"/>
              </a:rPr>
              <a:t>The first diagnostic appointment</a:t>
            </a:r>
          </a:p>
        </p:txBody>
      </p:sp>
      <p:sp>
        <p:nvSpPr>
          <p:cNvPr id="99331" name="Rectangle 3"/>
          <p:cNvSpPr>
            <a:spLocks noGrp="1"/>
          </p:cNvSpPr>
          <p:nvPr>
            <p:ph type="body" idx="1"/>
          </p:nvPr>
        </p:nvSpPr>
        <p:spPr>
          <a:xfrm>
            <a:off x="0" y="1371600"/>
            <a:ext cx="9144000" cy="5257800"/>
          </a:xfrm>
        </p:spPr>
        <p:txBody>
          <a:bodyPr>
            <a:normAutofit lnSpcReduction="10000"/>
          </a:bodyPr>
          <a:lstStyle/>
          <a:p>
            <a:pPr>
              <a:lnSpc>
                <a:spcPct val="80000"/>
              </a:lnSpc>
              <a:buFont typeface="Wingdings 2" pitchFamily="18" charset="2"/>
              <a:buNone/>
            </a:pPr>
            <a:endParaRPr lang="en-US" sz="2000" b="1" dirty="0" smtClean="0"/>
          </a:p>
          <a:p>
            <a:pPr>
              <a:lnSpc>
                <a:spcPct val="80000"/>
              </a:lnSpc>
              <a:buFont typeface="Wingdings 2" pitchFamily="18" charset="2"/>
              <a:buNone/>
            </a:pPr>
            <a:r>
              <a:rPr lang="en-US" b="1" dirty="0" smtClean="0">
                <a:solidFill>
                  <a:srgbClr val="060606"/>
                </a:solidFill>
                <a:latin typeface="Times New Roman" pitchFamily="18" charset="0"/>
                <a:cs typeface="Times New Roman" pitchFamily="18" charset="0"/>
              </a:rPr>
              <a:t>1-  A thorough general examination and medical history.</a:t>
            </a:r>
          </a:p>
          <a:p>
            <a:pPr>
              <a:lnSpc>
                <a:spcPct val="80000"/>
              </a:lnSpc>
              <a:buFont typeface="Wingdings 2" pitchFamily="18" charset="2"/>
              <a:buNone/>
            </a:pPr>
            <a:r>
              <a:rPr lang="en-US" b="1" dirty="0" smtClean="0">
                <a:solidFill>
                  <a:srgbClr val="060606"/>
                </a:solidFill>
                <a:latin typeface="Times New Roman" pitchFamily="18" charset="0"/>
                <a:cs typeface="Times New Roman" pitchFamily="18" charset="0"/>
              </a:rPr>
              <a:t>2-  Dental history, evaluation of oral hygiene and caries susceptibility.</a:t>
            </a:r>
          </a:p>
          <a:p>
            <a:pPr>
              <a:lnSpc>
                <a:spcPct val="80000"/>
              </a:lnSpc>
              <a:buFont typeface="Wingdings 2" pitchFamily="18" charset="2"/>
              <a:buNone/>
            </a:pPr>
            <a:r>
              <a:rPr lang="en-US" b="1" dirty="0" smtClean="0">
                <a:solidFill>
                  <a:srgbClr val="060606"/>
                </a:solidFill>
                <a:latin typeface="Times New Roman" pitchFamily="18" charset="0"/>
                <a:cs typeface="Times New Roman" pitchFamily="18" charset="0"/>
              </a:rPr>
              <a:t>3-  Taking radiographs. </a:t>
            </a:r>
          </a:p>
          <a:p>
            <a:pPr>
              <a:lnSpc>
                <a:spcPct val="80000"/>
              </a:lnSpc>
              <a:buFont typeface="Wingdings 2" pitchFamily="18" charset="2"/>
              <a:buNone/>
            </a:pPr>
            <a:r>
              <a:rPr lang="en-US" b="1" dirty="0" smtClean="0">
                <a:solidFill>
                  <a:srgbClr val="060606"/>
                </a:solidFill>
                <a:latin typeface="Times New Roman" pitchFamily="18" charset="0"/>
                <a:cs typeface="Times New Roman" pitchFamily="18" charset="0"/>
              </a:rPr>
              <a:t>4</a:t>
            </a:r>
            <a:r>
              <a:rPr lang="en-US" b="1" i="1" dirty="0" smtClean="0">
                <a:solidFill>
                  <a:srgbClr val="060606"/>
                </a:solidFill>
                <a:latin typeface="Times New Roman" pitchFamily="18" charset="0"/>
                <a:cs typeface="Times New Roman" pitchFamily="18" charset="0"/>
              </a:rPr>
              <a:t>-  </a:t>
            </a:r>
            <a:r>
              <a:rPr lang="en-US" b="1" dirty="0" smtClean="0">
                <a:solidFill>
                  <a:srgbClr val="060606"/>
                </a:solidFill>
                <a:latin typeface="Times New Roman" pitchFamily="18" charset="0"/>
                <a:cs typeface="Times New Roman" pitchFamily="18" charset="0"/>
              </a:rPr>
              <a:t>Primary Impressions</a:t>
            </a:r>
          </a:p>
          <a:p>
            <a:pPr>
              <a:lnSpc>
                <a:spcPct val="80000"/>
              </a:lnSpc>
              <a:buFont typeface="Wingdings 2" pitchFamily="18" charset="2"/>
              <a:buNone/>
            </a:pPr>
            <a:r>
              <a:rPr lang="en-US" b="1" dirty="0" smtClean="0">
                <a:solidFill>
                  <a:srgbClr val="060606"/>
                </a:solidFill>
                <a:latin typeface="Times New Roman" pitchFamily="18" charset="0"/>
                <a:cs typeface="Times New Roman" pitchFamily="18" charset="0"/>
              </a:rPr>
              <a:t>·  Selection of stock tray.</a:t>
            </a:r>
          </a:p>
          <a:p>
            <a:pPr>
              <a:lnSpc>
                <a:spcPct val="80000"/>
              </a:lnSpc>
              <a:buFont typeface="Wingdings 2" pitchFamily="18" charset="2"/>
              <a:buNone/>
            </a:pPr>
            <a:r>
              <a:rPr lang="en-US" b="1" dirty="0" smtClean="0">
                <a:solidFill>
                  <a:srgbClr val="060606"/>
                </a:solidFill>
                <a:latin typeface="Times New Roman" pitchFamily="18" charset="0"/>
                <a:cs typeface="Times New Roman" pitchFamily="18" charset="0"/>
              </a:rPr>
              <a:t>·  Modification of the tray with impression compound or </a:t>
            </a:r>
            <a:r>
              <a:rPr lang="en-US" b="1" dirty="0" err="1" smtClean="0">
                <a:solidFill>
                  <a:srgbClr val="060606"/>
                </a:solidFill>
                <a:latin typeface="Times New Roman" pitchFamily="18" charset="0"/>
                <a:cs typeface="Times New Roman" pitchFamily="18" charset="0"/>
              </a:rPr>
              <a:t>autopolymerising</a:t>
            </a:r>
            <a:r>
              <a:rPr lang="en-US" b="1" dirty="0" smtClean="0">
                <a:solidFill>
                  <a:srgbClr val="060606"/>
                </a:solidFill>
                <a:latin typeface="Times New Roman" pitchFamily="18" charset="0"/>
                <a:cs typeface="Times New Roman" pitchFamily="18" charset="0"/>
              </a:rPr>
              <a:t> acrylic as appropriate.</a:t>
            </a:r>
          </a:p>
          <a:p>
            <a:pPr>
              <a:lnSpc>
                <a:spcPct val="80000"/>
              </a:lnSpc>
              <a:buFont typeface="Wingdings 2" pitchFamily="18" charset="2"/>
              <a:buNone/>
            </a:pPr>
            <a:r>
              <a:rPr lang="en-US" b="1" dirty="0" smtClean="0">
                <a:solidFill>
                  <a:srgbClr val="060606"/>
                </a:solidFill>
                <a:latin typeface="Times New Roman" pitchFamily="18" charset="0"/>
                <a:cs typeface="Times New Roman" pitchFamily="18" charset="0"/>
              </a:rPr>
              <a:t>·  Normally a high viscosity alginate should be used as this will compensate for the lack of fit of the stock tray. A thin layer of adhesive should be applied to the tray before starting to mix the alginate.</a:t>
            </a:r>
          </a:p>
          <a:p>
            <a:pPr>
              <a:lnSpc>
                <a:spcPct val="80000"/>
              </a:lnSpc>
              <a:buNone/>
            </a:pPr>
            <a:r>
              <a:rPr lang="en-US" b="1" dirty="0" smtClean="0">
                <a:solidFill>
                  <a:srgbClr val="060606"/>
                </a:solidFill>
                <a:latin typeface="Times New Roman" pitchFamily="18" charset="0"/>
                <a:cs typeface="Times New Roman" pitchFamily="18" charset="0"/>
              </a:rPr>
              <a:t>-	All casts at this stage should be poured in dental stone.</a:t>
            </a:r>
          </a:p>
          <a:p>
            <a:endParaRPr lang="en-US" sz="20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hidden="1"/>
          <p:cNvSpPr>
            <a:spLocks noGrp="1" noChangeArrowheads="1"/>
          </p:cNvSpPr>
          <p:nvPr>
            <p:ph type="title"/>
          </p:nvPr>
        </p:nvSpPr>
        <p:spPr/>
        <p:txBody>
          <a:bodyPr/>
          <a:lstStyle/>
          <a:p>
            <a:pPr eaLnBrk="1" hangingPunct="1">
              <a:defRPr/>
            </a:pPr>
            <a:endParaRPr lang="en-US" smtClean="0"/>
          </a:p>
        </p:txBody>
      </p:sp>
      <p:sp>
        <p:nvSpPr>
          <p:cNvPr id="230403" name="Rectangle 3" descr="50p copy 219"/>
          <p:cNvSpPr>
            <a:spLocks noGrp="1" noChangeAspect="1" noChangeArrowheads="1"/>
          </p:cNvSpPr>
          <p:nvPr isPhoto="1"/>
        </p:nvSpPr>
        <p:spPr bwMode="auto">
          <a:xfrm>
            <a:off x="685800" y="831850"/>
            <a:ext cx="7772400" cy="5194300"/>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30403"/>
                                        </p:tgtEl>
                                        <p:attrNameLst>
                                          <p:attrName>style.visibility</p:attrName>
                                        </p:attrNameLst>
                                      </p:cBhvr>
                                      <p:to>
                                        <p:strVal val="visible"/>
                                      </p:to>
                                    </p:set>
                                    <p:anim to="" calcmode="lin" valueType="num">
                                      <p:cBhvr>
                                        <p:cTn id="7" dur="1" fill="hold"/>
                                        <p:tgtEl>
                                          <p:spTgt spid="23040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hidden="1"/>
          <p:cNvSpPr>
            <a:spLocks noGrp="1" noChangeArrowheads="1"/>
          </p:cNvSpPr>
          <p:nvPr>
            <p:ph type="title"/>
          </p:nvPr>
        </p:nvSpPr>
        <p:spPr/>
        <p:txBody>
          <a:bodyPr/>
          <a:lstStyle/>
          <a:p>
            <a:pPr eaLnBrk="1" hangingPunct="1">
              <a:defRPr/>
            </a:pPr>
            <a:endParaRPr lang="en-US" smtClean="0"/>
          </a:p>
        </p:txBody>
      </p:sp>
      <p:sp>
        <p:nvSpPr>
          <p:cNvPr id="231427" name="Rectangle 3" descr="50p copy 220"/>
          <p:cNvSpPr>
            <a:spLocks noGrp="1" noChangeAspect="1" noChangeArrowheads="1"/>
          </p:cNvSpPr>
          <p:nvPr isPhoto="1"/>
        </p:nvSpPr>
        <p:spPr bwMode="auto">
          <a:xfrm>
            <a:off x="725488" y="1371600"/>
            <a:ext cx="7693025" cy="5486400"/>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
        <p:nvSpPr>
          <p:cNvPr id="4" name="Rectangle 3"/>
          <p:cNvSpPr txBox="1">
            <a:spLocks noChangeArrowheads="1"/>
          </p:cNvSpPr>
          <p:nvPr/>
        </p:nvSpPr>
        <p:spPr>
          <a:xfrm>
            <a:off x="0" y="0"/>
            <a:ext cx="9144000" cy="17526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2800" b="1" i="0" u="none" strike="noStrike" kern="1200" cap="none" spc="0" normalizeH="0" baseline="0" noProof="0" dirty="0" smtClean="0">
                <a:ln>
                  <a:noFill/>
                </a:ln>
                <a:effectLst/>
                <a:uLnTx/>
                <a:uFillTx/>
                <a:latin typeface="Times New Roman" pitchFamily="18" charset="0"/>
                <a:ea typeface="+mn-ea"/>
                <a:cs typeface="Times New Roman" pitchFamily="18" charset="0"/>
              </a:rPr>
              <a:t>The missing teeth may be replaced by an immediate appliance made of acrylic as a temporary measure</a:t>
            </a:r>
            <a:endParaRPr kumimoji="0" lang="en-US" sz="2800" b="1"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31427"/>
                                        </p:tgtEl>
                                        <p:attrNameLst>
                                          <p:attrName>style.visibility</p:attrName>
                                        </p:attrNameLst>
                                      </p:cBhvr>
                                      <p:to>
                                        <p:strVal val="visible"/>
                                      </p:to>
                                    </p:set>
                                    <p:anim to="" calcmode="lin" valueType="num">
                                      <p:cBhvr>
                                        <p:cTn id="7" dur="1" fill="hold"/>
                                        <p:tgtEl>
                                          <p:spTgt spid="231427"/>
                                        </p:tgtEl>
                                        <p:attrNameLst>
                                          <p:attrName/>
                                        </p:attrNameLst>
                                      </p:cBhvr>
                                    </p:anim>
                                  </p:childTnLst>
                                </p:cTn>
                              </p:par>
                              <p:par>
                                <p:cTn id="8" presetID="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animBg="1"/>
      <p:bldP spid="4"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hidden="1"/>
          <p:cNvSpPr>
            <a:spLocks noGrp="1" noChangeArrowheads="1"/>
          </p:cNvSpPr>
          <p:nvPr>
            <p:ph type="title"/>
          </p:nvPr>
        </p:nvSpPr>
        <p:spPr/>
        <p:txBody>
          <a:bodyPr/>
          <a:lstStyle/>
          <a:p>
            <a:pPr eaLnBrk="1" hangingPunct="1">
              <a:defRPr/>
            </a:pPr>
            <a:endParaRPr lang="en-US" smtClean="0"/>
          </a:p>
        </p:txBody>
      </p:sp>
      <p:sp>
        <p:nvSpPr>
          <p:cNvPr id="232451" name="Rectangle 3" descr="50p copy 221"/>
          <p:cNvSpPr>
            <a:spLocks noGrp="1" noChangeAspect="1" noChangeArrowheads="1"/>
          </p:cNvSpPr>
          <p:nvPr isPhoto="1"/>
        </p:nvSpPr>
        <p:spPr bwMode="auto">
          <a:xfrm>
            <a:off x="685800" y="895350"/>
            <a:ext cx="7772400" cy="5067300"/>
          </a:xfrm>
          <a:prstGeom prst="rect">
            <a:avLst/>
          </a:prstGeom>
          <a:blipFill dpi="0" rotWithShape="1">
            <a:blip r:embed="rId3" cstate="print"/>
            <a:srcRect/>
            <a:stretch>
              <a:fillRect/>
            </a:stretch>
          </a:blipFill>
          <a:ln w="76200">
            <a:solidFill>
              <a:schemeClr val="tx1"/>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32451"/>
                                        </p:tgtEl>
                                        <p:attrNameLst>
                                          <p:attrName>style.visibility</p:attrName>
                                        </p:attrNameLst>
                                      </p:cBhvr>
                                      <p:to>
                                        <p:strVal val="visible"/>
                                      </p:to>
                                    </p:set>
                                    <p:anim to="" calcmode="lin" valueType="num">
                                      <p:cBhvr>
                                        <p:cTn id="7" dur="1" fill="hold"/>
                                        <p:tgtEl>
                                          <p:spTgt spid="2324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Grp="1" noChangeAspect="1" noChangeArrowheads="1"/>
          </p:cNvPicPr>
          <p:nvPr>
            <p:ph idx="1"/>
          </p:nvPr>
        </p:nvPicPr>
        <p:blipFill>
          <a:blip r:embed="rId2" cstate="print"/>
          <a:srcRect/>
          <a:stretch>
            <a:fillRect/>
          </a:stretch>
        </p:blipFill>
        <p:spPr bwMode="auto">
          <a:xfrm>
            <a:off x="1" y="228600"/>
            <a:ext cx="3810000" cy="2447925"/>
          </a:xfrm>
          <a:prstGeom prst="rect">
            <a:avLst/>
          </a:prstGeom>
          <a:noFill/>
          <a:ln w="9525">
            <a:noFill/>
            <a:miter lim="800000"/>
            <a:headEnd/>
            <a:tailEnd/>
          </a:ln>
          <a:effectLst/>
        </p:spPr>
      </p:pic>
      <p:pic>
        <p:nvPicPr>
          <p:cNvPr id="158723" name="Picture 3"/>
          <p:cNvPicPr>
            <a:picLocks noChangeAspect="1" noChangeArrowheads="1"/>
          </p:cNvPicPr>
          <p:nvPr/>
        </p:nvPicPr>
        <p:blipFill>
          <a:blip r:embed="rId3" cstate="print"/>
          <a:srcRect/>
          <a:stretch>
            <a:fillRect/>
          </a:stretch>
        </p:blipFill>
        <p:spPr bwMode="auto">
          <a:xfrm>
            <a:off x="0" y="3200400"/>
            <a:ext cx="3810000" cy="2600325"/>
          </a:xfrm>
          <a:prstGeom prst="rect">
            <a:avLst/>
          </a:prstGeom>
          <a:noFill/>
          <a:ln w="9525">
            <a:noFill/>
            <a:miter lim="800000"/>
            <a:headEnd/>
            <a:tailEnd/>
          </a:ln>
          <a:effectLst/>
        </p:spPr>
      </p:pic>
      <p:sp>
        <p:nvSpPr>
          <p:cNvPr id="6" name="Rectangle 5"/>
          <p:cNvSpPr/>
          <p:nvPr/>
        </p:nvSpPr>
        <p:spPr>
          <a:xfrm>
            <a:off x="3886200" y="152400"/>
            <a:ext cx="5257800" cy="2308324"/>
          </a:xfrm>
          <a:prstGeom prst="rect">
            <a:avLst/>
          </a:prstGeom>
        </p:spPr>
        <p:txBody>
          <a:bodyPr wrap="square">
            <a:spAutoFit/>
          </a:bodyPr>
          <a:lstStyle/>
          <a:p>
            <a:r>
              <a:rPr lang="en-US" sz="2400" b="1" dirty="0">
                <a:latin typeface="Times New Roman" pitchFamily="18" charset="0"/>
                <a:cs typeface="Times New Roman" pitchFamily="18" charset="0"/>
              </a:rPr>
              <a:t>The loss of an anterior tooth may require rapid replacement with </a:t>
            </a:r>
            <a:r>
              <a:rPr lang="en-US" sz="2400" b="1" dirty="0" smtClean="0">
                <a:latin typeface="Times New Roman" pitchFamily="18" charset="0"/>
                <a:cs typeface="Times New Roman" pitchFamily="18" charset="0"/>
              </a:rPr>
              <a:t>an interim </a:t>
            </a:r>
            <a:r>
              <a:rPr lang="en-US" sz="2400" b="1" dirty="0">
                <a:latin typeface="Times New Roman" pitchFamily="18" charset="0"/>
                <a:cs typeface="Times New Roman" pitchFamily="18" charset="0"/>
              </a:rPr>
              <a:t>denture, both for social reasons and to prevent reduction of </a:t>
            </a:r>
            <a:r>
              <a:rPr lang="en-US" sz="2400" b="1" dirty="0" smtClean="0">
                <a:latin typeface="Times New Roman" pitchFamily="18" charset="0"/>
                <a:cs typeface="Times New Roman" pitchFamily="18" charset="0"/>
              </a:rPr>
              <a:t>the space </a:t>
            </a:r>
            <a:r>
              <a:rPr lang="en-US" sz="2400" b="1" dirty="0">
                <a:latin typeface="Times New Roman" pitchFamily="18" charset="0"/>
                <a:cs typeface="Times New Roman" pitchFamily="18" charset="0"/>
              </a:rPr>
              <a:t>by drifting and tilting of the adjacent teeth.</a:t>
            </a:r>
          </a:p>
        </p:txBody>
      </p:sp>
      <p:sp>
        <p:nvSpPr>
          <p:cNvPr id="7" name="Rectangle 6"/>
          <p:cNvSpPr/>
          <p:nvPr/>
        </p:nvSpPr>
        <p:spPr>
          <a:xfrm>
            <a:off x="3886200" y="2438400"/>
            <a:ext cx="5410200" cy="4524315"/>
          </a:xfrm>
          <a:prstGeom prst="rect">
            <a:avLst/>
          </a:prstGeom>
        </p:spPr>
        <p:txBody>
          <a:bodyPr wrap="square">
            <a:spAutoFit/>
          </a:bodyPr>
          <a:lstStyle/>
          <a:p>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provision </a:t>
            </a:r>
            <a:r>
              <a:rPr lang="en-US" sz="2400" b="1" dirty="0" smtClean="0">
                <a:latin typeface="Times New Roman" pitchFamily="18" charset="0"/>
                <a:cs typeface="Times New Roman" pitchFamily="18" charset="0"/>
              </a:rPr>
              <a:t>of a </a:t>
            </a:r>
            <a:r>
              <a:rPr lang="en-US" sz="2400" b="1" dirty="0">
                <a:latin typeface="Times New Roman" pitchFamily="18" charset="0"/>
                <a:cs typeface="Times New Roman" pitchFamily="18" charset="0"/>
              </a:rPr>
              <a:t>thin acrylic training base, which in the maxilla may be of </a:t>
            </a:r>
            <a:r>
              <a:rPr lang="en-US" sz="2400" b="1" dirty="0" smtClean="0">
                <a:latin typeface="Times New Roman" pitchFamily="18" charset="0"/>
                <a:cs typeface="Times New Roman" pitchFamily="18" charset="0"/>
              </a:rPr>
              <a:t>horseshoe design</a:t>
            </a:r>
            <a:r>
              <a:rPr lang="en-US" sz="2400" b="1" dirty="0">
                <a:latin typeface="Times New Roman" pitchFamily="18" charset="0"/>
                <a:cs typeface="Times New Roman" pitchFamily="18" charset="0"/>
              </a:rPr>
              <a:t>, is useful in overcoming </a:t>
            </a:r>
            <a:r>
              <a:rPr lang="en-US" sz="2400" b="1" dirty="0" smtClean="0">
                <a:latin typeface="Times New Roman" pitchFamily="18" charset="0"/>
                <a:cs typeface="Times New Roman" pitchFamily="18" charset="0"/>
              </a:rPr>
              <a:t>pronounced retching reflex. </a:t>
            </a:r>
            <a:r>
              <a:rPr lang="en-US" sz="2400" b="1" dirty="0">
                <a:latin typeface="Times New Roman" pitchFamily="18" charset="0"/>
                <a:cs typeface="Times New Roman" pitchFamily="18" charset="0"/>
              </a:rPr>
              <a:t>The patient wears the base </a:t>
            </a:r>
            <a:r>
              <a:rPr lang="en-US" sz="2400" b="1" dirty="0" smtClean="0">
                <a:latin typeface="Times New Roman" pitchFamily="18" charset="0"/>
                <a:cs typeface="Times New Roman" pitchFamily="18" charset="0"/>
              </a:rPr>
              <a:t>for increasing </a:t>
            </a:r>
            <a:r>
              <a:rPr lang="en-US" sz="2400" b="1" dirty="0">
                <a:latin typeface="Times New Roman" pitchFamily="18" charset="0"/>
                <a:cs typeface="Times New Roman" pitchFamily="18" charset="0"/>
              </a:rPr>
              <a:t>periods each day until tolerance is good enough to indicate </a:t>
            </a:r>
            <a:r>
              <a:rPr lang="en-US" sz="2400" b="1" dirty="0" smtClean="0">
                <a:latin typeface="Times New Roman" pitchFamily="18" charset="0"/>
                <a:cs typeface="Times New Roman" pitchFamily="18" charset="0"/>
              </a:rPr>
              <a:t>that conventional </a:t>
            </a:r>
            <a:r>
              <a:rPr lang="en-US" sz="2400" b="1" dirty="0">
                <a:latin typeface="Times New Roman" pitchFamily="18" charset="0"/>
                <a:cs typeface="Times New Roman" pitchFamily="18" charset="0"/>
              </a:rPr>
              <a:t>treatment can proceed. </a:t>
            </a:r>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palatal extension can be increased in stages to </a:t>
            </a:r>
            <a:r>
              <a:rPr lang="en-US" sz="2400" b="1" dirty="0" smtClean="0">
                <a:latin typeface="Times New Roman" pitchFamily="18" charset="0"/>
                <a:cs typeface="Times New Roman" pitchFamily="18" charset="0"/>
              </a:rPr>
              <a:t>allow progressive </a:t>
            </a:r>
            <a:r>
              <a:rPr lang="en-US" sz="2400" b="1" dirty="0">
                <a:latin typeface="Times New Roman" pitchFamily="18" charset="0"/>
                <a:cs typeface="Times New Roman" pitchFamily="18" charset="0"/>
              </a:rPr>
              <a:t>adaptation to palatal coverage which is as close as possible </a:t>
            </a:r>
            <a:r>
              <a:rPr lang="en-US" sz="2400" b="1" dirty="0" smtClean="0">
                <a:latin typeface="Times New Roman" pitchFamily="18" charset="0"/>
                <a:cs typeface="Times New Roman" pitchFamily="18" charset="0"/>
              </a:rPr>
              <a:t>to the </a:t>
            </a:r>
            <a:r>
              <a:rPr lang="en-US" sz="2400" b="1" dirty="0" smtClean="0">
                <a:latin typeface="Times New Roman" pitchFamily="18" charset="0"/>
                <a:cs typeface="Times New Roman" pitchFamily="18" charset="0"/>
              </a:rPr>
              <a:t>optimum. </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4400" dirty="0" smtClean="0">
                <a:solidFill>
                  <a:srgbClr val="000066"/>
                </a:solidFill>
                <a:effectLst/>
                <a:latin typeface="Times New Roman" pitchFamily="18" charset="0"/>
                <a:cs typeface="Times New Roman" pitchFamily="18" charset="0"/>
              </a:rPr>
              <a:t>Preparation for advanced </a:t>
            </a:r>
            <a:r>
              <a:rPr lang="en-US" sz="4400" dirty="0" err="1" smtClean="0">
                <a:solidFill>
                  <a:srgbClr val="000066"/>
                </a:solidFill>
                <a:effectLst/>
                <a:latin typeface="Times New Roman" pitchFamily="18" charset="0"/>
                <a:cs typeface="Times New Roman" pitchFamily="18" charset="0"/>
              </a:rPr>
              <a:t>prostehses</a:t>
            </a:r>
            <a:endParaRPr lang="en-US" sz="4400" dirty="0">
              <a:solidFill>
                <a:srgbClr val="000066"/>
              </a:solidFill>
              <a:effectLst/>
              <a:latin typeface="Times New Roman" pitchFamily="18" charset="0"/>
              <a:cs typeface="Times New Roman" pitchFamily="18" charset="0"/>
            </a:endParaRPr>
          </a:p>
        </p:txBody>
      </p:sp>
      <p:pic>
        <p:nvPicPr>
          <p:cNvPr id="159746" name="Picture 2"/>
          <p:cNvPicPr>
            <a:picLocks noGrp="1" noChangeAspect="1" noChangeArrowheads="1"/>
          </p:cNvPicPr>
          <p:nvPr>
            <p:ph idx="1"/>
          </p:nvPr>
        </p:nvPicPr>
        <p:blipFill>
          <a:blip r:embed="rId2" cstate="print"/>
          <a:srcRect/>
          <a:stretch>
            <a:fillRect/>
          </a:stretch>
        </p:blipFill>
        <p:spPr bwMode="auto">
          <a:xfrm>
            <a:off x="0" y="1600200"/>
            <a:ext cx="4114800" cy="2417895"/>
          </a:xfrm>
          <a:prstGeom prst="rect">
            <a:avLst/>
          </a:prstGeom>
          <a:noFill/>
          <a:ln w="9525">
            <a:noFill/>
            <a:miter lim="800000"/>
            <a:headEnd/>
            <a:tailEnd/>
          </a:ln>
          <a:effectLst/>
        </p:spPr>
      </p:pic>
      <p:sp>
        <p:nvSpPr>
          <p:cNvPr id="5" name="Rectangle 4"/>
          <p:cNvSpPr/>
          <p:nvPr/>
        </p:nvSpPr>
        <p:spPr>
          <a:xfrm>
            <a:off x="4191000" y="762000"/>
            <a:ext cx="4953000" cy="6370975"/>
          </a:xfrm>
          <a:prstGeom prst="rect">
            <a:avLst/>
          </a:prstGeom>
        </p:spPr>
        <p:txBody>
          <a:bodyPr wrap="square">
            <a:spAutoFit/>
          </a:bodyPr>
          <a:lstStyle/>
          <a:p>
            <a:r>
              <a:rPr lang="en-US" sz="2400" b="1" dirty="0">
                <a:solidFill>
                  <a:srgbClr val="800000"/>
                </a:solidFill>
                <a:latin typeface="Times New Roman" pitchFamily="18" charset="0"/>
                <a:cs typeface="Times New Roman" pitchFamily="18" charset="0"/>
              </a:rPr>
              <a:t>Modifying jaw relationships</a:t>
            </a:r>
          </a:p>
          <a:p>
            <a:r>
              <a:rPr lang="en-US" sz="2400" b="1" dirty="0" smtClean="0">
                <a:latin typeface="Times New Roman" pitchFamily="18" charset="0"/>
                <a:cs typeface="Times New Roman" pitchFamily="18" charset="0"/>
              </a:rPr>
              <a:t>Planning </a:t>
            </a:r>
            <a:r>
              <a:rPr lang="en-US" sz="2400" b="1" dirty="0">
                <a:latin typeface="Times New Roman" pitchFamily="18" charset="0"/>
                <a:cs typeface="Times New Roman" pitchFamily="18" charset="0"/>
              </a:rPr>
              <a:t>of restorations for severely worn teeth is complicated </a:t>
            </a:r>
            <a:r>
              <a:rPr lang="en-US" sz="2400" b="1" dirty="0" smtClean="0">
                <a:latin typeface="Times New Roman" pitchFamily="18" charset="0"/>
                <a:cs typeface="Times New Roman" pitchFamily="18" charset="0"/>
              </a:rPr>
              <a:t>by the </a:t>
            </a:r>
            <a:r>
              <a:rPr lang="en-US" sz="2400" b="1" dirty="0">
                <a:latin typeface="Times New Roman" pitchFamily="18" charset="0"/>
                <a:cs typeface="Times New Roman" pitchFamily="18" charset="0"/>
              </a:rPr>
              <a:t>uncertainty as to whether or not the increase in occlusal </a:t>
            </a:r>
            <a:r>
              <a:rPr lang="en-US" sz="2400" b="1" dirty="0" smtClean="0">
                <a:latin typeface="Times New Roman" pitchFamily="18" charset="0"/>
                <a:cs typeface="Times New Roman" pitchFamily="18" charset="0"/>
              </a:rPr>
              <a:t>vertical dimension </a:t>
            </a:r>
            <a:r>
              <a:rPr lang="en-US" sz="2400" b="1" dirty="0">
                <a:latin typeface="Times New Roman" pitchFamily="18" charset="0"/>
                <a:cs typeface="Times New Roman" pitchFamily="18" charset="0"/>
              </a:rPr>
              <a:t>will </a:t>
            </a:r>
            <a:r>
              <a:rPr lang="en-US" sz="2400" b="1" dirty="0" smtClean="0">
                <a:latin typeface="Times New Roman" pitchFamily="18" charset="0"/>
                <a:cs typeface="Times New Roman" pitchFamily="18" charset="0"/>
              </a:rPr>
              <a:t>be </a:t>
            </a:r>
            <a:r>
              <a:rPr lang="en-US" sz="2400" b="1" dirty="0" smtClean="0">
                <a:latin typeface="Times New Roman" pitchFamily="18" charset="0"/>
                <a:cs typeface="Times New Roman" pitchFamily="18" charset="0"/>
              </a:rPr>
              <a:t>tolerated. </a:t>
            </a:r>
            <a:r>
              <a:rPr lang="en-US" sz="2400" b="1" dirty="0" smtClean="0">
                <a:latin typeface="Times New Roman" pitchFamily="18" charset="0"/>
                <a:cs typeface="Times New Roman" pitchFamily="18" charset="0"/>
              </a:rPr>
              <a:t>An </a:t>
            </a:r>
            <a:r>
              <a:rPr lang="en-US" sz="2400" b="1" dirty="0">
                <a:latin typeface="Times New Roman" pitchFamily="18" charset="0"/>
                <a:cs typeface="Times New Roman" pitchFamily="18" charset="0"/>
              </a:rPr>
              <a:t>interim prosthesis is constructed to an occlusal height that </a:t>
            </a:r>
            <a:r>
              <a:rPr lang="en-US" sz="2400" b="1" dirty="0" smtClean="0">
                <a:latin typeface="Times New Roman" pitchFamily="18" charset="0"/>
                <a:cs typeface="Times New Roman" pitchFamily="18" charset="0"/>
              </a:rPr>
              <a:t>appears appropriate</a:t>
            </a:r>
            <a:r>
              <a:rPr lang="en-US" sz="2400" b="1" dirty="0">
                <a:latin typeface="Times New Roman" pitchFamily="18" charset="0"/>
                <a:cs typeface="Times New Roman" pitchFamily="18" charset="0"/>
              </a:rPr>
              <a:t>. It may then be </a:t>
            </a:r>
            <a:r>
              <a:rPr lang="en-US" sz="2400" b="1" dirty="0" smtClean="0">
                <a:latin typeface="Times New Roman" pitchFamily="18" charset="0"/>
                <a:cs typeface="Times New Roman" pitchFamily="18" charset="0"/>
              </a:rPr>
              <a:t>progressively adjusted </a:t>
            </a:r>
            <a:r>
              <a:rPr lang="en-US" sz="2400" b="1" dirty="0">
                <a:latin typeface="Times New Roman" pitchFamily="18" charset="0"/>
                <a:cs typeface="Times New Roman" pitchFamily="18" charset="0"/>
              </a:rPr>
              <a:t>over several appointments. This allows a period in which </a:t>
            </a:r>
            <a:r>
              <a:rPr lang="en-US" sz="2400" b="1" dirty="0" smtClean="0">
                <a:latin typeface="Times New Roman" pitchFamily="18" charset="0"/>
                <a:cs typeface="Times New Roman" pitchFamily="18" charset="0"/>
              </a:rPr>
              <a:t>the patient </a:t>
            </a:r>
            <a:r>
              <a:rPr lang="en-US" sz="2400" b="1" dirty="0">
                <a:latin typeface="Times New Roman" pitchFamily="18" charset="0"/>
                <a:cs typeface="Times New Roman" pitchFamily="18" charset="0"/>
              </a:rPr>
              <a:t>can gradually adapt to progressive, modest increases in </a:t>
            </a:r>
            <a:r>
              <a:rPr lang="en-US" sz="2400" b="1" dirty="0" smtClean="0">
                <a:latin typeface="Times New Roman" pitchFamily="18" charset="0"/>
                <a:cs typeface="Times New Roman" pitchFamily="18" charset="0"/>
              </a:rPr>
              <a:t>occlusal height </a:t>
            </a:r>
            <a:r>
              <a:rPr lang="en-US" sz="2400" b="1" dirty="0">
                <a:latin typeface="Times New Roman" pitchFamily="18" charset="0"/>
                <a:cs typeface="Times New Roman" pitchFamily="18" charset="0"/>
              </a:rPr>
              <a:t>and finally confirms a height on which future treatment planning </a:t>
            </a:r>
            <a:r>
              <a:rPr lang="en-US" sz="2400" b="1" dirty="0" smtClean="0">
                <a:latin typeface="Times New Roman" pitchFamily="18" charset="0"/>
                <a:cs typeface="Times New Roman" pitchFamily="18" charset="0"/>
              </a:rPr>
              <a:t>can be </a:t>
            </a:r>
            <a:r>
              <a:rPr lang="en-US" sz="2400" b="1" dirty="0">
                <a:latin typeface="Times New Roman" pitchFamily="18" charset="0"/>
                <a:cs typeface="Times New Roman" pitchFamily="18" charset="0"/>
              </a:rPr>
              <a:t>based.</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Grp="1" noChangeAspect="1" noChangeArrowheads="1"/>
          </p:cNvPicPr>
          <p:nvPr>
            <p:ph idx="1"/>
          </p:nvPr>
        </p:nvPicPr>
        <p:blipFill>
          <a:blip r:embed="rId2" cstate="print"/>
          <a:srcRect/>
          <a:stretch>
            <a:fillRect/>
          </a:stretch>
        </p:blipFill>
        <p:spPr bwMode="auto">
          <a:xfrm>
            <a:off x="152400" y="762000"/>
            <a:ext cx="4114800" cy="2819400"/>
          </a:xfrm>
          <a:prstGeom prst="rect">
            <a:avLst/>
          </a:prstGeom>
          <a:noFill/>
          <a:ln w="9525">
            <a:noFill/>
            <a:miter lim="800000"/>
            <a:headEnd/>
            <a:tailEnd/>
          </a:ln>
          <a:effectLst/>
        </p:spPr>
      </p:pic>
      <p:sp>
        <p:nvSpPr>
          <p:cNvPr id="5" name="Rectangle 4"/>
          <p:cNvSpPr/>
          <p:nvPr/>
        </p:nvSpPr>
        <p:spPr>
          <a:xfrm>
            <a:off x="4495800" y="152400"/>
            <a:ext cx="4572000" cy="7048083"/>
          </a:xfrm>
          <a:prstGeom prst="rect">
            <a:avLst/>
          </a:prstGeom>
        </p:spPr>
        <p:txBody>
          <a:bodyPr>
            <a:spAutoFit/>
          </a:bodyPr>
          <a:lstStyle/>
          <a:p>
            <a:r>
              <a:rPr lang="en-US" sz="2600" b="1" dirty="0">
                <a:latin typeface="Times New Roman" pitchFamily="18" charset="0"/>
                <a:cs typeface="Times New Roman" pitchFamily="18" charset="0"/>
              </a:rPr>
              <a:t>An interim denture can be helpful in patients exhibiting gingival trauma </a:t>
            </a:r>
            <a:r>
              <a:rPr lang="en-US" sz="2600" b="1" dirty="0" smtClean="0">
                <a:latin typeface="Times New Roman" pitchFamily="18" charset="0"/>
                <a:cs typeface="Times New Roman" pitchFamily="18" charset="0"/>
              </a:rPr>
              <a:t>as a </a:t>
            </a:r>
            <a:r>
              <a:rPr lang="en-US" sz="2600" b="1" dirty="0">
                <a:latin typeface="Times New Roman" pitchFamily="18" charset="0"/>
                <a:cs typeface="Times New Roman" pitchFamily="18" charset="0"/>
              </a:rPr>
              <a:t>result of a deep </a:t>
            </a:r>
            <a:r>
              <a:rPr lang="en-US" sz="2600" b="1" dirty="0" err="1">
                <a:latin typeface="Times New Roman" pitchFamily="18" charset="0"/>
                <a:cs typeface="Times New Roman" pitchFamily="18" charset="0"/>
              </a:rPr>
              <a:t>incisal</a:t>
            </a:r>
            <a:r>
              <a:rPr lang="en-US" sz="2600" b="1" dirty="0">
                <a:latin typeface="Times New Roman" pitchFamily="18" charset="0"/>
                <a:cs typeface="Times New Roman" pitchFamily="18" charset="0"/>
              </a:rPr>
              <a:t> </a:t>
            </a:r>
            <a:r>
              <a:rPr lang="en-US" sz="2600" b="1" dirty="0" smtClean="0">
                <a:latin typeface="Times New Roman" pitchFamily="18" charset="0"/>
                <a:cs typeface="Times New Roman" pitchFamily="18" charset="0"/>
              </a:rPr>
              <a:t>overbite. A </a:t>
            </a:r>
            <a:r>
              <a:rPr lang="en-US" sz="2600" b="1" dirty="0">
                <a:latin typeface="Times New Roman" pitchFamily="18" charset="0"/>
                <a:cs typeface="Times New Roman" pitchFamily="18" charset="0"/>
              </a:rPr>
              <a:t>simple appliance with a palatal table can provide instant relief while </a:t>
            </a:r>
            <a:r>
              <a:rPr lang="en-US" sz="2600" b="1" dirty="0" smtClean="0">
                <a:latin typeface="Times New Roman" pitchFamily="18" charset="0"/>
                <a:cs typeface="Times New Roman" pitchFamily="18" charset="0"/>
              </a:rPr>
              <a:t>a decision </a:t>
            </a:r>
            <a:r>
              <a:rPr lang="en-US" sz="2600" b="1" dirty="0">
                <a:latin typeface="Times New Roman" pitchFamily="18" charset="0"/>
                <a:cs typeface="Times New Roman" pitchFamily="18" charset="0"/>
              </a:rPr>
              <a:t>is being taken on the definitive solution whether it </a:t>
            </a:r>
            <a:r>
              <a:rPr lang="en-US" sz="2600" b="1" dirty="0" smtClean="0">
                <a:latin typeface="Times New Roman" pitchFamily="18" charset="0"/>
                <a:cs typeface="Times New Roman" pitchFamily="18" charset="0"/>
              </a:rPr>
              <a:t>be orthodontic</a:t>
            </a:r>
            <a:r>
              <a:rPr lang="en-US" sz="2600" b="1" dirty="0">
                <a:latin typeface="Times New Roman" pitchFamily="18" charset="0"/>
                <a:cs typeface="Times New Roman" pitchFamily="18" charset="0"/>
              </a:rPr>
              <a:t>, restorative, periodontal or surgical</a:t>
            </a:r>
            <a:r>
              <a:rPr lang="en-US" sz="2600" b="1" dirty="0" smtClean="0">
                <a:latin typeface="Times New Roman" pitchFamily="18" charset="0"/>
                <a:cs typeface="Times New Roman" pitchFamily="18" charset="0"/>
              </a:rPr>
              <a:t>. In the young patient the palatal table may also improve the situation by allowing further eruption of the posterior teeth and causing some intrusion of the </a:t>
            </a:r>
            <a:r>
              <a:rPr lang="en-US" sz="2600" b="1" dirty="0" err="1" smtClean="0">
                <a:latin typeface="Times New Roman" pitchFamily="18" charset="0"/>
                <a:cs typeface="Times New Roman" pitchFamily="18" charset="0"/>
              </a:rPr>
              <a:t>mandibular</a:t>
            </a:r>
            <a:r>
              <a:rPr lang="en-US" sz="2600" b="1" dirty="0" smtClean="0">
                <a:latin typeface="Times New Roman" pitchFamily="18" charset="0"/>
                <a:cs typeface="Times New Roman" pitchFamily="18" charset="0"/>
              </a:rPr>
              <a:t> anterior teeth.</a:t>
            </a:r>
          </a:p>
          <a:p>
            <a:endParaRPr lang="en-US" sz="2400" dirty="0">
              <a:solidFill>
                <a:schemeClr val="bg1"/>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152400" y="3810000"/>
            <a:ext cx="419100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descr="s1"/>
          <p:cNvPicPr>
            <a:picLocks noChangeAspect="1" noChangeArrowheads="1"/>
          </p:cNvPicPr>
          <p:nvPr/>
        </p:nvPicPr>
        <p:blipFill>
          <a:blip r:embed="rId3" cstate="print"/>
          <a:srcRect/>
          <a:stretch>
            <a:fillRect/>
          </a:stretch>
        </p:blipFill>
        <p:spPr bwMode="auto">
          <a:xfrm>
            <a:off x="1568450" y="1376363"/>
            <a:ext cx="6007100" cy="4140200"/>
          </a:xfrm>
          <a:prstGeom prst="rect">
            <a:avLst/>
          </a:prstGeom>
          <a:noFill/>
          <a:ln w="9525">
            <a:noFill/>
            <a:miter lim="800000"/>
            <a:headEnd/>
            <a:tailEnd/>
          </a:ln>
        </p:spPr>
      </p:pic>
      <p:pic>
        <p:nvPicPr>
          <p:cNvPr id="419843" name="Picture 3" descr="s2"/>
          <p:cNvPicPr>
            <a:picLocks noChangeAspect="1" noChangeArrowheads="1"/>
          </p:cNvPicPr>
          <p:nvPr/>
        </p:nvPicPr>
        <p:blipFill>
          <a:blip r:embed="rId4" cstate="print"/>
          <a:srcRect/>
          <a:stretch>
            <a:fillRect/>
          </a:stretch>
        </p:blipFill>
        <p:spPr bwMode="auto">
          <a:xfrm>
            <a:off x="1600200" y="1447800"/>
            <a:ext cx="6007100" cy="414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19842"/>
                                        </p:tgtEl>
                                        <p:attrNameLst>
                                          <p:attrName>style.visibility</p:attrName>
                                        </p:attrNameLst>
                                      </p:cBhvr>
                                      <p:to>
                                        <p:strVal val="visible"/>
                                      </p:to>
                                    </p:set>
                                    <p:anim to="" calcmode="lin" valueType="num">
                                      <p:cBhvr>
                                        <p:cTn id="7" dur="1" fill="hold"/>
                                        <p:tgtEl>
                                          <p:spTgt spid="41984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19843"/>
                                        </p:tgtEl>
                                        <p:attrNameLst>
                                          <p:attrName>style.visibility</p:attrName>
                                        </p:attrNameLst>
                                      </p:cBhvr>
                                      <p:to>
                                        <p:strVal val="visible"/>
                                      </p:to>
                                    </p:set>
                                    <p:anim to="" calcmode="lin" valueType="num">
                                      <p:cBhvr>
                                        <p:cTn id="12" dur="1" fill="hold"/>
                                        <p:tgtEl>
                                          <p:spTgt spid="41984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p:nvPr>
        </p:nvSpPr>
        <p:spPr bwMode="auto">
          <a:noFill/>
        </p:spPr>
        <p:txBody>
          <a:bodyPr wrap="square" lIns="91440" tIns="45720" rIns="91440" bIns="45720" numCol="1" anchorCtr="0" compatLnSpc="1">
            <a:prstTxWarp prst="textNoShape">
              <a:avLst/>
            </a:prstTxWarp>
            <a:noAutofit/>
          </a:bodyPr>
          <a:lstStyle/>
          <a:p>
            <a:r>
              <a:rPr lang="en-US" sz="5400" dirty="0" smtClean="0">
                <a:ln>
                  <a:noFill/>
                </a:ln>
                <a:solidFill>
                  <a:srgbClr val="000066"/>
                </a:solidFill>
                <a:effectLst/>
                <a:latin typeface="Times New Roman" pitchFamily="18" charset="0"/>
                <a:cs typeface="Times New Roman" pitchFamily="18" charset="0"/>
              </a:rPr>
              <a:t>The second diagnostic appointment</a:t>
            </a:r>
          </a:p>
        </p:txBody>
      </p:sp>
      <p:sp>
        <p:nvSpPr>
          <p:cNvPr id="100355" name="Rectangle 3"/>
          <p:cNvSpPr>
            <a:spLocks noGrp="1"/>
          </p:cNvSpPr>
          <p:nvPr>
            <p:ph type="body" idx="1"/>
          </p:nvPr>
        </p:nvSpPr>
        <p:spPr>
          <a:xfrm>
            <a:off x="0" y="1741487"/>
            <a:ext cx="9144000" cy="5040313"/>
          </a:xfrm>
        </p:spPr>
        <p:txBody>
          <a:bodyPr/>
          <a:lstStyle/>
          <a:p>
            <a:pPr>
              <a:lnSpc>
                <a:spcPct val="80000"/>
              </a:lnSpc>
              <a:buNone/>
            </a:pPr>
            <a:r>
              <a:rPr lang="en-US" sz="2400" dirty="0" smtClean="0">
                <a:solidFill>
                  <a:schemeClr val="bg1"/>
                </a:solidFill>
                <a:latin typeface="Times New Roman" pitchFamily="18" charset="0"/>
                <a:cs typeface="Times New Roman" pitchFamily="18" charset="0"/>
              </a:rPr>
              <a:t>-	</a:t>
            </a:r>
            <a:r>
              <a:rPr lang="en-US" sz="2600" b="1" dirty="0" smtClean="0">
                <a:latin typeface="Times New Roman" pitchFamily="18" charset="0"/>
                <a:cs typeface="Times New Roman" pitchFamily="18" charset="0"/>
              </a:rPr>
              <a:t>Occasionally,  the second visit will be for tooth preparation and master impressions if the preliminary casts were mounted and a design determined. If preliminary casts could not be mounted, the second visit will be devoted to recording the jaw relationship prior to mounting casts on the articulator and developing a design.</a:t>
            </a:r>
          </a:p>
          <a:p>
            <a:pPr>
              <a:lnSpc>
                <a:spcPct val="80000"/>
              </a:lnSpc>
              <a:buFontTx/>
              <a:buChar char="-"/>
            </a:pPr>
            <a:endParaRPr lang="en-US" sz="2200" dirty="0" smtClean="0"/>
          </a:p>
          <a:p>
            <a:pPr>
              <a:lnSpc>
                <a:spcPct val="80000"/>
              </a:lnSpc>
              <a:buFont typeface="Wingdings 2" pitchFamily="18" charset="2"/>
              <a:buNone/>
            </a:pPr>
            <a:endParaRPr lang="en-US" sz="2200" dirty="0" smtClean="0"/>
          </a:p>
          <a:p>
            <a:endParaRPr lang="en-US" dirty="0" smtClean="0"/>
          </a:p>
        </p:txBody>
      </p:sp>
      <p:sp>
        <p:nvSpPr>
          <p:cNvPr id="3" name="Content Placeholder 2"/>
          <p:cNvSpPr>
            <a:spLocks/>
          </p:cNvSpPr>
          <p:nvPr/>
        </p:nvSpPr>
        <p:spPr bwMode="auto">
          <a:xfrm>
            <a:off x="0" y="3813175"/>
            <a:ext cx="9144000" cy="3959225"/>
          </a:xfrm>
          <a:prstGeom prst="rect">
            <a:avLst/>
          </a:prstGeom>
          <a:noFill/>
          <a:ln w="9525">
            <a:noFill/>
            <a:miter lim="800000"/>
            <a:headEnd/>
            <a:tailEnd/>
          </a:ln>
        </p:spPr>
        <p:txBody>
          <a:bodyPr/>
          <a:lstStyle/>
          <a:p>
            <a:pPr marL="547688" indent="-411163">
              <a:lnSpc>
                <a:spcPct val="80000"/>
              </a:lnSpc>
              <a:spcBef>
                <a:spcPct val="20000"/>
              </a:spcBef>
              <a:buClr>
                <a:srgbClr val="F9F9F9"/>
              </a:buClr>
              <a:buSzPct val="65000"/>
            </a:pPr>
            <a:r>
              <a:rPr lang="en-US" sz="2600" dirty="0" smtClean="0">
                <a:solidFill>
                  <a:schemeClr val="bg1"/>
                </a:solidFill>
                <a:latin typeface="Times New Roman" pitchFamily="18" charset="0"/>
                <a:cs typeface="Times New Roman" pitchFamily="18" charset="0"/>
              </a:rPr>
              <a:t>-	</a:t>
            </a:r>
            <a:r>
              <a:rPr lang="en-US" sz="2600" b="1" dirty="0" smtClean="0">
                <a:latin typeface="Times New Roman" pitchFamily="18" charset="0"/>
                <a:cs typeface="Times New Roman" pitchFamily="18" charset="0"/>
              </a:rPr>
              <a:t>For </a:t>
            </a:r>
            <a:r>
              <a:rPr lang="en-US" sz="2600" b="1" dirty="0">
                <a:latin typeface="Times New Roman" pitchFamily="18" charset="0"/>
                <a:cs typeface="Times New Roman" pitchFamily="18" charset="0"/>
              </a:rPr>
              <a:t>the purpose of jaw </a:t>
            </a:r>
            <a:r>
              <a:rPr lang="en-US" sz="2600" b="1" dirty="0" smtClean="0">
                <a:latin typeface="Times New Roman" pitchFamily="18" charset="0"/>
                <a:cs typeface="Times New Roman" pitchFamily="18" charset="0"/>
              </a:rPr>
              <a:t>relationships, </a:t>
            </a:r>
            <a:r>
              <a:rPr lang="en-US" sz="2600" b="1" dirty="0">
                <a:latin typeface="Times New Roman" pitchFamily="18" charset="0"/>
                <a:cs typeface="Times New Roman" pitchFamily="18" charset="0"/>
              </a:rPr>
              <a:t>partially dentate patients can be divided into two categories:-</a:t>
            </a:r>
          </a:p>
          <a:p>
            <a:pPr marL="547688" indent="-411163">
              <a:lnSpc>
                <a:spcPct val="80000"/>
              </a:lnSpc>
              <a:spcBef>
                <a:spcPct val="20000"/>
              </a:spcBef>
              <a:buClr>
                <a:srgbClr val="F9F9F9"/>
              </a:buClr>
              <a:buSzPct val="65000"/>
              <a:buFont typeface="Wingdings 2" pitchFamily="18" charset="2"/>
              <a:buNone/>
            </a:pPr>
            <a:r>
              <a:rPr lang="en-US" sz="2600" b="1" dirty="0">
                <a:latin typeface="Times New Roman" pitchFamily="18" charset="0"/>
                <a:cs typeface="Times New Roman" pitchFamily="18" charset="0"/>
              </a:rPr>
              <a:t>·  Patients without an occlusal stop to indicate the correct intercuspal position or vertical dimension of occlusion. For those steps of jaw relation records follow those preformed for complete denture construction taking into consideration any tooth interference. </a:t>
            </a:r>
          </a:p>
          <a:p>
            <a:pPr marL="547688" indent="-411163">
              <a:lnSpc>
                <a:spcPct val="80000"/>
              </a:lnSpc>
              <a:spcBef>
                <a:spcPct val="20000"/>
              </a:spcBef>
              <a:buClr>
                <a:srgbClr val="F9F9F9"/>
              </a:buClr>
              <a:buSzPct val="65000"/>
              <a:buFont typeface="Wingdings 2" pitchFamily="18" charset="2"/>
              <a:buNone/>
            </a:pPr>
            <a:r>
              <a:rPr lang="en-US" sz="2600" dirty="0">
                <a:latin typeface="Book Antiqua" pitchFamily="18"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286500"/>
          </a:xfrm>
        </p:spPr>
        <p:txBody>
          <a:bodyPr>
            <a:normAutofit/>
          </a:bodyPr>
          <a:lstStyle/>
          <a:p>
            <a:pPr>
              <a:lnSpc>
                <a:spcPct val="80000"/>
              </a:lnSpc>
              <a:buFont typeface="Wingdings 2" pitchFamily="18" charset="2"/>
              <a:buNone/>
            </a:pPr>
            <a:r>
              <a:rPr lang="en-US" dirty="0" smtClean="0">
                <a:solidFill>
                  <a:schemeClr val="bg1"/>
                </a:solidFill>
              </a:rPr>
              <a:t>. </a:t>
            </a:r>
            <a:r>
              <a:rPr lang="en-US" b="1" dirty="0" smtClean="0">
                <a:latin typeface="Times New Roman" pitchFamily="18" charset="0"/>
                <a:cs typeface="Times New Roman" pitchFamily="18" charset="0"/>
              </a:rPr>
              <a:t>Patients with occlusal contact in the intercuspal position. For those patients, upper and lower occlusal rims are adjusted to maintain natural tooth contacts and records are taken using any bite registration material. </a:t>
            </a:r>
          </a:p>
          <a:p>
            <a:pPr>
              <a:lnSpc>
                <a:spcPct val="80000"/>
              </a:lnSpc>
              <a:buFont typeface="Wingdings 2" pitchFamily="18" charset="2"/>
              <a:buNone/>
            </a:pPr>
            <a:endParaRPr lang="en-US" b="1" dirty="0" smtClean="0">
              <a:latin typeface="Times New Roman" pitchFamily="18" charset="0"/>
              <a:cs typeface="Times New Roman" pitchFamily="18" charset="0"/>
            </a:endParaRPr>
          </a:p>
          <a:p>
            <a:pPr>
              <a:lnSpc>
                <a:spcPct val="80000"/>
              </a:lnSpc>
              <a:buNone/>
            </a:pPr>
            <a:r>
              <a:rPr lang="en-US" b="1" dirty="0" smtClean="0">
                <a:latin typeface="Times New Roman" pitchFamily="18" charset="0"/>
                <a:cs typeface="Times New Roman" pitchFamily="18" charset="0"/>
              </a:rPr>
              <a:t>-	If an occlusal stop is present, you must determine whether the associated intercuspal position is acceptable. If there is horizontal (</a:t>
            </a:r>
            <a:r>
              <a:rPr lang="en-US" b="1" dirty="0" err="1" smtClean="0">
                <a:latin typeface="Times New Roman" pitchFamily="18" charset="0"/>
                <a:cs typeface="Times New Roman" pitchFamily="18" charset="0"/>
              </a:rPr>
              <a:t>antero</a:t>
            </a:r>
            <a:r>
              <a:rPr lang="en-US" b="1" dirty="0" smtClean="0">
                <a:latin typeface="Times New Roman" pitchFamily="18" charset="0"/>
                <a:cs typeface="Times New Roman" pitchFamily="18" charset="0"/>
              </a:rPr>
              <a:t>-posterior or lateral) deviation of the mandible after the initial occlusal contact, it may be necessary to correct the deflective occlusal contact by tooth modification, extraction or (rarely) orthodontic treatment. If there is loss of vertical dimension of occlusion (OVD), the appropriate increase will have to be determined by adjusting occlusal rims in relation to the rest vertical dimension (RVD).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1664</TotalTime>
  <Words>1319</Words>
  <Application>Microsoft Office PowerPoint</Application>
  <PresentationFormat>On-screen Show (4:3)</PresentationFormat>
  <Paragraphs>247</Paragraphs>
  <Slides>76</Slides>
  <Notes>44</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Apex</vt:lpstr>
      <vt:lpstr>Mouth Preparation for removable partial dentures</vt:lpstr>
      <vt:lpstr>Indications for RPD therapy Vs Fixed prosthodontics   </vt:lpstr>
      <vt:lpstr>Slide 3</vt:lpstr>
      <vt:lpstr>Conditions favoring RPD than implants</vt:lpstr>
      <vt:lpstr>Conditions favouring complete dentures over RPD </vt:lpstr>
      <vt:lpstr>Stages of Co/Cr RPD construction</vt:lpstr>
      <vt:lpstr>The first diagnostic appointment</vt:lpstr>
      <vt:lpstr>The second diagnostic appointment</vt:lpstr>
      <vt:lpstr>Slide 9</vt:lpstr>
      <vt:lpstr>Slide 10</vt:lpstr>
      <vt:lpstr>Slide 11</vt:lpstr>
      <vt:lpstr>Slide 12</vt:lpstr>
      <vt:lpstr>Tooth preparation and master impression</vt:lpstr>
      <vt:lpstr>Slide 14</vt:lpstr>
      <vt:lpstr>Framework construction</vt:lpstr>
      <vt:lpstr>Metal framework try in</vt:lpstr>
      <vt:lpstr>Wax try in and fitting of the dentures </vt:lpstr>
      <vt:lpstr>Slide 18</vt:lpstr>
      <vt:lpstr>Slide 19</vt:lpstr>
      <vt:lpstr>Slide 20</vt:lpstr>
      <vt:lpstr>Slide 21</vt:lpstr>
      <vt:lpstr>Slide 22</vt:lpstr>
      <vt:lpstr>Relief of pain and infection</vt:lpstr>
      <vt:lpstr>Oral surgical preparation </vt:lpstr>
      <vt:lpstr>Slide 25</vt:lpstr>
      <vt:lpstr>Slide 26</vt:lpstr>
      <vt:lpstr>Slide 27</vt:lpstr>
      <vt:lpstr>Slide 28</vt:lpstr>
      <vt:lpstr>Slide 29</vt:lpstr>
      <vt:lpstr>Slide 30</vt:lpstr>
      <vt:lpstr>Slide 31</vt:lpstr>
      <vt:lpstr>Slide 32</vt:lpstr>
      <vt:lpstr>Slide 33</vt:lpstr>
      <vt:lpstr>Slide 34</vt:lpstr>
      <vt:lpstr>Slide 35</vt:lpstr>
      <vt:lpstr>CONDITIONING OF  ABUSED AND IRRITATED TISSUES</vt:lpstr>
      <vt:lpstr>Slide 37</vt:lpstr>
      <vt:lpstr>Slide 38</vt:lpstr>
      <vt:lpstr>Slide 39</vt:lpstr>
      <vt:lpstr>PREPARATION </vt:lpstr>
      <vt:lpstr>Slide 41</vt:lpstr>
      <vt:lpstr>Slide 42</vt:lpstr>
      <vt:lpstr>Slide 43</vt:lpstr>
      <vt:lpstr>Slide 44</vt:lpstr>
      <vt:lpstr>Slide 45</vt:lpstr>
      <vt:lpstr>Slide 46</vt:lpstr>
      <vt:lpstr>Slide 47</vt:lpstr>
      <vt:lpstr>Orthodontic treatment of mal-aligned teeth </vt:lpstr>
      <vt:lpstr>Slide 49</vt:lpstr>
      <vt:lpstr>Slide 50</vt:lpstr>
      <vt:lpstr>TREATMENT</vt:lpstr>
      <vt:lpstr>It is important that teeth which serve as abutments for a partial denture should be carefully evaluated. </vt:lpstr>
      <vt:lpstr>Slide 53</vt:lpstr>
      <vt:lpstr>Slide 54</vt:lpstr>
      <vt:lpstr>Slide 55</vt:lpstr>
      <vt:lpstr>Slide 56</vt:lpstr>
      <vt:lpstr>Slide 57</vt:lpstr>
      <vt:lpstr>Slide 58</vt:lpstr>
      <vt:lpstr>Slide 59</vt:lpstr>
      <vt:lpstr>Slide 60</vt:lpstr>
      <vt:lpstr>Temporary adjustment of current prostheses</vt:lpstr>
      <vt:lpstr>Slide 62</vt:lpstr>
      <vt:lpstr>Denture Relining</vt:lpstr>
      <vt:lpstr>Slide 64</vt:lpstr>
      <vt:lpstr>Slide 65</vt:lpstr>
      <vt:lpstr>Slide 66</vt:lpstr>
      <vt:lpstr>Slide 67</vt:lpstr>
      <vt:lpstr>Provision of interim prostheses</vt:lpstr>
      <vt:lpstr>Slide 69</vt:lpstr>
      <vt:lpstr>Slide 70</vt:lpstr>
      <vt:lpstr>Slide 71</vt:lpstr>
      <vt:lpstr>Slide 72</vt:lpstr>
      <vt:lpstr>Slide 73</vt:lpstr>
      <vt:lpstr>Preparation for advanced prostehses</vt:lpstr>
      <vt:lpstr>Slide 75</vt:lpstr>
      <vt:lpstr>Slide 76</vt:lpstr>
    </vt:vector>
  </TitlesOfParts>
  <Company>UNIVERSITY OF JORDAN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Mouth Preparation for RPD Treatment</dc:title>
  <dc:creator>Dr. Wala Amin</dc:creator>
  <cp:lastModifiedBy>user</cp:lastModifiedBy>
  <cp:revision>143</cp:revision>
  <dcterms:created xsi:type="dcterms:W3CDTF">2002-03-26T10:12:02Z</dcterms:created>
  <dcterms:modified xsi:type="dcterms:W3CDTF">2011-03-19T18:43:26Z</dcterms:modified>
</cp:coreProperties>
</file>