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8" r:id="rId4"/>
    <p:sldId id="260" r:id="rId5"/>
    <p:sldId id="262" r:id="rId6"/>
    <p:sldId id="263" r:id="rId7"/>
    <p:sldId id="264" r:id="rId8"/>
    <p:sldId id="265" r:id="rId9"/>
    <p:sldId id="274" r:id="rId10"/>
    <p:sldId id="267" r:id="rId11"/>
    <p:sldId id="268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DFB5A8-6649-4698-BDF7-484E631DD8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6FFA-1CD2-4C0E-A725-ED35C72C52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F5D4-E16E-4367-AFE4-70121E7438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C9484-A4AC-454C-ACE9-F472757C3D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5CD240-C51B-4910-8469-6D46F77397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ADD6E-4994-4046-AA4A-46A3866B42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A0050-87DB-4023-BE97-A20472AA66F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DBF64-81AE-4379-BA26-7FE2CDCD00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C5631B-5D29-4A7B-B6B5-62D5319518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312DDF-776A-4EAF-A81B-BB42E9FFA2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F94A13-F7BB-4580-8C20-0CF5184A22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7BC36DE-77AF-4FC9-A674-002A4C4103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imes New Roman" pitchFamily="18" charset="0"/>
          <a:cs typeface="Times New Roman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imes New Roman" pitchFamily="18" charset="0"/>
          <a:cs typeface="Times New Roman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imes New Roman" pitchFamily="18" charset="0"/>
          <a:cs typeface="Times New Roman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imes New Roman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imes New Roman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imes New Roman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imes New Roman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imes New Roman" pitchFamily="18" charset="0"/>
          <a:cs typeface="Times New Roman" pitchFamily="18" charset="0"/>
        </a:defRPr>
      </a:lvl9pPr>
      <a:extLst/>
    </p:titleStyle>
    <p:bodyStyle>
      <a:lvl1pPr marL="365125" indent="-282575" algn="r" rtl="1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r" rtl="1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r" rtl="1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ARTHRITIS </a:t>
            </a:r>
            <a:endParaRPr lang="ar-JO" sz="60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 </a:t>
            </a:r>
            <a:endParaRPr lang="ar-JO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67650" cy="2239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Rheumatoid arthritis. </a:t>
            </a:r>
            <a:r>
              <a:rPr lang="en-US" sz="2400" b="1" dirty="0" smtClean="0"/>
              <a:t>A,</a:t>
            </a:r>
            <a:r>
              <a:rPr lang="en-US" sz="2400" dirty="0" smtClean="0"/>
              <a:t> A joint lesion. </a:t>
            </a:r>
            <a:r>
              <a:rPr lang="en-US" sz="2400" b="1" dirty="0" smtClean="0"/>
              <a:t>B,</a:t>
            </a:r>
            <a:r>
              <a:rPr lang="en-US" sz="2400" dirty="0" smtClean="0"/>
              <a:t> </a:t>
            </a:r>
            <a:r>
              <a:rPr lang="en-US" sz="2400" dirty="0" err="1" smtClean="0"/>
              <a:t>Synovium</a:t>
            </a:r>
            <a:r>
              <a:rPr lang="en-US" sz="2400" dirty="0" smtClean="0"/>
              <a:t> demonstrating papillary hyperplasia caused by dense inflammatory infiltrate. </a:t>
            </a:r>
            <a:r>
              <a:rPr lang="en-US" sz="2400" b="1" dirty="0" smtClean="0"/>
              <a:t>C,</a:t>
            </a:r>
            <a:r>
              <a:rPr lang="en-US" sz="2400" dirty="0" smtClean="0"/>
              <a:t> Hypertrophied </a:t>
            </a:r>
            <a:r>
              <a:rPr lang="en-US" sz="2400" dirty="0" err="1" smtClean="0"/>
              <a:t>synoviocytes</a:t>
            </a:r>
            <a:r>
              <a:rPr lang="en-US" sz="2400" dirty="0" smtClean="0"/>
              <a:t> with numerous underlying lymphocytes and plasma cells</a:t>
            </a:r>
            <a:endParaRPr lang="ar-JO" sz="2400" dirty="0"/>
          </a:p>
        </p:txBody>
      </p:sp>
      <p:pic>
        <p:nvPicPr>
          <p:cNvPr id="3074" name="Picture 2" descr="C:\Documents and Settings\Administrator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1"/>
            <a:ext cx="75755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6765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Clinical features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82050" cy="5486400"/>
          </a:xfrm>
        </p:spPr>
        <p:txBody>
          <a:bodyPr/>
          <a:lstStyle/>
          <a:p>
            <a:pPr algn="l" rtl="0"/>
            <a:r>
              <a:rPr lang="en-US" sz="2100" b="1" dirty="0" smtClean="0"/>
              <a:t>symmetric arthritis, principally of small joints</a:t>
            </a:r>
            <a:r>
              <a:rPr lang="en-US" sz="2100" dirty="0" smtClean="0"/>
              <a:t> of the hands and feet, ankles, knees, wrists, elbows, and shoulders. </a:t>
            </a:r>
          </a:p>
          <a:p>
            <a:pPr algn="l" rtl="0"/>
            <a:r>
              <a:rPr lang="en-US" sz="2100" u="sng" dirty="0" smtClean="0"/>
              <a:t>proximal</a:t>
            </a:r>
            <a:r>
              <a:rPr lang="en-US" sz="2100" dirty="0" smtClean="0"/>
              <a:t> IP and MCP joints are affected, but </a:t>
            </a:r>
            <a:r>
              <a:rPr lang="en-US" sz="2100" b="1" i="1" u="sng" dirty="0" smtClean="0"/>
              <a:t>distal</a:t>
            </a:r>
            <a:r>
              <a:rPr lang="en-US" sz="2100" dirty="0" smtClean="0"/>
              <a:t>  IP joints are </a:t>
            </a:r>
            <a:r>
              <a:rPr lang="en-US" sz="2100" b="1" i="1" u="sng" dirty="0" smtClean="0"/>
              <a:t>spared</a:t>
            </a:r>
            <a:r>
              <a:rPr lang="en-US" sz="2100" dirty="0" smtClean="0"/>
              <a:t>.</a:t>
            </a:r>
          </a:p>
          <a:p>
            <a:pPr algn="l" rtl="0"/>
            <a:r>
              <a:rPr lang="en-US" sz="2100" dirty="0" smtClean="0"/>
              <a:t> Axial and hip involvement is extremely rare</a:t>
            </a:r>
          </a:p>
          <a:p>
            <a:pPr algn="l" rtl="0"/>
            <a:r>
              <a:rPr lang="en-US" sz="2100" dirty="0" smtClean="0"/>
              <a:t>Constitutional symptoms: weakness, malaise, and low-grade fever</a:t>
            </a:r>
            <a:r>
              <a:rPr lang="en-US" sz="2100" dirty="0" smtClean="0">
                <a:sym typeface="Wingdings" pitchFamily="2" charset="2"/>
              </a:rPr>
              <a:t></a:t>
            </a:r>
            <a:r>
              <a:rPr lang="en-US" sz="2100" dirty="0" smtClean="0"/>
              <a:t> IL-1, TNF </a:t>
            </a:r>
          </a:p>
          <a:p>
            <a:pPr algn="l" rtl="0"/>
            <a:r>
              <a:rPr lang="en-US" sz="2100" dirty="0" smtClean="0"/>
              <a:t>chronic, remitting-relapsing course</a:t>
            </a:r>
          </a:p>
          <a:p>
            <a:pPr algn="l" rtl="0"/>
            <a:r>
              <a:rPr lang="en-US" sz="2100" dirty="0" smtClean="0"/>
              <a:t>Treatment:  </a:t>
            </a:r>
            <a:r>
              <a:rPr lang="en-US" sz="2100" dirty="0" err="1" smtClean="0"/>
              <a:t>immuno</a:t>
            </a:r>
            <a:r>
              <a:rPr lang="en-US" sz="2100" dirty="0" smtClean="0"/>
              <a:t>-suppressive therapy, including biologic agents that antagonize TNF.</a:t>
            </a:r>
          </a:p>
          <a:p>
            <a:pPr algn="l" rtl="0"/>
            <a:r>
              <a:rPr lang="en-US" sz="2100" b="1" dirty="0" smtClean="0"/>
              <a:t>Complications of  RA</a:t>
            </a:r>
            <a:r>
              <a:rPr lang="en-US" sz="2100" dirty="0" smtClean="0"/>
              <a:t>:</a:t>
            </a:r>
          </a:p>
          <a:p>
            <a:pPr algn="l" rtl="0">
              <a:buFontTx/>
              <a:buChar char="-"/>
            </a:pPr>
            <a:r>
              <a:rPr lang="en-US" sz="2100" dirty="0" smtClean="0"/>
              <a:t>Progressive joint destruction and disability</a:t>
            </a:r>
          </a:p>
          <a:p>
            <a:pPr algn="l" rtl="0">
              <a:buFontTx/>
              <a:buChar char="-"/>
            </a:pPr>
            <a:r>
              <a:rPr lang="en-US" sz="2100" dirty="0" smtClean="0"/>
              <a:t>Secondary </a:t>
            </a:r>
            <a:r>
              <a:rPr lang="en-US" sz="2100" dirty="0" err="1" smtClean="0"/>
              <a:t>amyloidosis</a:t>
            </a:r>
            <a:r>
              <a:rPr lang="en-US" sz="2100" dirty="0" smtClean="0"/>
              <a:t>  (5% to 10% of  cases, esp. with long-standing severe disease)</a:t>
            </a:r>
            <a:endParaRPr lang="ar-JO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725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Infectious Arthritis </a:t>
            </a:r>
            <a:endParaRPr lang="ar-JO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29650" cy="4800600"/>
          </a:xfrm>
        </p:spPr>
        <p:txBody>
          <a:bodyPr/>
          <a:lstStyle/>
          <a:p>
            <a:pPr algn="l" rtl="0"/>
            <a:r>
              <a:rPr lang="en-US" u="sng" dirty="0" smtClean="0"/>
              <a:t>Routes of infection:</a:t>
            </a:r>
          </a:p>
          <a:p>
            <a:pPr algn="l" rtl="0">
              <a:buFontTx/>
              <a:buChar char="-"/>
            </a:pPr>
            <a:r>
              <a:rPr lang="en-US" dirty="0" err="1" smtClean="0"/>
              <a:t>hematogenous</a:t>
            </a:r>
            <a:r>
              <a:rPr lang="en-US" dirty="0" smtClean="0"/>
              <a:t> dissemination</a:t>
            </a:r>
          </a:p>
          <a:p>
            <a:pPr algn="l" rtl="0">
              <a:buFontTx/>
              <a:buChar char="-"/>
            </a:pPr>
            <a:r>
              <a:rPr lang="en-US" dirty="0" smtClean="0"/>
              <a:t>direct inoculation </a:t>
            </a:r>
          </a:p>
          <a:p>
            <a:pPr algn="l" rtl="0">
              <a:buFontTx/>
              <a:buChar char="-"/>
            </a:pPr>
            <a:r>
              <a:rPr lang="en-US" dirty="0" smtClean="0"/>
              <a:t>contiguous spread from </a:t>
            </a:r>
            <a:r>
              <a:rPr lang="en-US" dirty="0" err="1" smtClean="0"/>
              <a:t>osteomyelitis</a:t>
            </a:r>
            <a:r>
              <a:rPr lang="en-US" dirty="0" smtClean="0"/>
              <a:t> or a soft tissue abscess. </a:t>
            </a:r>
          </a:p>
          <a:p>
            <a:pPr algn="l" rtl="0"/>
            <a:r>
              <a:rPr lang="en-US" dirty="0" smtClean="0"/>
              <a:t>Infectious arthritis is serious because it can cause rapid joint destruction and permanent deformities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09625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Suppurative</a:t>
            </a:r>
            <a:r>
              <a:rPr lang="en-US" dirty="0" smtClean="0"/>
              <a:t> Arthritis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77250" cy="5105400"/>
          </a:xfrm>
        </p:spPr>
        <p:txBody>
          <a:bodyPr/>
          <a:lstStyle/>
          <a:p>
            <a:pPr algn="l" rtl="0"/>
            <a:r>
              <a:rPr lang="en-US" sz="2400" b="1" i="1" dirty="0" err="1" smtClean="0"/>
              <a:t>Haemophilus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influenzae</a:t>
            </a:r>
            <a:r>
              <a:rPr lang="en-US" sz="2400" b="1" dirty="0" smtClean="0"/>
              <a:t> </a:t>
            </a:r>
            <a:r>
              <a:rPr lang="en-US" sz="2400" dirty="0" smtClean="0"/>
              <a:t>m/c in children &lt;2 yrs </a:t>
            </a:r>
          </a:p>
          <a:p>
            <a:pPr algn="l" rtl="0"/>
            <a:r>
              <a:rPr lang="en-US" sz="2400" b="1" i="1" dirty="0" smtClean="0"/>
              <a:t>S. </a:t>
            </a:r>
            <a:r>
              <a:rPr lang="en-US" sz="2400" b="1" i="1" dirty="0" err="1" smtClean="0"/>
              <a:t>aureus</a:t>
            </a:r>
            <a:r>
              <a:rPr lang="en-US" sz="2400" b="1" dirty="0" smtClean="0"/>
              <a:t>  m/c </a:t>
            </a:r>
            <a:r>
              <a:rPr lang="en-US" sz="2400" dirty="0" smtClean="0"/>
              <a:t>in older children and adults</a:t>
            </a:r>
          </a:p>
          <a:p>
            <a:pPr algn="l" rtl="0"/>
            <a:r>
              <a:rPr lang="en-US" sz="2400" b="1" dirty="0" smtClean="0"/>
              <a:t>gonococcus</a:t>
            </a:r>
            <a:r>
              <a:rPr lang="en-US" sz="2400" dirty="0" smtClean="0"/>
              <a:t> is prevalent in older adolescents and young adults. </a:t>
            </a:r>
          </a:p>
          <a:p>
            <a:pPr algn="l" rtl="0"/>
            <a:r>
              <a:rPr lang="en-US" sz="2400" dirty="0" smtClean="0"/>
              <a:t>Patients with sickle cell disease are prone to </a:t>
            </a:r>
            <a:r>
              <a:rPr lang="en-US" sz="2400" i="1" dirty="0" smtClean="0"/>
              <a:t>Salmonella</a:t>
            </a:r>
            <a:r>
              <a:rPr lang="en-US" sz="2400" dirty="0" smtClean="0"/>
              <a:t> infection at any age.</a:t>
            </a:r>
          </a:p>
          <a:p>
            <a:pPr algn="l" rtl="0"/>
            <a:r>
              <a:rPr lang="en-US" sz="2400" dirty="0" err="1" smtClean="0"/>
              <a:t>gonococcal</a:t>
            </a:r>
            <a:r>
              <a:rPr lang="en-US" sz="2400" dirty="0" smtClean="0"/>
              <a:t> arthritis is symptomatic mainly in sexually active women. </a:t>
            </a:r>
          </a:p>
          <a:p>
            <a:pPr algn="l" rtl="0"/>
            <a:r>
              <a:rPr lang="en-US" sz="2400" dirty="0" smtClean="0"/>
              <a:t>immunodeficiency of certain complement proteins (C5, C6, and C7)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disseminated </a:t>
            </a:r>
            <a:r>
              <a:rPr lang="en-US" sz="2400" dirty="0" err="1" smtClean="0"/>
              <a:t>gonococcal</a:t>
            </a:r>
            <a:r>
              <a:rPr lang="en-US" sz="2400" dirty="0" smtClean="0"/>
              <a:t> infections and </a:t>
            </a:r>
            <a:r>
              <a:rPr lang="en-US" sz="2400" dirty="0" smtClean="0"/>
              <a:t>hence arthritis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381000"/>
            <a:ext cx="8248650" cy="5867400"/>
          </a:xfrm>
        </p:spPr>
        <p:txBody>
          <a:bodyPr/>
          <a:lstStyle/>
          <a:p>
            <a:pPr lvl="1" algn="l" rtl="0"/>
            <a:r>
              <a:rPr lang="en-US" u="sng" dirty="0" smtClean="0"/>
              <a:t>The classic presentation:</a:t>
            </a:r>
          </a:p>
          <a:p>
            <a:pPr algn="l" rtl="0">
              <a:buNone/>
            </a:pPr>
            <a:r>
              <a:rPr lang="en-US" sz="2800" dirty="0" smtClean="0"/>
              <a:t>1- sudden onset of pain, redness, swelling of the affected joint(s), with restricted range of motion. </a:t>
            </a:r>
          </a:p>
          <a:p>
            <a:pPr algn="l" rtl="0">
              <a:buNone/>
            </a:pPr>
            <a:r>
              <a:rPr lang="en-US" sz="2800" dirty="0" smtClean="0"/>
              <a:t>2- Fever, </a:t>
            </a:r>
            <a:r>
              <a:rPr lang="en-US" sz="2800" dirty="0" err="1" smtClean="0"/>
              <a:t>leukocytosis</a:t>
            </a:r>
            <a:r>
              <a:rPr lang="en-US" sz="2800" dirty="0" smtClean="0"/>
              <a:t>, and elevated ESR</a:t>
            </a:r>
            <a:r>
              <a:rPr lang="en-US" sz="2800" dirty="0" smtClean="0"/>
              <a:t>.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 </a:t>
            </a:r>
            <a:r>
              <a:rPr lang="en-US" sz="2800" dirty="0" err="1" smtClean="0"/>
              <a:t>G</a:t>
            </a:r>
            <a:r>
              <a:rPr lang="en-US" sz="2800" dirty="0" err="1" smtClean="0"/>
              <a:t>onococcal</a:t>
            </a:r>
            <a:r>
              <a:rPr lang="en-US" sz="2800" dirty="0" smtClean="0"/>
              <a:t> </a:t>
            </a:r>
            <a:r>
              <a:rPr lang="en-US" sz="2800" dirty="0" smtClean="0"/>
              <a:t>arthritis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more </a:t>
            </a:r>
            <a:r>
              <a:rPr lang="en-US" sz="2800" dirty="0" err="1" smtClean="0"/>
              <a:t>subacute</a:t>
            </a:r>
            <a:r>
              <a:rPr lang="en-US" sz="2800" dirty="0" smtClean="0"/>
              <a:t> course.</a:t>
            </a:r>
          </a:p>
          <a:p>
            <a:pPr algn="l" rtl="0"/>
            <a:r>
              <a:rPr lang="en-US" sz="2800" dirty="0" smtClean="0"/>
              <a:t>90% of non-</a:t>
            </a:r>
            <a:r>
              <a:rPr lang="en-US" sz="2800" dirty="0" err="1" smtClean="0"/>
              <a:t>gon</a:t>
            </a:r>
            <a:r>
              <a:rPr lang="en-US" sz="2800" dirty="0" smtClean="0"/>
              <a:t>. </a:t>
            </a:r>
            <a:r>
              <a:rPr lang="en-US" sz="2800" dirty="0" smtClean="0"/>
              <a:t>arthritis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a single joint</a:t>
            </a:r>
          </a:p>
          <a:p>
            <a:pPr algn="l" rtl="0"/>
            <a:r>
              <a:rPr lang="en-US" sz="2800" dirty="0" smtClean="0"/>
              <a:t>Most common in </a:t>
            </a:r>
            <a:r>
              <a:rPr lang="en-US" sz="2800" b="1" dirty="0" smtClean="0"/>
              <a:t>knee, </a:t>
            </a:r>
            <a:r>
              <a:rPr lang="en-US" sz="2800" dirty="0" smtClean="0"/>
              <a:t>hip, shoulder, elbow, wrist, and </a:t>
            </a:r>
            <a:r>
              <a:rPr lang="en-US" sz="2800" dirty="0" err="1" smtClean="0"/>
              <a:t>StC</a:t>
            </a:r>
            <a:r>
              <a:rPr lang="en-US" sz="2800" dirty="0" smtClean="0"/>
              <a:t> joints (in descending order). </a:t>
            </a:r>
          </a:p>
          <a:p>
            <a:pPr algn="l" rtl="0"/>
            <a:r>
              <a:rPr lang="en-US" sz="2800" dirty="0" smtClean="0"/>
              <a:t>Joint aspiration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a purulent fluid (</a:t>
            </a:r>
            <a:r>
              <a:rPr lang="en-US" sz="2800" dirty="0" smtClean="0"/>
              <a:t>culture +</a:t>
            </a:r>
            <a:r>
              <a:rPr lang="en-US" sz="2800" dirty="0" err="1" smtClean="0"/>
              <a:t>ve</a:t>
            </a:r>
            <a:r>
              <a:rPr lang="en-US" sz="2800" dirty="0" smtClean="0"/>
              <a:t>)</a:t>
            </a:r>
          </a:p>
          <a:p>
            <a:pPr algn="l" rtl="0">
              <a:buFontTx/>
              <a:buChar char="-"/>
            </a:pPr>
            <a:endParaRPr lang="en-US" sz="2800" dirty="0" smtClean="0"/>
          </a:p>
          <a:p>
            <a:pPr algn="l" rtl="0">
              <a:buFontTx/>
              <a:buChar char="-"/>
            </a:pPr>
            <a:r>
              <a:rPr lang="en-US" sz="2800" dirty="0" smtClean="0"/>
              <a:t>Treatment: antibiotics and joint aspiration</a:t>
            </a:r>
            <a:endParaRPr lang="ar-JO" sz="2800" dirty="0" smtClean="0"/>
          </a:p>
          <a:p>
            <a:pPr algn="l" rtl="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499350" cy="838200"/>
          </a:xfrm>
        </p:spPr>
        <p:txBody>
          <a:bodyPr/>
          <a:lstStyle/>
          <a:p>
            <a:r>
              <a:rPr lang="en-US" sz="4400" b="1" i="1" dirty="0" smtClean="0">
                <a:solidFill>
                  <a:srgbClr val="0070C0"/>
                </a:solidFill>
              </a:rPr>
              <a:t>Osteoarthritis</a:t>
            </a:r>
            <a:r>
              <a:rPr lang="en-US" sz="4400" i="1" dirty="0" smtClean="0"/>
              <a:t> </a:t>
            </a:r>
            <a:r>
              <a:rPr lang="en-US" sz="4400" dirty="0" smtClean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715000"/>
          </a:xfrm>
        </p:spPr>
        <p:txBody>
          <a:bodyPr/>
          <a:lstStyle/>
          <a:p>
            <a:pPr algn="l" rtl="0"/>
            <a:r>
              <a:rPr lang="en-US" sz="2400" b="1" dirty="0" smtClean="0"/>
              <a:t>is a </a:t>
            </a:r>
            <a:r>
              <a:rPr lang="en-US" sz="2400" b="1" i="1" dirty="0" smtClean="0"/>
              <a:t>degenerative joint disease</a:t>
            </a:r>
          </a:p>
          <a:p>
            <a:pPr algn="l" rtl="0"/>
            <a:r>
              <a:rPr lang="en-US" sz="2400" b="1" dirty="0" smtClean="0"/>
              <a:t>is the most common joint disorder. </a:t>
            </a:r>
          </a:p>
          <a:p>
            <a:pPr algn="l" rtl="0"/>
            <a:r>
              <a:rPr lang="en-US" sz="2400" b="1" dirty="0" smtClean="0"/>
              <a:t>It is a frequent part of aging and is an important cause of physical disability in persons older than 65 years of age.</a:t>
            </a:r>
          </a:p>
          <a:p>
            <a:pPr algn="l" rtl="0"/>
            <a:r>
              <a:rPr lang="en-US" sz="2400" b="1" dirty="0" smtClean="0"/>
              <a:t> </a:t>
            </a:r>
            <a:r>
              <a:rPr lang="en-US" sz="2400" b="1" i="1" u="sng" dirty="0" smtClean="0"/>
              <a:t>The fundamental feature of osteoarthritis is degeneration of the </a:t>
            </a:r>
            <a:r>
              <a:rPr lang="en-US" sz="2400" b="1" i="1" u="sng" dirty="0" err="1" smtClean="0"/>
              <a:t>articular</a:t>
            </a:r>
            <a:r>
              <a:rPr lang="en-US" sz="2400" b="1" i="1" u="sng" dirty="0" smtClean="0"/>
              <a:t> cartilage</a:t>
            </a:r>
          </a:p>
          <a:p>
            <a:pPr algn="l" rtl="0"/>
            <a:r>
              <a:rPr lang="en-US" sz="2400" b="1" dirty="0" smtClean="0"/>
              <a:t>structural changes in the underlying bone are </a:t>
            </a:r>
            <a:r>
              <a:rPr lang="en-US" sz="2400" b="1" u="sng" dirty="0" smtClean="0"/>
              <a:t>secondary</a:t>
            </a:r>
            <a:r>
              <a:rPr lang="en-US" sz="2400" b="1" dirty="0" smtClean="0"/>
              <a:t>. </a:t>
            </a:r>
          </a:p>
          <a:p>
            <a:pPr algn="l" rtl="0"/>
            <a:r>
              <a:rPr lang="en-US" sz="2400" b="1" dirty="0" smtClean="0"/>
              <a:t>It is </a:t>
            </a:r>
            <a:r>
              <a:rPr lang="en-US" sz="2400" b="1" i="1" u="sng" dirty="0" smtClean="0"/>
              <a:t>not</a:t>
            </a:r>
            <a:r>
              <a:rPr lang="en-US" sz="2400" b="1" dirty="0" smtClean="0"/>
              <a:t> an inflammatory disease</a:t>
            </a:r>
          </a:p>
          <a:p>
            <a:pPr algn="l" rtl="0"/>
            <a:r>
              <a:rPr lang="en-US" sz="2400" b="1" dirty="0" smtClean="0"/>
              <a:t>the </a:t>
            </a:r>
            <a:r>
              <a:rPr lang="en-US" sz="2400" b="1" dirty="0" err="1" smtClean="0"/>
              <a:t>chondrocytes</a:t>
            </a:r>
            <a:r>
              <a:rPr lang="en-US" sz="2400" b="1" dirty="0" smtClean="0"/>
              <a:t> respond to biomechanical and biologic stresses that results in breakdown of the matrix. </a:t>
            </a:r>
          </a:p>
          <a:p>
            <a:pPr algn="l" rtl="0"/>
            <a:endParaRPr lang="en-US" sz="2400" b="1" dirty="0" smtClean="0"/>
          </a:p>
          <a:p>
            <a:pPr algn="l" rtl="0"/>
            <a:endParaRPr lang="ar-JO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850" cy="4111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Types of osteoarthritis</a:t>
            </a:r>
            <a:endParaRPr lang="ar-JO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401050" cy="5867400"/>
          </a:xfrm>
        </p:spPr>
        <p:txBody>
          <a:bodyPr/>
          <a:lstStyle/>
          <a:p>
            <a:pPr algn="l" rtl="0"/>
            <a:r>
              <a:rPr lang="en-US" sz="2400" b="1" i="1" u="sng" dirty="0" smtClean="0"/>
              <a:t>Primary osteoarthritis</a:t>
            </a:r>
            <a:r>
              <a:rPr lang="en-US" sz="2400" b="1" u="sng" dirty="0" smtClean="0"/>
              <a:t> (95% of cases):</a:t>
            </a:r>
            <a:endParaRPr lang="ar-JO" sz="2400" b="1" u="sng" dirty="0" smtClean="0"/>
          </a:p>
          <a:p>
            <a:pPr algn="l" rtl="0"/>
            <a:r>
              <a:rPr lang="en-US" sz="2400" b="1" dirty="0" smtClean="0"/>
              <a:t>Old age </a:t>
            </a:r>
          </a:p>
          <a:p>
            <a:pPr algn="l" rtl="0"/>
            <a:r>
              <a:rPr lang="en-US" sz="2400" b="1" dirty="0" smtClean="0"/>
              <a:t>Usu. is </a:t>
            </a:r>
            <a:r>
              <a:rPr lang="en-US" sz="2400" b="1" i="1" dirty="0" err="1" smtClean="0"/>
              <a:t>oligoarticular</a:t>
            </a:r>
            <a:r>
              <a:rPr lang="en-US" sz="2400" b="1" dirty="0" smtClean="0"/>
              <a:t>  (affecting only a few joints)</a:t>
            </a:r>
          </a:p>
          <a:p>
            <a:pPr algn="l" rtl="0"/>
            <a:r>
              <a:rPr lang="en-US" sz="2400" b="1" dirty="0" smtClean="0"/>
              <a:t>joints of  hands, knees, hips, and spine are most common</a:t>
            </a:r>
          </a:p>
          <a:p>
            <a:pPr algn="l" rtl="0">
              <a:buNone/>
            </a:pPr>
            <a:endParaRPr lang="en-US" sz="2400" b="1" dirty="0" smtClean="0"/>
          </a:p>
          <a:p>
            <a:pPr algn="l" rtl="0"/>
            <a:r>
              <a:rPr lang="en-US" sz="2400" b="1" i="1" u="sng" dirty="0" smtClean="0"/>
              <a:t>Secondary osteoarthritis</a:t>
            </a:r>
            <a:r>
              <a:rPr lang="en-US" sz="2400" b="1" u="sng" dirty="0" smtClean="0"/>
              <a:t> (less than 5% of cases):</a:t>
            </a:r>
            <a:endParaRPr lang="en-US" sz="2400" b="1" dirty="0" smtClean="0"/>
          </a:p>
          <a:p>
            <a:pPr algn="l" rtl="0"/>
            <a:r>
              <a:rPr lang="en-US" sz="2400" b="1" dirty="0" smtClean="0"/>
              <a:t>young people</a:t>
            </a:r>
          </a:p>
          <a:p>
            <a:pPr algn="l" rtl="0"/>
            <a:r>
              <a:rPr lang="en-US" sz="2400" b="1" dirty="0" smtClean="0"/>
              <a:t>There is a predisposing condition</a:t>
            </a:r>
            <a:r>
              <a:rPr lang="en-US" sz="2400" b="1" dirty="0" smtClean="0">
                <a:sym typeface="Wingdings" pitchFamily="2" charset="2"/>
              </a:rPr>
              <a:t></a:t>
            </a:r>
            <a:r>
              <a:rPr lang="en-US" sz="2400" b="1" dirty="0" smtClean="0"/>
              <a:t> previous trauma; congenital deformity; systemic disease ,or marked obesity. </a:t>
            </a:r>
          </a:p>
          <a:p>
            <a:pPr algn="l" rtl="0"/>
            <a:r>
              <a:rPr lang="en-US" sz="2400" b="1" dirty="0" smtClean="0"/>
              <a:t>It often involves one or several joints. </a:t>
            </a:r>
          </a:p>
          <a:p>
            <a:pPr algn="l" rtl="0">
              <a:buNone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804150" cy="639762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Clinical Course 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77250" cy="5486400"/>
          </a:xfrm>
        </p:spPr>
        <p:txBody>
          <a:bodyPr/>
          <a:lstStyle/>
          <a:p>
            <a:pPr algn="l" rtl="0"/>
            <a:r>
              <a:rPr lang="en-US" sz="2400" dirty="0" smtClean="0"/>
              <a:t>predominantly affects pts in their 50s and 60s. </a:t>
            </a:r>
          </a:p>
          <a:p>
            <a:pPr algn="l" rtl="0"/>
            <a:r>
              <a:rPr lang="en-US" sz="2400" u="sng" dirty="0" smtClean="0"/>
              <a:t>Characteristic symptoms and signs:</a:t>
            </a:r>
          </a:p>
          <a:p>
            <a:pPr algn="l" rtl="0">
              <a:buFontTx/>
              <a:buChar char="-"/>
            </a:pPr>
            <a:r>
              <a:rPr lang="en-US" sz="2400" dirty="0" smtClean="0"/>
              <a:t>deep, aching pain exacerbated by joint use</a:t>
            </a:r>
          </a:p>
          <a:p>
            <a:pPr algn="l" rtl="0">
              <a:buFontTx/>
              <a:buChar char="-"/>
            </a:pPr>
            <a:r>
              <a:rPr lang="en-US" sz="2400" dirty="0" smtClean="0"/>
              <a:t>morning stiffness</a:t>
            </a:r>
          </a:p>
          <a:p>
            <a:pPr algn="l" rtl="0">
              <a:buFontTx/>
              <a:buChar char="-"/>
            </a:pPr>
            <a:r>
              <a:rPr lang="en-US" sz="2400" dirty="0" err="1" smtClean="0"/>
              <a:t>crepitus</a:t>
            </a:r>
            <a:r>
              <a:rPr lang="en-US" sz="2400" dirty="0" smtClean="0"/>
              <a:t> (grating or popping sensation in the joint)</a:t>
            </a:r>
          </a:p>
          <a:p>
            <a:pPr algn="l" rtl="0">
              <a:buFontTx/>
              <a:buChar char="-"/>
            </a:pPr>
            <a:r>
              <a:rPr lang="en-US" sz="2400" dirty="0" smtClean="0"/>
              <a:t>limitation in range of movement. </a:t>
            </a:r>
          </a:p>
          <a:p>
            <a:pPr algn="l" rtl="0">
              <a:buFontTx/>
              <a:buChar char="-"/>
            </a:pPr>
            <a:r>
              <a:rPr lang="en-US" sz="2400" dirty="0" smtClean="0"/>
              <a:t>nerve root compression with </a:t>
            </a:r>
            <a:r>
              <a:rPr lang="en-US" sz="2400" dirty="0" err="1" smtClean="0"/>
              <a:t>radicular</a:t>
            </a:r>
            <a:r>
              <a:rPr lang="en-US" sz="2400" dirty="0" smtClean="0"/>
              <a:t> pain</a:t>
            </a:r>
          </a:p>
          <a:p>
            <a:pPr algn="l" rtl="0">
              <a:buFontTx/>
              <a:buChar char="-"/>
            </a:pPr>
            <a:r>
              <a:rPr lang="en-US" sz="2400" dirty="0" smtClean="0"/>
              <a:t>muscle spasms and atrophy. </a:t>
            </a:r>
            <a:endParaRPr lang="en-US" sz="2400" dirty="0" smtClean="0"/>
          </a:p>
          <a:p>
            <a:pPr algn="l" rtl="0"/>
            <a:r>
              <a:rPr lang="en-US" sz="2400" b="1" dirty="0" smtClean="0"/>
              <a:t>Commonly involved joints</a:t>
            </a:r>
            <a:r>
              <a:rPr lang="en-US" sz="2400" dirty="0" smtClean="0"/>
              <a:t>: Hips, knees, lower lumbar and cervical vertebrae, proximal and </a:t>
            </a:r>
            <a:r>
              <a:rPr lang="en-US" sz="2400" u="sng" dirty="0" smtClean="0"/>
              <a:t>distal</a:t>
            </a:r>
            <a:r>
              <a:rPr lang="en-US" sz="2400" dirty="0" smtClean="0"/>
              <a:t> </a:t>
            </a:r>
            <a:r>
              <a:rPr lang="en-US" sz="2400" dirty="0" err="1" smtClean="0"/>
              <a:t>interphalangeal</a:t>
            </a:r>
            <a:r>
              <a:rPr lang="en-US" sz="2400" dirty="0" smtClean="0"/>
              <a:t> joints of the fingers, first </a:t>
            </a:r>
            <a:r>
              <a:rPr lang="en-US" sz="2400" dirty="0" err="1" smtClean="0"/>
              <a:t>carpometacarpal</a:t>
            </a:r>
            <a:r>
              <a:rPr lang="en-US" sz="2400" dirty="0" smtClean="0"/>
              <a:t> joints, and first </a:t>
            </a:r>
            <a:r>
              <a:rPr lang="en-US" sz="2400" dirty="0" err="1" smtClean="0"/>
              <a:t>tarsometatarsal</a:t>
            </a:r>
            <a:r>
              <a:rPr lang="en-US" sz="2400" dirty="0" smtClean="0"/>
              <a:t> joints of feet </a:t>
            </a:r>
            <a:endParaRPr lang="en-US" sz="2400" dirty="0" smtClean="0"/>
          </a:p>
          <a:p>
            <a:pPr algn="l" rtl="0"/>
            <a:r>
              <a:rPr lang="en-US" sz="2400" b="1" i="1" dirty="0" err="1" smtClean="0"/>
              <a:t>Heberden</a:t>
            </a:r>
            <a:r>
              <a:rPr lang="en-US" sz="2400" b="1" i="1" dirty="0" smtClean="0"/>
              <a:t> nodes</a:t>
            </a:r>
            <a:r>
              <a:rPr lang="en-US" sz="2400" b="1" dirty="0" smtClean="0"/>
              <a:t> </a:t>
            </a:r>
            <a:r>
              <a:rPr lang="en-US" sz="2400" dirty="0" smtClean="0"/>
              <a:t>in the fingers, represent prominent </a:t>
            </a:r>
            <a:r>
              <a:rPr lang="en-US" sz="2400" b="1" dirty="0" err="1" smtClean="0"/>
              <a:t>osteophytes</a:t>
            </a:r>
            <a:r>
              <a:rPr lang="en-US" sz="2400" dirty="0" smtClean="0"/>
              <a:t> at the </a:t>
            </a:r>
            <a:r>
              <a:rPr lang="en-US" sz="2400" u="sng" dirty="0" smtClean="0"/>
              <a:t>distal</a:t>
            </a:r>
            <a:r>
              <a:rPr lang="en-US" sz="2400" dirty="0" smtClean="0"/>
              <a:t> </a:t>
            </a:r>
            <a:r>
              <a:rPr lang="en-US" sz="2400" dirty="0" err="1" smtClean="0"/>
              <a:t>interphalangeal</a:t>
            </a:r>
            <a:r>
              <a:rPr lang="en-US" sz="2400" dirty="0" smtClean="0"/>
              <a:t> joints, are characteristic in women. </a:t>
            </a:r>
            <a:endParaRPr lang="ar-JO" sz="2400" dirty="0" smtClean="0"/>
          </a:p>
          <a:p>
            <a:pPr algn="l" rtl="0">
              <a:buFontTx/>
              <a:buChar char="-"/>
            </a:pPr>
            <a:endParaRPr lang="en-US" sz="2400" dirty="0" smtClean="0"/>
          </a:p>
          <a:p>
            <a:pPr algn="l" rtl="0">
              <a:buFontTx/>
              <a:buChar char="-"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istrator\Desktop\showimage.jpg"/>
          <p:cNvPicPr>
            <a:picLocks noChangeAspect="1" noChangeArrowheads="1"/>
          </p:cNvPicPr>
          <p:nvPr/>
        </p:nvPicPr>
        <p:blipFill>
          <a:blip r:embed="rId2" cstate="print"/>
          <a:srcRect l="48000" b="7692"/>
          <a:stretch>
            <a:fillRect/>
          </a:stretch>
        </p:blipFill>
        <p:spPr bwMode="auto">
          <a:xfrm>
            <a:off x="1828800" y="1371600"/>
            <a:ext cx="6019800" cy="4800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7650" cy="1143000"/>
          </a:xfrm>
        </p:spPr>
        <p:txBody>
          <a:bodyPr/>
          <a:lstStyle/>
          <a:p>
            <a:r>
              <a:rPr lang="en-US" dirty="0" smtClean="0"/>
              <a:t>Osteoarthritis-induced changes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show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43213"/>
            <a:ext cx="7620000" cy="378618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320"/>
            <a:ext cx="8933688" cy="2087880"/>
          </a:xfrm>
        </p:spPr>
        <p:txBody>
          <a:bodyPr>
            <a:noAutofit/>
          </a:bodyPr>
          <a:lstStyle/>
          <a:p>
            <a:r>
              <a:rPr lang="en-US" sz="2400" dirty="0" smtClean="0"/>
              <a:t>Osteoarthritis. </a:t>
            </a:r>
            <a:r>
              <a:rPr lang="en-US" sz="2400" b="1" dirty="0" smtClean="0"/>
              <a:t>A,</a:t>
            </a:r>
            <a:r>
              <a:rPr lang="en-US" sz="2400" dirty="0" smtClean="0"/>
              <a:t> </a:t>
            </a:r>
            <a:r>
              <a:rPr lang="en-US" sz="2400" dirty="0" err="1" smtClean="0"/>
              <a:t>Histologic</a:t>
            </a:r>
            <a:r>
              <a:rPr lang="en-US" sz="2400" dirty="0" smtClean="0"/>
              <a:t> demonstration of the characteristic fibrillation of the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cartilage. </a:t>
            </a:r>
            <a:r>
              <a:rPr lang="en-US" sz="2400" b="1" dirty="0" smtClean="0"/>
              <a:t>B,</a:t>
            </a:r>
            <a:r>
              <a:rPr lang="en-US" sz="2400" dirty="0" smtClean="0"/>
              <a:t> Severe osteoarthritis, with </a:t>
            </a:r>
            <a:r>
              <a:rPr lang="en-US" sz="2400" dirty="0" err="1" smtClean="0"/>
              <a:t>eburnated</a:t>
            </a:r>
            <a:r>
              <a:rPr lang="en-US" sz="2400" dirty="0" smtClean="0"/>
              <a:t>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surface exposing </a:t>
            </a:r>
            <a:r>
              <a:rPr lang="en-US" sz="2400" dirty="0" err="1" smtClean="0"/>
              <a:t>subchondral</a:t>
            </a:r>
            <a:r>
              <a:rPr lang="en-US" sz="2400" dirty="0" smtClean="0"/>
              <a:t> bone (</a:t>
            </a:r>
            <a:r>
              <a:rPr lang="en-US" sz="2400" i="1" dirty="0" smtClean="0"/>
              <a:t>1</a:t>
            </a:r>
            <a:r>
              <a:rPr lang="en-US" sz="2400" dirty="0" smtClean="0"/>
              <a:t>), </a:t>
            </a:r>
            <a:r>
              <a:rPr lang="en-US" sz="2400" dirty="0" err="1" smtClean="0"/>
              <a:t>subchondral</a:t>
            </a:r>
            <a:r>
              <a:rPr lang="en-US" sz="2400" dirty="0" smtClean="0"/>
              <a:t> cyst (</a:t>
            </a:r>
            <a:r>
              <a:rPr lang="en-US" sz="2400" i="1" dirty="0" smtClean="0"/>
              <a:t>2</a:t>
            </a:r>
            <a:r>
              <a:rPr lang="en-US" sz="2400" dirty="0" smtClean="0"/>
              <a:t>), and residual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cartilage (</a:t>
            </a:r>
            <a:r>
              <a:rPr lang="en-US" sz="2400" i="1" dirty="0" smtClean="0"/>
              <a:t>3</a:t>
            </a:r>
            <a:r>
              <a:rPr lang="en-US" sz="2400" dirty="0" smtClean="0"/>
              <a:t>).</a:t>
            </a:r>
            <a:endParaRPr lang="ar-JO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67650" cy="914400"/>
          </a:xfrm>
        </p:spPr>
        <p:txBody>
          <a:bodyPr/>
          <a:lstStyle/>
          <a:p>
            <a:r>
              <a:rPr lang="en-US" sz="4400" b="1" i="1" dirty="0" smtClean="0">
                <a:solidFill>
                  <a:srgbClr val="0070C0"/>
                </a:solidFill>
              </a:rPr>
              <a:t>Rheumatoid arthritis (RA)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endParaRPr lang="ar-JO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066800"/>
            <a:ext cx="8172450" cy="5181600"/>
          </a:xfrm>
        </p:spPr>
        <p:txBody>
          <a:bodyPr/>
          <a:lstStyle/>
          <a:p>
            <a:pPr algn="l" rtl="0"/>
            <a:r>
              <a:rPr lang="en-US" sz="2400" dirty="0" smtClean="0"/>
              <a:t>is a systemic, chronic inflammatory autoimmune disease affecting many tissues, most commonly the joints. </a:t>
            </a:r>
          </a:p>
          <a:p>
            <a:pPr algn="l" rtl="0"/>
            <a:r>
              <a:rPr lang="en-US" sz="2400" b="1" u="sng" dirty="0" smtClean="0"/>
              <a:t>non-</a:t>
            </a:r>
            <a:r>
              <a:rPr lang="en-US" sz="2400" b="1" u="sng" dirty="0" err="1" smtClean="0"/>
              <a:t>suppurative</a:t>
            </a:r>
            <a:r>
              <a:rPr lang="en-US" sz="2400" dirty="0" smtClean="0"/>
              <a:t> proliferative </a:t>
            </a:r>
            <a:r>
              <a:rPr lang="en-US" sz="2400" dirty="0" err="1" smtClean="0"/>
              <a:t>synovitis</a:t>
            </a:r>
            <a:r>
              <a:rPr lang="en-US" sz="2400" dirty="0" smtClean="0"/>
              <a:t> that destroy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cartilage and underlying bone with resulting disability</a:t>
            </a:r>
          </a:p>
          <a:p>
            <a:pPr algn="l" rtl="0"/>
            <a:r>
              <a:rPr lang="en-US" sz="2400" b="1" dirty="0" smtClean="0"/>
              <a:t>Extra-</a:t>
            </a:r>
            <a:r>
              <a:rPr lang="en-US" sz="2400" b="1" dirty="0" err="1" smtClean="0"/>
              <a:t>articular</a:t>
            </a:r>
            <a:r>
              <a:rPr lang="en-US" sz="2400" dirty="0" smtClean="0"/>
              <a:t> involvement: may include the skin, heart, blood vessels, muscles, and lungs.</a:t>
            </a:r>
          </a:p>
          <a:p>
            <a:pPr algn="l" rtl="0"/>
            <a:r>
              <a:rPr lang="en-US" sz="2400" dirty="0" smtClean="0"/>
              <a:t>A common condition (prevalence 1%)</a:t>
            </a:r>
          </a:p>
          <a:p>
            <a:pPr algn="l" rtl="0"/>
            <a:r>
              <a:rPr lang="en-US" sz="2400" dirty="0" smtClean="0"/>
              <a:t>(3 to 5)x more common in women than in men.</a:t>
            </a:r>
          </a:p>
          <a:p>
            <a:pPr algn="l" rtl="0"/>
            <a:r>
              <a:rPr lang="en-US" sz="2400" dirty="0" smtClean="0"/>
              <a:t> The peak incidence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-4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decades of life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8324850" cy="5791200"/>
          </a:xfrm>
        </p:spPr>
        <p:txBody>
          <a:bodyPr/>
          <a:lstStyle/>
          <a:p>
            <a:pPr algn="l" rtl="0"/>
            <a:r>
              <a:rPr lang="en-US" sz="2800" b="1" u="sng" dirty="0" smtClean="0">
                <a:solidFill>
                  <a:srgbClr val="C00000"/>
                </a:solidFill>
              </a:rPr>
              <a:t>Pathogenesis</a:t>
            </a:r>
            <a:r>
              <a:rPr lang="en-US" sz="2800" b="1" dirty="0" smtClean="0"/>
              <a:t>:</a:t>
            </a:r>
          </a:p>
          <a:p>
            <a:pPr algn="l" rtl="0">
              <a:buNone/>
            </a:pPr>
            <a:endParaRPr lang="en-US" sz="2800" b="1" dirty="0" smtClean="0"/>
          </a:p>
          <a:p>
            <a:pPr algn="l" rtl="0"/>
            <a:r>
              <a:rPr lang="en-US" sz="2800" b="1" i="1" u="sng" dirty="0" smtClean="0"/>
              <a:t>cytokine-mediated inflammation </a:t>
            </a:r>
            <a:r>
              <a:rPr lang="en-US" sz="2800" dirty="0" smtClean="0"/>
              <a:t>(e.g., IL-1, TNF)</a:t>
            </a:r>
            <a:r>
              <a:rPr lang="en-US" sz="2800" b="1" dirty="0" smtClean="0"/>
              <a:t>, mainly produced by CD4+ T cells </a:t>
            </a:r>
          </a:p>
          <a:p>
            <a:pPr algn="l" rtl="0">
              <a:buNone/>
            </a:pPr>
            <a:endParaRPr lang="en-US" sz="2800" b="1" dirty="0" smtClean="0"/>
          </a:p>
          <a:p>
            <a:pPr algn="l" rtl="0"/>
            <a:r>
              <a:rPr lang="en-US" sz="2800" dirty="0" smtClean="0"/>
              <a:t>80% of pts </a:t>
            </a:r>
            <a:r>
              <a:rPr lang="en-US" sz="2800" dirty="0" smtClean="0">
                <a:sym typeface="Wingdings" pitchFamily="2" charset="2"/>
              </a:rPr>
              <a:t> </a:t>
            </a:r>
            <a:r>
              <a:rPr lang="en-US" sz="2800" b="1" i="1" u="sng" dirty="0" smtClean="0"/>
              <a:t>serum </a:t>
            </a:r>
            <a:r>
              <a:rPr lang="en-US" sz="2800" b="1" i="1" u="sng" dirty="0" err="1" smtClean="0"/>
              <a:t>IgM</a:t>
            </a:r>
            <a:r>
              <a:rPr lang="en-US" sz="2800" b="1" i="1" u="sng" dirty="0" smtClean="0"/>
              <a:t> </a:t>
            </a:r>
            <a:r>
              <a:rPr lang="en-US" sz="2800" b="1" i="1" u="sng" dirty="0" err="1" smtClean="0"/>
              <a:t>autoantibodies</a:t>
            </a:r>
            <a:r>
              <a:rPr lang="en-US" sz="2800" b="1" i="1" u="sng" dirty="0" smtClean="0"/>
              <a:t>= </a:t>
            </a:r>
            <a:r>
              <a:rPr lang="en-US" sz="2800" b="1" dirty="0" smtClean="0"/>
              <a:t>rheumatoid factor </a:t>
            </a:r>
            <a:r>
              <a:rPr lang="en-US" sz="2800" dirty="0" smtClean="0"/>
              <a:t>that bind to the </a:t>
            </a:r>
            <a:r>
              <a:rPr lang="en-US" sz="2800" dirty="0" err="1" smtClean="0"/>
              <a:t>Fc</a:t>
            </a:r>
            <a:r>
              <a:rPr lang="en-US" sz="2800" dirty="0" smtClean="0"/>
              <a:t> portions of their own (self) </a:t>
            </a:r>
            <a:r>
              <a:rPr lang="en-US" sz="2800" dirty="0" err="1" smtClean="0"/>
              <a:t>IgG</a:t>
            </a:r>
            <a:r>
              <a:rPr lang="en-US" sz="2800" dirty="0" smtClean="0"/>
              <a:t> (form immune complexes in joints and other tissues, leading to inflammation and tissue damage)</a:t>
            </a:r>
          </a:p>
          <a:p>
            <a:pPr algn="l" rtl="0"/>
            <a:r>
              <a:rPr lang="en-US" sz="2800" dirty="0" smtClean="0"/>
              <a:t>Inflammation</a:t>
            </a:r>
            <a:r>
              <a:rPr lang="en-US" sz="2800" dirty="0" smtClean="0">
                <a:sym typeface="Wingdings" pitchFamily="2" charset="2"/>
              </a:rPr>
              <a:t> activation of </a:t>
            </a:r>
            <a:r>
              <a:rPr lang="en-US" sz="2800" dirty="0" err="1" smtClean="0">
                <a:sym typeface="Wingdings" pitchFamily="2" charset="2"/>
              </a:rPr>
              <a:t>chondrocytes</a:t>
            </a:r>
            <a:r>
              <a:rPr lang="en-US" sz="2800" dirty="0" smtClean="0">
                <a:sym typeface="Wingdings" pitchFamily="2" charset="2"/>
              </a:rPr>
              <a:t>, fibroblasts and synovial </a:t>
            </a:r>
            <a:r>
              <a:rPr lang="en-US" sz="2800" dirty="0" err="1" smtClean="0">
                <a:sym typeface="Wingdings" pitchFamily="2" charset="2"/>
              </a:rPr>
              <a:t>cellsenzymes</a:t>
            </a:r>
            <a:r>
              <a:rPr lang="en-US" sz="2800" dirty="0" smtClean="0">
                <a:sym typeface="Wingdings" pitchFamily="2" charset="2"/>
              </a:rPr>
              <a:t> that destroy cartilage and cause fibrosis</a:t>
            </a:r>
            <a:endParaRPr lang="ar-JO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Pathogenesis </a:t>
            </a:r>
            <a:r>
              <a:rPr lang="en-US" dirty="0" smtClean="0"/>
              <a:t>of rheumatoid arthritis</a:t>
            </a:r>
            <a:endParaRPr lang="en-US" dirty="0"/>
          </a:p>
        </p:txBody>
      </p:sp>
      <p:pic>
        <p:nvPicPr>
          <p:cNvPr id="1026" name="Picture 2" descr="C:\Users\nisreen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2362200" y="14478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804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ARTHRITIS </vt:lpstr>
      <vt:lpstr>Osteoarthritis  </vt:lpstr>
      <vt:lpstr>Types of osteoarthritis</vt:lpstr>
      <vt:lpstr>Clinical Course </vt:lpstr>
      <vt:lpstr>Osteoarthritis-induced changes</vt:lpstr>
      <vt:lpstr>Osteoarthritis. A, Histologic demonstration of the characteristic fibrillation of the articular cartilage. B, Severe osteoarthritis, with eburnated articular surface exposing subchondral bone (1), subchondral cyst (2), and residual articular cartilage (3).</vt:lpstr>
      <vt:lpstr>Rheumatoid arthritis (RA) </vt:lpstr>
      <vt:lpstr>Slide 8</vt:lpstr>
      <vt:lpstr>Pathogenesis of rheumatoid arthritis</vt:lpstr>
      <vt:lpstr>Rheumatoid arthritis. A, A joint lesion. B, Synovium demonstrating papillary hyperplasia caused by dense inflammatory infiltrate. C, Hypertrophied synoviocytes with numerous underlying lymphocytes and plasma cells</vt:lpstr>
      <vt:lpstr>Clinical features</vt:lpstr>
      <vt:lpstr>Infectious Arthritis </vt:lpstr>
      <vt:lpstr>Suppurative Arthritis 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ARTHRITIS </dc:title>
  <dc:creator/>
  <cp:lastModifiedBy>nisreen</cp:lastModifiedBy>
  <cp:revision>19</cp:revision>
  <dcterms:created xsi:type="dcterms:W3CDTF">2006-08-16T00:00:00Z</dcterms:created>
  <dcterms:modified xsi:type="dcterms:W3CDTF">2013-02-23T18:10:56Z</dcterms:modified>
</cp:coreProperties>
</file>