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4"/>
  </p:notesMasterIdLst>
  <p:sldIdLst>
    <p:sldId id="256" r:id="rId2"/>
    <p:sldId id="273" r:id="rId3"/>
    <p:sldId id="330" r:id="rId4"/>
    <p:sldId id="325" r:id="rId5"/>
    <p:sldId id="276" r:id="rId6"/>
    <p:sldId id="329" r:id="rId7"/>
    <p:sldId id="277" r:id="rId8"/>
    <p:sldId id="344" r:id="rId9"/>
    <p:sldId id="257" r:id="rId10"/>
    <p:sldId id="326" r:id="rId11"/>
    <p:sldId id="279" r:id="rId12"/>
    <p:sldId id="282" r:id="rId13"/>
    <p:sldId id="280" r:id="rId14"/>
    <p:sldId id="281" r:id="rId15"/>
    <p:sldId id="331" r:id="rId16"/>
    <p:sldId id="259" r:id="rId17"/>
    <p:sldId id="332" r:id="rId18"/>
    <p:sldId id="343" r:id="rId19"/>
    <p:sldId id="283" r:id="rId20"/>
    <p:sldId id="335" r:id="rId21"/>
    <p:sldId id="336" r:id="rId22"/>
    <p:sldId id="333" r:id="rId23"/>
    <p:sldId id="258" r:id="rId24"/>
    <p:sldId id="348" r:id="rId25"/>
    <p:sldId id="285" r:id="rId26"/>
    <p:sldId id="314" r:id="rId27"/>
    <p:sldId id="317" r:id="rId28"/>
    <p:sldId id="345" r:id="rId29"/>
    <p:sldId id="346" r:id="rId30"/>
    <p:sldId id="347" r:id="rId31"/>
    <p:sldId id="293" r:id="rId32"/>
    <p:sldId id="294" r:id="rId33"/>
    <p:sldId id="295" r:id="rId34"/>
    <p:sldId id="296" r:id="rId35"/>
    <p:sldId id="299" r:id="rId36"/>
    <p:sldId id="308" r:id="rId37"/>
    <p:sldId id="300" r:id="rId38"/>
    <p:sldId id="349" r:id="rId39"/>
    <p:sldId id="272" r:id="rId40"/>
    <p:sldId id="342" r:id="rId41"/>
    <p:sldId id="265" r:id="rId42"/>
    <p:sldId id="303" r:id="rId43"/>
    <p:sldId id="304" r:id="rId44"/>
    <p:sldId id="350" r:id="rId45"/>
    <p:sldId id="305" r:id="rId46"/>
    <p:sldId id="267" r:id="rId47"/>
    <p:sldId id="268" r:id="rId48"/>
    <p:sldId id="269" r:id="rId49"/>
    <p:sldId id="270" r:id="rId50"/>
    <p:sldId id="271" r:id="rId51"/>
    <p:sldId id="318" r:id="rId52"/>
    <p:sldId id="319" r:id="rId53"/>
    <p:sldId id="302" r:id="rId54"/>
    <p:sldId id="320" r:id="rId55"/>
    <p:sldId id="351" r:id="rId56"/>
    <p:sldId id="352" r:id="rId57"/>
    <p:sldId id="353" r:id="rId58"/>
    <p:sldId id="354" r:id="rId59"/>
    <p:sldId id="355" r:id="rId60"/>
    <p:sldId id="356" r:id="rId61"/>
    <p:sldId id="358" r:id="rId62"/>
    <p:sldId id="35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0" d="100"/>
          <a:sy n="60" d="100"/>
        </p:scale>
        <p:origin x="-165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0AD25-B1DF-4BD1-89B7-3A45E756E4B6}" type="datetimeFigureOut">
              <a:rPr lang="en-IE" smtClean="0"/>
              <a:t>03/04/2015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8194F-B328-4DF3-928D-A0B65B76FD35}" type="slidenum">
              <a:rPr lang="en-IE" smtClean="0"/>
              <a:t>‹#›</a:t>
            </a:fld>
            <a:endParaRPr lang="en-IE"/>
          </a:p>
        </p:txBody>
      </p:sp>
    </p:spTree>
    <p:extLst>
      <p:ext uri="{BB962C8B-B14F-4D97-AF65-F5344CB8AC3E}">
        <p14:creationId xmlns:p14="http://schemas.microsoft.com/office/powerpoint/2010/main" val="296022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Stress patterns around the roots changed by shifting</a:t>
            </a:r>
          </a:p>
          <a:p>
            <a:r>
              <a:rPr lang="en-IE" dirty="0" smtClean="0"/>
              <a:t>the direction of occlusal forces (experimental model using </a:t>
            </a:r>
            <a:r>
              <a:rPr lang="en-IE" dirty="0" err="1" smtClean="0"/>
              <a:t>photoelastic</a:t>
            </a:r>
            <a:endParaRPr lang="en-IE" dirty="0" smtClean="0"/>
          </a:p>
          <a:p>
            <a:r>
              <a:rPr lang="en-IE" dirty="0" smtClean="0"/>
              <a:t>analysis). </a:t>
            </a:r>
            <a:r>
              <a:rPr lang="en-IE" b="1" dirty="0" smtClean="0"/>
              <a:t>A, </a:t>
            </a:r>
            <a:r>
              <a:rPr lang="en-IE" dirty="0" smtClean="0"/>
              <a:t>Buccal view of an </a:t>
            </a:r>
            <a:r>
              <a:rPr lang="en-IE" dirty="0" err="1" smtClean="0"/>
              <a:t>ivorine</a:t>
            </a:r>
            <a:r>
              <a:rPr lang="en-IE" dirty="0" smtClean="0"/>
              <a:t> molar subjected to an axial force. The shaded fringes indicate that the internal stresses are at the root apices. </a:t>
            </a:r>
          </a:p>
          <a:p>
            <a:r>
              <a:rPr lang="en-IE" b="1" dirty="0" smtClean="0"/>
              <a:t>B, </a:t>
            </a:r>
            <a:r>
              <a:rPr lang="en-IE" dirty="0" smtClean="0"/>
              <a:t>Buccal view of an </a:t>
            </a:r>
            <a:r>
              <a:rPr lang="en-IE" dirty="0" err="1" smtClean="0"/>
              <a:t>ivorine</a:t>
            </a:r>
            <a:r>
              <a:rPr lang="en-IE" dirty="0" smtClean="0"/>
              <a:t> molar subjected to a mesial tilting force. The shaded fringes indicate that the internal stresses are along the mesial surface and at the apex of the mesial root</a:t>
            </a:r>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9</a:t>
            </a:fld>
            <a:endParaRPr lang="en-IE"/>
          </a:p>
        </p:txBody>
      </p:sp>
    </p:spTree>
    <p:extLst>
      <p:ext uri="{BB962C8B-B14F-4D97-AF65-F5344CB8AC3E}">
        <p14:creationId xmlns:p14="http://schemas.microsoft.com/office/powerpoint/2010/main" val="139864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Although this tooth mobility is greater than the so-called normal</a:t>
            </a:r>
          </a:p>
          <a:p>
            <a:r>
              <a:rPr lang="en-IE" dirty="0" smtClean="0"/>
              <a:t>mobility, it cannot be considered pathologic, because it is an adaptation</a:t>
            </a:r>
          </a:p>
          <a:p>
            <a:r>
              <a:rPr lang="en-IE" dirty="0" smtClean="0"/>
              <a:t>and not a disease process. If it does become progressively</a:t>
            </a:r>
          </a:p>
          <a:p>
            <a:r>
              <a:rPr lang="en-IE" dirty="0" smtClean="0"/>
              <a:t>worse, it can then be considered pathologic.</a:t>
            </a:r>
          </a:p>
          <a:p>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28</a:t>
            </a:fld>
            <a:endParaRPr lang="en-IE"/>
          </a:p>
        </p:txBody>
      </p:sp>
    </p:spTree>
    <p:extLst>
      <p:ext uri="{BB962C8B-B14F-4D97-AF65-F5344CB8AC3E}">
        <p14:creationId xmlns:p14="http://schemas.microsoft.com/office/powerpoint/2010/main" val="243262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trauma from occlusion refers to the </a:t>
            </a:r>
            <a:r>
              <a:rPr lang="en-IE" sz="1200" b="0" i="1" u="none" strike="noStrike" kern="1200" baseline="0" dirty="0" smtClean="0">
                <a:solidFill>
                  <a:schemeClr val="tx1"/>
                </a:solidFill>
                <a:latin typeface="+mn-lt"/>
                <a:ea typeface="+mn-ea"/>
                <a:cs typeface="+mn-cs"/>
              </a:rPr>
              <a:t>tissue injury </a:t>
            </a:r>
            <a:r>
              <a:rPr lang="en-IE" sz="1200" b="0" i="0" u="none" strike="noStrike" kern="1200" baseline="0" dirty="0" smtClean="0">
                <a:solidFill>
                  <a:schemeClr val="tx1"/>
                </a:solidFill>
                <a:latin typeface="+mn-lt"/>
                <a:ea typeface="+mn-ea"/>
                <a:cs typeface="+mn-cs"/>
              </a:rPr>
              <a:t>rather than the </a:t>
            </a:r>
            <a:r>
              <a:rPr lang="en-IE" sz="1200" b="0" i="1" u="none" strike="noStrike" kern="1200" baseline="0" dirty="0" smtClean="0">
                <a:solidFill>
                  <a:schemeClr val="tx1"/>
                </a:solidFill>
                <a:latin typeface="+mn-lt"/>
                <a:ea typeface="+mn-ea"/>
                <a:cs typeface="+mn-cs"/>
              </a:rPr>
              <a:t>occlusal force. </a:t>
            </a:r>
            <a:r>
              <a:rPr lang="en-IE" sz="1200" b="0" i="0" u="none" strike="noStrike" kern="1200" baseline="0" dirty="0" smtClean="0">
                <a:solidFill>
                  <a:schemeClr val="tx1"/>
                </a:solidFill>
                <a:latin typeface="+mn-lt"/>
                <a:ea typeface="+mn-ea"/>
                <a:cs typeface="+mn-cs"/>
              </a:rPr>
              <a:t>An occlusion that produces such an injury is called a </a:t>
            </a:r>
            <a:r>
              <a:rPr lang="en-IE" sz="1200" b="0" i="1" u="none" strike="noStrike" kern="1200" baseline="0" dirty="0" smtClean="0">
                <a:solidFill>
                  <a:schemeClr val="tx1"/>
                </a:solidFill>
                <a:latin typeface="+mn-lt"/>
                <a:ea typeface="+mn-ea"/>
                <a:cs typeface="+mn-cs"/>
              </a:rPr>
              <a:t>traumatic occlusion</a:t>
            </a:r>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11</a:t>
            </a:fld>
            <a:endParaRPr lang="en-IE"/>
          </a:p>
        </p:txBody>
      </p:sp>
    </p:spTree>
    <p:extLst>
      <p:ext uri="{BB962C8B-B14F-4D97-AF65-F5344CB8AC3E}">
        <p14:creationId xmlns:p14="http://schemas.microsoft.com/office/powerpoint/2010/main" val="275634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dentition may be anatomically and aesthetically acceptable but functionally injurious. Similarly, not all malocclusions are necessarily injurious to the </a:t>
            </a:r>
            <a:r>
              <a:rPr lang="en-IE" dirty="0" err="1" smtClean="0"/>
              <a:t>periodontium</a:t>
            </a:r>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12</a:t>
            </a:fld>
            <a:endParaRPr lang="en-IE"/>
          </a:p>
        </p:txBody>
      </p:sp>
    </p:spTree>
    <p:extLst>
      <p:ext uri="{BB962C8B-B14F-4D97-AF65-F5344CB8AC3E}">
        <p14:creationId xmlns:p14="http://schemas.microsoft.com/office/powerpoint/2010/main" val="313537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14</a:t>
            </a:fld>
            <a:endParaRPr lang="en-IE"/>
          </a:p>
        </p:txBody>
      </p:sp>
    </p:spTree>
    <p:extLst>
      <p:ext uri="{BB962C8B-B14F-4D97-AF65-F5344CB8AC3E}">
        <p14:creationId xmlns:p14="http://schemas.microsoft.com/office/powerpoint/2010/main" val="71874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Tx/>
              <a:buSzTx/>
              <a:defRPr/>
            </a:pPr>
            <a:r>
              <a:rPr lang="en-IE" dirty="0" smtClean="0"/>
              <a:t>If the force is dissipated by a shift in the position of the tooth or by the wearing away or correction of the restoration, then the injury heals, and the symptoms subside.</a:t>
            </a:r>
          </a:p>
          <a:p>
            <a:pPr marL="0" indent="0">
              <a:spcBef>
                <a:spcPts val="0"/>
              </a:spcBef>
              <a:buClrTx/>
              <a:buSzTx/>
              <a:buNone/>
              <a:defRPr/>
            </a:pPr>
            <a:endParaRPr lang="en-IE" dirty="0" smtClean="0"/>
          </a:p>
          <a:p>
            <a:r>
              <a:rPr lang="en-IE" dirty="0" smtClean="0"/>
              <a:t>Otherwise, periodontal injury may worsen and develop into</a:t>
            </a:r>
          </a:p>
          <a:p>
            <a:r>
              <a:rPr lang="en-IE" dirty="0" smtClean="0"/>
              <a:t>necrosis accompanied by periodontal abscess formation, or it may persist as a symptom-free chronic condition</a:t>
            </a:r>
          </a:p>
          <a:p>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15</a:t>
            </a:fld>
            <a:endParaRPr lang="en-IE"/>
          </a:p>
        </p:txBody>
      </p:sp>
    </p:spTree>
    <p:extLst>
      <p:ext uri="{BB962C8B-B14F-4D97-AF65-F5344CB8AC3E}">
        <p14:creationId xmlns:p14="http://schemas.microsoft.com/office/powerpoint/2010/main" val="321589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mn-cs"/>
              </a:rPr>
              <a:t>The first case is an example of primary trauma from occlusion,</a:t>
            </a:r>
          </a:p>
          <a:p>
            <a:r>
              <a:rPr lang="en-IE" sz="1200" b="0" i="0" u="none" strike="noStrike" kern="1200" baseline="0" dirty="0" smtClean="0">
                <a:solidFill>
                  <a:schemeClr val="tx1"/>
                </a:solidFill>
                <a:latin typeface="+mn-lt"/>
                <a:ea typeface="+mn-ea"/>
                <a:cs typeface="+mn-cs"/>
              </a:rPr>
              <a:t>whereas the last two represent secondary trauma from occlusion.</a:t>
            </a:r>
          </a:p>
        </p:txBody>
      </p:sp>
      <p:sp>
        <p:nvSpPr>
          <p:cNvPr id="4" name="Slide Number Placeholder 3"/>
          <p:cNvSpPr>
            <a:spLocks noGrp="1"/>
          </p:cNvSpPr>
          <p:nvPr>
            <p:ph type="sldNum" sz="quarter" idx="10"/>
          </p:nvPr>
        </p:nvSpPr>
        <p:spPr/>
        <p:txBody>
          <a:bodyPr/>
          <a:lstStyle/>
          <a:p>
            <a:fld id="{7058194F-B328-4DF3-928D-A0B65B76FD35}" type="slidenum">
              <a:rPr lang="en-IE" smtClean="0"/>
              <a:t>23</a:t>
            </a:fld>
            <a:endParaRPr lang="en-IE"/>
          </a:p>
        </p:txBody>
      </p:sp>
    </p:spTree>
    <p:extLst>
      <p:ext uri="{BB962C8B-B14F-4D97-AF65-F5344CB8AC3E}">
        <p14:creationId xmlns:p14="http://schemas.microsoft.com/office/powerpoint/2010/main" val="409238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Two mandibular premolars with normal periodontal tissues (a) are exposed to jiggling forces (b) as illustrated by the</a:t>
            </a:r>
          </a:p>
          <a:p>
            <a:r>
              <a:rPr lang="en-IE" dirty="0" smtClean="0"/>
              <a:t>two arrows. The combined tension and pressure zones (encircled areas) are characterized by signs of acute inflammation including collagen resorption, bone resorption, and cementum resorption. As a result of bone resorption the periodontal</a:t>
            </a:r>
          </a:p>
          <a:p>
            <a:r>
              <a:rPr lang="en-IE" dirty="0" smtClean="0"/>
              <a:t>ligament space gradually increases in size on both sides of the teeth as well as in the periapical region. </a:t>
            </a:r>
          </a:p>
          <a:p>
            <a:r>
              <a:rPr lang="en-IE" dirty="0" smtClean="0"/>
              <a:t>(c) When the effect of the</a:t>
            </a:r>
          </a:p>
          <a:p>
            <a:r>
              <a:rPr lang="en-IE" dirty="0" smtClean="0"/>
              <a:t>force applied has been compensated for by the increased width of the periodontal ligament space, the ligament tissue shows no sign of inflammation. The supra-alveolar connective tissue is not affected by the jiggling forces and there is no apical</a:t>
            </a:r>
          </a:p>
          <a:p>
            <a:r>
              <a:rPr lang="en-IE" dirty="0" err="1" smtClean="0"/>
              <a:t>downgrowth</a:t>
            </a:r>
            <a:r>
              <a:rPr lang="en-IE" dirty="0" smtClean="0"/>
              <a:t> of the </a:t>
            </a:r>
            <a:r>
              <a:rPr lang="en-IE" dirty="0" err="1" smtClean="0"/>
              <a:t>dentogingival</a:t>
            </a:r>
            <a:r>
              <a:rPr lang="en-IE" dirty="0" smtClean="0"/>
              <a:t> epithelium. (d) After occlusal adjustment the width of the periodontal ligament becomes normalized and the teeth are stabilized.</a:t>
            </a:r>
          </a:p>
          <a:p>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24</a:t>
            </a:fld>
            <a:endParaRPr lang="en-IE"/>
          </a:p>
        </p:txBody>
      </p:sp>
    </p:spTree>
    <p:extLst>
      <p:ext uri="{BB962C8B-B14F-4D97-AF65-F5344CB8AC3E}">
        <p14:creationId xmlns:p14="http://schemas.microsoft.com/office/powerpoint/2010/main" val="10316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Two mandibular premolars are surrounded by a healthy </a:t>
            </a:r>
            <a:r>
              <a:rPr lang="en-IE" dirty="0" err="1" smtClean="0"/>
              <a:t>periodontium</a:t>
            </a:r>
            <a:r>
              <a:rPr lang="en-IE" dirty="0" smtClean="0"/>
              <a:t> with reduced height. (b) If such premolars</a:t>
            </a:r>
          </a:p>
          <a:p>
            <a:r>
              <a:rPr lang="en-IE" dirty="0" smtClean="0"/>
              <a:t>are subjected to traumatizing forces of the jiggling type a series of alterations occurs in the periodontal ligament tissue. (c) These</a:t>
            </a:r>
          </a:p>
          <a:p>
            <a:r>
              <a:rPr lang="en-IE" dirty="0" smtClean="0"/>
              <a:t>alterations result in a widened periodontal ligament space and in an increased tooth mobility but do not lead to further loss of</a:t>
            </a:r>
          </a:p>
          <a:p>
            <a:r>
              <a:rPr lang="en-IE" dirty="0" smtClean="0"/>
              <a:t>connective tissue attachment. (d) After occlusal adjustment the width of the periodontal ligament is normalized and the teeth</a:t>
            </a:r>
          </a:p>
          <a:p>
            <a:r>
              <a:rPr lang="en-IE" dirty="0" smtClean="0"/>
              <a:t>are stabilized.</a:t>
            </a:r>
          </a:p>
          <a:p>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26</a:t>
            </a:fld>
            <a:endParaRPr lang="en-IE"/>
          </a:p>
        </p:txBody>
      </p:sp>
    </p:spTree>
    <p:extLst>
      <p:ext uri="{BB962C8B-B14F-4D97-AF65-F5344CB8AC3E}">
        <p14:creationId xmlns:p14="http://schemas.microsoft.com/office/powerpoint/2010/main" val="450115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Illustration of a tooth where </a:t>
            </a:r>
            <a:r>
              <a:rPr lang="en-IE" dirty="0" err="1" smtClean="0"/>
              <a:t>subgingival</a:t>
            </a:r>
            <a:r>
              <a:rPr lang="en-IE" dirty="0" smtClean="0"/>
              <a:t> plaque has mediated the development of an </a:t>
            </a:r>
            <a:r>
              <a:rPr lang="en-IE" dirty="0" err="1" smtClean="0"/>
              <a:t>infi</a:t>
            </a:r>
            <a:r>
              <a:rPr lang="en-IE" dirty="0" smtClean="0"/>
              <a:t> </a:t>
            </a:r>
            <a:r>
              <a:rPr lang="en-IE" dirty="0" err="1" smtClean="0"/>
              <a:t>ltrated</a:t>
            </a:r>
            <a:r>
              <a:rPr lang="en-IE" dirty="0" smtClean="0"/>
              <a:t> soft tissue (shadowed area) and an </a:t>
            </a:r>
            <a:r>
              <a:rPr lang="en-IE" dirty="0" err="1" smtClean="0"/>
              <a:t>infrabony</a:t>
            </a:r>
            <a:r>
              <a:rPr lang="en-IE" dirty="0" smtClean="0"/>
              <a:t> pocket. (b) When trauma from occlusion of the jiggling type is inflicted (arrows) on the</a:t>
            </a:r>
          </a:p>
          <a:p>
            <a:r>
              <a:rPr lang="en-IE" dirty="0" smtClean="0"/>
              <a:t>crown of this tooth, the associated pathologic alterations occur within a zone of the </a:t>
            </a:r>
            <a:r>
              <a:rPr lang="en-IE" dirty="0" err="1" smtClean="0"/>
              <a:t>periodontium</a:t>
            </a:r>
            <a:r>
              <a:rPr lang="en-IE" dirty="0" smtClean="0"/>
              <a:t> which is also occupied by the inflammatory cell infiltrate (shadowed area). In this situation the increasing tooth mobility may also be associated with an enhanced loss of connective tissue attachment and further </a:t>
            </a:r>
            <a:r>
              <a:rPr lang="en-IE" dirty="0" err="1" smtClean="0"/>
              <a:t>downgrowth</a:t>
            </a:r>
            <a:r>
              <a:rPr lang="en-IE" dirty="0" smtClean="0"/>
              <a:t> of </a:t>
            </a:r>
            <a:r>
              <a:rPr lang="en-IE" dirty="0" err="1" smtClean="0"/>
              <a:t>dentogingival</a:t>
            </a:r>
            <a:r>
              <a:rPr lang="en-IE" dirty="0" smtClean="0"/>
              <a:t> epithelium; compare arrows in (c) and</a:t>
            </a:r>
          </a:p>
          <a:p>
            <a:r>
              <a:rPr lang="en-IE" dirty="0" smtClean="0"/>
              <a:t>(d). Occlusal adjustment will result in a narrowing of the periodontal ligament, less tooth mobility, but no improvement of the</a:t>
            </a:r>
          </a:p>
          <a:p>
            <a:r>
              <a:rPr lang="en-IE" dirty="0" smtClean="0"/>
              <a:t>attachment level (d) (</a:t>
            </a:r>
            <a:r>
              <a:rPr lang="en-IE" dirty="0" err="1" smtClean="0"/>
              <a:t>Lindhe</a:t>
            </a:r>
            <a:r>
              <a:rPr lang="en-IE" dirty="0" smtClean="0"/>
              <a:t> &amp; Ericsson 1982).</a:t>
            </a:r>
          </a:p>
          <a:p>
            <a:endParaRPr lang="en-IE" dirty="0"/>
          </a:p>
        </p:txBody>
      </p:sp>
      <p:sp>
        <p:nvSpPr>
          <p:cNvPr id="4" name="Slide Number Placeholder 3"/>
          <p:cNvSpPr>
            <a:spLocks noGrp="1"/>
          </p:cNvSpPr>
          <p:nvPr>
            <p:ph type="sldNum" sz="quarter" idx="10"/>
          </p:nvPr>
        </p:nvSpPr>
        <p:spPr/>
        <p:txBody>
          <a:bodyPr/>
          <a:lstStyle/>
          <a:p>
            <a:fld id="{7058194F-B328-4DF3-928D-A0B65B76FD35}" type="slidenum">
              <a:rPr lang="en-IE" smtClean="0"/>
              <a:t>27</a:t>
            </a:fld>
            <a:endParaRPr lang="en-IE"/>
          </a:p>
        </p:txBody>
      </p:sp>
    </p:spTree>
    <p:extLst>
      <p:ext uri="{BB962C8B-B14F-4D97-AF65-F5344CB8AC3E}">
        <p14:creationId xmlns:p14="http://schemas.microsoft.com/office/powerpoint/2010/main" val="223005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2DD773-16C3-45B4-868D-93DF11A465EB}" type="datetimeFigureOut">
              <a:rPr lang="en-IE" smtClean="0"/>
              <a:t>03/04/2015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E417A9-FEAC-4BB0-A0C7-94939EC65C5B}" type="slidenum">
              <a:rPr lang="en-IE" smtClean="0"/>
              <a:t>‹#›</a:t>
            </a:fld>
            <a:endParaRPr lang="en-I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DD773-16C3-45B4-868D-93DF11A465EB}" type="datetimeFigureOut">
              <a:rPr lang="en-IE" smtClean="0"/>
              <a:t>03/04/2015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2DD773-16C3-45B4-868D-93DF11A465EB}" type="datetimeFigureOut">
              <a:rPr lang="en-IE" smtClean="0"/>
              <a:t>03/04/2015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DD773-16C3-45B4-868D-93DF11A465EB}" type="datetimeFigureOut">
              <a:rPr lang="en-IE" smtClean="0"/>
              <a:t>03/04/2015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DD773-16C3-45B4-868D-93DF11A465EB}" type="datetimeFigureOut">
              <a:rPr lang="en-IE" smtClean="0"/>
              <a:t>03/04/2015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E417A9-FEAC-4BB0-A0C7-94939EC65C5B}" type="slidenum">
              <a:rPr lang="en-IE" smtClean="0"/>
              <a:t>‹#›</a:t>
            </a:fld>
            <a:endParaRPr lang="en-I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2DD773-16C3-45B4-868D-93DF11A465EB}" type="datetimeFigureOut">
              <a:rPr lang="en-IE" smtClean="0"/>
              <a:t>03/04/2015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2DD773-16C3-45B4-868D-93DF11A465EB}" type="datetimeFigureOut">
              <a:rPr lang="en-IE" smtClean="0"/>
              <a:t>03/04/2015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E417A9-FEAC-4BB0-A0C7-94939EC65C5B}" type="slidenum">
              <a:rPr lang="en-IE" smtClean="0"/>
              <a:t>‹#›</a:t>
            </a:fld>
            <a:endParaRPr lang="en-I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DD773-16C3-45B4-868D-93DF11A465EB}" type="datetimeFigureOut">
              <a:rPr lang="en-IE" smtClean="0"/>
              <a:t>03/04/2015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DD773-16C3-45B4-868D-93DF11A465EB}" type="datetimeFigureOut">
              <a:rPr lang="en-IE" smtClean="0"/>
              <a:t>03/04/2015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DD773-16C3-45B4-868D-93DF11A465EB}" type="datetimeFigureOut">
              <a:rPr lang="en-IE" smtClean="0"/>
              <a:t>03/04/2015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E417A9-FEAC-4BB0-A0C7-94939EC65C5B}" type="slidenum">
              <a:rPr lang="en-IE" smtClean="0"/>
              <a:t>‹#›</a:t>
            </a:fld>
            <a:endParaRPr lang="en-I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DD773-16C3-45B4-868D-93DF11A465EB}" type="datetimeFigureOut">
              <a:rPr lang="en-IE" smtClean="0"/>
              <a:t>03/04/2015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E417A9-FEAC-4BB0-A0C7-94939EC65C5B}"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72DD773-16C3-45B4-868D-93DF11A465EB}" type="datetimeFigureOut">
              <a:rPr lang="en-IE" smtClean="0"/>
              <a:t>03/04/2015</a:t>
            </a:fld>
            <a:endParaRPr lang="en-I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I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E417A9-FEAC-4BB0-A0C7-94939EC65C5B}"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Trauma from Occlusion</a:t>
            </a:r>
            <a:endParaRPr lang="en-IE" dirty="0"/>
          </a:p>
        </p:txBody>
      </p:sp>
      <p:sp>
        <p:nvSpPr>
          <p:cNvPr id="3" name="Subtitle 2"/>
          <p:cNvSpPr>
            <a:spLocks noGrp="1"/>
          </p:cNvSpPr>
          <p:nvPr>
            <p:ph type="subTitle" idx="1"/>
          </p:nvPr>
        </p:nvSpPr>
        <p:spPr>
          <a:xfrm>
            <a:off x="611560" y="4648200"/>
            <a:ext cx="6584445" cy="581000"/>
          </a:xfrm>
        </p:spPr>
        <p:txBody>
          <a:bodyPr>
            <a:noAutofit/>
          </a:bodyPr>
          <a:lstStyle/>
          <a:p>
            <a:r>
              <a:rPr lang="en-IE" dirty="0" smtClean="0"/>
              <a:t>Omar </a:t>
            </a:r>
            <a:r>
              <a:rPr lang="en-IE" dirty="0" err="1" smtClean="0"/>
              <a:t>Alkaradsheh</a:t>
            </a:r>
            <a:endParaRPr lang="en-IE" dirty="0" smtClean="0"/>
          </a:p>
          <a:p>
            <a:r>
              <a:rPr lang="en-IE" dirty="0" smtClean="0"/>
              <a:t>6/4/2015</a:t>
            </a:r>
            <a:endParaRPr lang="en-IE" dirty="0"/>
          </a:p>
        </p:txBody>
      </p:sp>
    </p:spTree>
    <p:extLst>
      <p:ext uri="{BB962C8B-B14F-4D97-AF65-F5344CB8AC3E}">
        <p14:creationId xmlns:p14="http://schemas.microsoft.com/office/powerpoint/2010/main" val="410273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90600"/>
          </a:xfrm>
        </p:spPr>
        <p:txBody>
          <a:bodyPr>
            <a:normAutofit fontScale="90000"/>
          </a:bodyPr>
          <a:lstStyle/>
          <a:p>
            <a:pPr algn="ctr"/>
            <a:r>
              <a:rPr lang="en-IE" b="1" dirty="0"/>
              <a:t>Adaptive Capacity of the </a:t>
            </a:r>
            <a:r>
              <a:rPr lang="en-IE" b="1" dirty="0" err="1"/>
              <a:t>Periodontium</a:t>
            </a:r>
            <a:r>
              <a:rPr lang="en-IE" b="1" dirty="0"/>
              <a:t> to Occlusal Forces</a:t>
            </a:r>
            <a:r>
              <a:rPr lang="en-IE" dirty="0"/>
              <a:t/>
            </a:r>
            <a:br>
              <a:rPr lang="en-IE" dirty="0"/>
            </a:br>
            <a:endParaRPr lang="en-IE" dirty="0"/>
          </a:p>
        </p:txBody>
      </p:sp>
      <p:sp>
        <p:nvSpPr>
          <p:cNvPr id="3" name="Content Placeholder 2"/>
          <p:cNvSpPr>
            <a:spLocks noGrp="1"/>
          </p:cNvSpPr>
          <p:nvPr>
            <p:ph idx="1"/>
          </p:nvPr>
        </p:nvSpPr>
        <p:spPr>
          <a:xfrm>
            <a:off x="457200" y="1600200"/>
            <a:ext cx="8686800" cy="4876800"/>
          </a:xfrm>
        </p:spPr>
        <p:txBody>
          <a:bodyPr/>
          <a:lstStyle/>
          <a:p>
            <a:pPr marL="0" indent="0">
              <a:buNone/>
            </a:pPr>
            <a:r>
              <a:rPr lang="en-IE" dirty="0" smtClean="0"/>
              <a:t>                               Occlusal forces</a:t>
            </a:r>
          </a:p>
          <a:p>
            <a:pPr marL="0" indent="0">
              <a:buNone/>
            </a:pPr>
            <a:endParaRPr lang="en-IE" dirty="0"/>
          </a:p>
          <a:p>
            <a:pPr marL="0" indent="0">
              <a:buNone/>
            </a:pPr>
            <a:endParaRPr lang="en-IE" dirty="0" smtClean="0"/>
          </a:p>
          <a:p>
            <a:pPr marL="0" indent="0">
              <a:buNone/>
            </a:pPr>
            <a:endParaRPr lang="en-IE" dirty="0"/>
          </a:p>
          <a:p>
            <a:pPr marL="0" indent="0">
              <a:buNone/>
            </a:pPr>
            <a:r>
              <a:rPr lang="en-IE" dirty="0" smtClean="0"/>
              <a:t>Magnitude              Direction            Duration       Frequency </a:t>
            </a:r>
            <a:endParaRPr lang="en-IE" dirty="0"/>
          </a:p>
        </p:txBody>
      </p:sp>
      <p:cxnSp>
        <p:nvCxnSpPr>
          <p:cNvPr id="5" name="Straight Arrow Connector 4"/>
          <p:cNvCxnSpPr/>
          <p:nvPr/>
        </p:nvCxnSpPr>
        <p:spPr>
          <a:xfrm flipH="1">
            <a:off x="1341093" y="2169840"/>
            <a:ext cx="1512168" cy="10256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Straight Arrow Connector 5"/>
          <p:cNvCxnSpPr/>
          <p:nvPr/>
        </p:nvCxnSpPr>
        <p:spPr>
          <a:xfrm flipH="1">
            <a:off x="3563888" y="2246575"/>
            <a:ext cx="278757" cy="108012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Straight Arrow Connector 6"/>
          <p:cNvCxnSpPr/>
          <p:nvPr/>
        </p:nvCxnSpPr>
        <p:spPr>
          <a:xfrm>
            <a:off x="4788024" y="2259360"/>
            <a:ext cx="720080"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a:off x="5796136" y="2143053"/>
            <a:ext cx="1656184"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Freeform 8"/>
          <p:cNvSpPr/>
          <p:nvPr/>
        </p:nvSpPr>
        <p:spPr>
          <a:xfrm>
            <a:off x="4788024" y="3195464"/>
            <a:ext cx="2123655" cy="807799"/>
          </a:xfrm>
          <a:custGeom>
            <a:avLst/>
            <a:gdLst>
              <a:gd name="connsiteX0" fmla="*/ 1940059 w 2123655"/>
              <a:gd name="connsiteY0" fmla="*/ 437029 h 807799"/>
              <a:gd name="connsiteX1" fmla="*/ 1856932 w 2123655"/>
              <a:gd name="connsiteY1" fmla="*/ 76811 h 807799"/>
              <a:gd name="connsiteX2" fmla="*/ 194386 w 2123655"/>
              <a:gd name="connsiteY2" fmla="*/ 62957 h 807799"/>
              <a:gd name="connsiteX3" fmla="*/ 235950 w 2123655"/>
              <a:gd name="connsiteY3" fmla="*/ 769538 h 807799"/>
              <a:gd name="connsiteX4" fmla="*/ 2009332 w 2123655"/>
              <a:gd name="connsiteY4" fmla="*/ 672557 h 807799"/>
              <a:gd name="connsiteX5" fmla="*/ 1953914 w 2123655"/>
              <a:gd name="connsiteY5" fmla="*/ 326193 h 807799"/>
              <a:gd name="connsiteX6" fmla="*/ 2009332 w 2123655"/>
              <a:gd name="connsiteY6" fmla="*/ 367757 h 8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655" h="807799">
                <a:moveTo>
                  <a:pt x="1940059" y="437029"/>
                </a:moveTo>
                <a:cubicBezTo>
                  <a:pt x="2043968" y="288092"/>
                  <a:pt x="2147877" y="139156"/>
                  <a:pt x="1856932" y="76811"/>
                </a:cubicBezTo>
                <a:cubicBezTo>
                  <a:pt x="1565987" y="14466"/>
                  <a:pt x="464550" y="-52498"/>
                  <a:pt x="194386" y="62957"/>
                </a:cubicBezTo>
                <a:cubicBezTo>
                  <a:pt x="-75778" y="178411"/>
                  <a:pt x="-66541" y="667938"/>
                  <a:pt x="235950" y="769538"/>
                </a:cubicBezTo>
                <a:cubicBezTo>
                  <a:pt x="538441" y="871138"/>
                  <a:pt x="1723005" y="746448"/>
                  <a:pt x="2009332" y="672557"/>
                </a:cubicBezTo>
                <a:cubicBezTo>
                  <a:pt x="2295659" y="598666"/>
                  <a:pt x="1953914" y="376993"/>
                  <a:pt x="1953914" y="326193"/>
                </a:cubicBezTo>
                <a:cubicBezTo>
                  <a:pt x="1953914" y="275393"/>
                  <a:pt x="1981623" y="321575"/>
                  <a:pt x="2009332" y="367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p:nvSpPr>
        <p:spPr>
          <a:xfrm>
            <a:off x="6911679" y="3195464"/>
            <a:ext cx="2123655" cy="807799"/>
          </a:xfrm>
          <a:custGeom>
            <a:avLst/>
            <a:gdLst>
              <a:gd name="connsiteX0" fmla="*/ 1940059 w 2123655"/>
              <a:gd name="connsiteY0" fmla="*/ 437029 h 807799"/>
              <a:gd name="connsiteX1" fmla="*/ 1856932 w 2123655"/>
              <a:gd name="connsiteY1" fmla="*/ 76811 h 807799"/>
              <a:gd name="connsiteX2" fmla="*/ 194386 w 2123655"/>
              <a:gd name="connsiteY2" fmla="*/ 62957 h 807799"/>
              <a:gd name="connsiteX3" fmla="*/ 235950 w 2123655"/>
              <a:gd name="connsiteY3" fmla="*/ 769538 h 807799"/>
              <a:gd name="connsiteX4" fmla="*/ 2009332 w 2123655"/>
              <a:gd name="connsiteY4" fmla="*/ 672557 h 807799"/>
              <a:gd name="connsiteX5" fmla="*/ 1953914 w 2123655"/>
              <a:gd name="connsiteY5" fmla="*/ 326193 h 807799"/>
              <a:gd name="connsiteX6" fmla="*/ 2009332 w 2123655"/>
              <a:gd name="connsiteY6" fmla="*/ 367757 h 8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655" h="807799">
                <a:moveTo>
                  <a:pt x="1940059" y="437029"/>
                </a:moveTo>
                <a:cubicBezTo>
                  <a:pt x="2043968" y="288092"/>
                  <a:pt x="2147877" y="139156"/>
                  <a:pt x="1856932" y="76811"/>
                </a:cubicBezTo>
                <a:cubicBezTo>
                  <a:pt x="1565987" y="14466"/>
                  <a:pt x="464550" y="-52498"/>
                  <a:pt x="194386" y="62957"/>
                </a:cubicBezTo>
                <a:cubicBezTo>
                  <a:pt x="-75778" y="178411"/>
                  <a:pt x="-66541" y="667938"/>
                  <a:pt x="235950" y="769538"/>
                </a:cubicBezTo>
                <a:cubicBezTo>
                  <a:pt x="538441" y="871138"/>
                  <a:pt x="1723005" y="746448"/>
                  <a:pt x="2009332" y="672557"/>
                </a:cubicBezTo>
                <a:cubicBezTo>
                  <a:pt x="2295659" y="598666"/>
                  <a:pt x="1953914" y="376993"/>
                  <a:pt x="1953914" y="326193"/>
                </a:cubicBezTo>
                <a:cubicBezTo>
                  <a:pt x="1953914" y="275393"/>
                  <a:pt x="1981623" y="321575"/>
                  <a:pt x="2009332" y="367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539552" y="4437112"/>
            <a:ext cx="8244408" cy="2031325"/>
          </a:xfrm>
          <a:prstGeom prst="rect">
            <a:avLst/>
          </a:prstGeom>
        </p:spPr>
        <p:txBody>
          <a:bodyPr wrap="square">
            <a:spAutoFit/>
          </a:bodyPr>
          <a:lstStyle/>
          <a:p>
            <a:r>
              <a:rPr lang="en-IE" b="1" dirty="0" smtClean="0"/>
              <a:t>Duration:</a:t>
            </a:r>
          </a:p>
          <a:p>
            <a:endParaRPr lang="en-IE" b="1" dirty="0" smtClean="0"/>
          </a:p>
          <a:p>
            <a:pPr lvl="1"/>
            <a:r>
              <a:rPr lang="en-IE" dirty="0" smtClean="0"/>
              <a:t>Constant pressure on the bone is more injurious intermittent forces. </a:t>
            </a:r>
          </a:p>
          <a:p>
            <a:endParaRPr lang="en-IE" dirty="0" smtClean="0"/>
          </a:p>
          <a:p>
            <a:r>
              <a:rPr lang="en-IE" b="1" dirty="0" smtClean="0"/>
              <a:t>Frequency: </a:t>
            </a:r>
          </a:p>
          <a:p>
            <a:pPr lvl="1"/>
            <a:endParaRPr lang="en-IE" dirty="0" smtClean="0"/>
          </a:p>
          <a:p>
            <a:pPr lvl="1"/>
            <a:r>
              <a:rPr lang="en-IE" dirty="0" smtClean="0"/>
              <a:t>The more frequent, the more injurious the force is to the </a:t>
            </a:r>
            <a:r>
              <a:rPr lang="en-IE" dirty="0" err="1" smtClean="0"/>
              <a:t>periodontium</a:t>
            </a:r>
            <a:r>
              <a:rPr lang="en-IE" dirty="0" smtClean="0"/>
              <a:t>.</a:t>
            </a:r>
            <a:endParaRPr lang="en-IE" dirty="0"/>
          </a:p>
        </p:txBody>
      </p:sp>
    </p:spTree>
    <p:extLst>
      <p:ext uri="{BB962C8B-B14F-4D97-AF65-F5344CB8AC3E}">
        <p14:creationId xmlns:p14="http://schemas.microsoft.com/office/powerpoint/2010/main" val="25455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Trauma from Occlusion</a:t>
            </a:r>
            <a:endParaRPr lang="en-IE" b="1" dirty="0"/>
          </a:p>
        </p:txBody>
      </p:sp>
      <p:sp>
        <p:nvSpPr>
          <p:cNvPr id="3" name="Content Placeholder 2"/>
          <p:cNvSpPr>
            <a:spLocks noGrp="1"/>
          </p:cNvSpPr>
          <p:nvPr>
            <p:ph idx="1"/>
          </p:nvPr>
        </p:nvSpPr>
        <p:spPr>
          <a:xfrm>
            <a:off x="457200" y="1600200"/>
            <a:ext cx="8003232" cy="4709120"/>
          </a:xfrm>
        </p:spPr>
        <p:txBody>
          <a:bodyPr>
            <a:normAutofit lnSpcReduction="10000"/>
          </a:bodyPr>
          <a:lstStyle/>
          <a:p>
            <a:pPr marL="342900" lvl="1" indent="-342900">
              <a:buFont typeface="Wingdings" panose="05000000000000000000" pitchFamily="2" charset="2"/>
              <a:buChar char="§"/>
            </a:pPr>
            <a:r>
              <a:rPr lang="en-IE" sz="2200" dirty="0"/>
              <a:t>Synonyms : “Occlusal trauma” or “Traumatism</a:t>
            </a:r>
            <a:r>
              <a:rPr lang="en-IE" dirty="0"/>
              <a:t>”</a:t>
            </a:r>
          </a:p>
          <a:p>
            <a:pPr marL="0" indent="0">
              <a:buNone/>
            </a:pPr>
            <a:endParaRPr lang="en-IE" dirty="0" smtClean="0"/>
          </a:p>
          <a:p>
            <a:pPr>
              <a:buFont typeface="Wingdings" panose="05000000000000000000" pitchFamily="2" charset="2"/>
              <a:buChar char="§"/>
            </a:pPr>
            <a:r>
              <a:rPr lang="en-IE" dirty="0" smtClean="0"/>
              <a:t>Excessive </a:t>
            </a:r>
            <a:r>
              <a:rPr lang="en-IE" dirty="0"/>
              <a:t>occlusal </a:t>
            </a:r>
            <a:r>
              <a:rPr lang="en-IE" dirty="0" smtClean="0"/>
              <a:t>forces </a:t>
            </a:r>
            <a:r>
              <a:rPr lang="en-IE" dirty="0" smtClean="0">
                <a:sym typeface="Wingdings" panose="05000000000000000000" pitchFamily="2" charset="2"/>
              </a:rPr>
              <a:t>injury to </a:t>
            </a:r>
            <a:r>
              <a:rPr lang="en-IE" dirty="0" err="1" smtClean="0">
                <a:sym typeface="Wingdings" panose="05000000000000000000" pitchFamily="2" charset="2"/>
              </a:rPr>
              <a:t>periodontium</a:t>
            </a:r>
            <a:r>
              <a:rPr lang="en-IE" dirty="0" smtClean="0">
                <a:sym typeface="Wingdings" panose="05000000000000000000" pitchFamily="2" charset="2"/>
              </a:rPr>
              <a:t>.</a:t>
            </a:r>
          </a:p>
          <a:p>
            <a:pPr marL="0" indent="0">
              <a:buNone/>
            </a:pPr>
            <a:endParaRPr lang="en-IE" dirty="0" smtClean="0">
              <a:sym typeface="Wingdings" panose="05000000000000000000" pitchFamily="2" charset="2"/>
            </a:endParaRPr>
          </a:p>
          <a:p>
            <a:pPr>
              <a:buFont typeface="Wingdings" panose="05000000000000000000" pitchFamily="2" charset="2"/>
              <a:buChar char="§"/>
            </a:pPr>
            <a:r>
              <a:rPr lang="en-IE" dirty="0" smtClean="0">
                <a:sym typeface="Wingdings" panose="05000000000000000000" pitchFamily="2" charset="2"/>
              </a:rPr>
              <a:t> </a:t>
            </a:r>
            <a:r>
              <a:rPr lang="en-IE" dirty="0" err="1" smtClean="0">
                <a:sym typeface="Wingdings" panose="05000000000000000000" pitchFamily="2" charset="2"/>
              </a:rPr>
              <a:t>Furcations</a:t>
            </a:r>
            <a:r>
              <a:rPr lang="en-IE" dirty="0" smtClean="0">
                <a:sym typeface="Wingdings" panose="05000000000000000000" pitchFamily="2" charset="2"/>
              </a:rPr>
              <a:t> most susceptible to excessive forces</a:t>
            </a:r>
            <a:endParaRPr lang="en-IE" dirty="0" smtClean="0"/>
          </a:p>
          <a:p>
            <a:pPr>
              <a:buFont typeface="Wingdings" panose="05000000000000000000" pitchFamily="2" charset="2"/>
              <a:buChar char="§"/>
            </a:pPr>
            <a:endParaRPr lang="en-IE" dirty="0" smtClean="0"/>
          </a:p>
          <a:p>
            <a:pPr>
              <a:buFont typeface="Wingdings" panose="05000000000000000000" pitchFamily="2" charset="2"/>
              <a:buChar char="§"/>
            </a:pPr>
            <a:r>
              <a:rPr lang="en-IE" dirty="0" smtClean="0"/>
              <a:t> Excessive occlusal forces may also: </a:t>
            </a:r>
          </a:p>
          <a:p>
            <a:pPr>
              <a:buFont typeface="Wingdings" panose="05000000000000000000" pitchFamily="2" charset="2"/>
              <a:buChar char="§"/>
            </a:pPr>
            <a:endParaRPr lang="en-IE" dirty="0" smtClean="0"/>
          </a:p>
          <a:p>
            <a:pPr lvl="1"/>
            <a:r>
              <a:rPr lang="en-IE" dirty="0"/>
              <a:t>d</a:t>
            </a:r>
            <a:r>
              <a:rPr lang="en-IE" dirty="0" smtClean="0"/>
              <a:t>isrupt function of masticatory musculature cause painful </a:t>
            </a:r>
            <a:r>
              <a:rPr lang="en-IE" dirty="0"/>
              <a:t>spasms</a:t>
            </a:r>
            <a:r>
              <a:rPr lang="en-IE" dirty="0" smtClean="0"/>
              <a:t>,</a:t>
            </a:r>
          </a:p>
          <a:p>
            <a:pPr lvl="1"/>
            <a:r>
              <a:rPr lang="en-IE" dirty="0" smtClean="0"/>
              <a:t> injure </a:t>
            </a:r>
            <a:r>
              <a:rPr lang="en-IE" dirty="0"/>
              <a:t>the temporomandibular joints, </a:t>
            </a:r>
            <a:endParaRPr lang="en-IE" dirty="0" smtClean="0"/>
          </a:p>
          <a:p>
            <a:pPr lvl="1"/>
            <a:r>
              <a:rPr lang="en-IE" dirty="0" smtClean="0"/>
              <a:t>or produce excessive </a:t>
            </a:r>
            <a:r>
              <a:rPr lang="en-IE" dirty="0"/>
              <a:t>tooth wear</a:t>
            </a:r>
            <a:r>
              <a:rPr lang="en-IE" dirty="0" smtClean="0"/>
              <a:t>.</a:t>
            </a:r>
          </a:p>
        </p:txBody>
      </p:sp>
    </p:spTree>
    <p:extLst>
      <p:ext uri="{BB962C8B-B14F-4D97-AF65-F5344CB8AC3E}">
        <p14:creationId xmlns:p14="http://schemas.microsoft.com/office/powerpoint/2010/main" val="227386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Occlusal Trauma</a:t>
            </a:r>
            <a:endParaRPr lang="en-IE" b="1" dirty="0"/>
          </a:p>
        </p:txBody>
      </p:sp>
      <p:sp>
        <p:nvSpPr>
          <p:cNvPr id="3" name="Content Placeholder 2"/>
          <p:cNvSpPr>
            <a:spLocks noGrp="1"/>
          </p:cNvSpPr>
          <p:nvPr>
            <p:ph idx="1"/>
          </p:nvPr>
        </p:nvSpPr>
        <p:spPr/>
        <p:txBody>
          <a:bodyPr>
            <a:normAutofit fontScale="77500" lnSpcReduction="20000"/>
          </a:bodyPr>
          <a:lstStyle/>
          <a:p>
            <a:r>
              <a:rPr lang="en-IE" dirty="0"/>
              <a:t>The criterion that determines if an occlusion is traumatic </a:t>
            </a:r>
            <a:r>
              <a:rPr lang="en-IE" dirty="0" smtClean="0"/>
              <a:t>is </a:t>
            </a:r>
            <a:r>
              <a:rPr lang="en-IE" b="1" u="sng" dirty="0" smtClean="0"/>
              <a:t>whether </a:t>
            </a:r>
            <a:r>
              <a:rPr lang="en-IE" b="1" u="sng" dirty="0"/>
              <a:t>it produces periodontal injury; </a:t>
            </a:r>
            <a:r>
              <a:rPr lang="en-IE" dirty="0"/>
              <a:t>this criterion is </a:t>
            </a:r>
            <a:r>
              <a:rPr lang="en-IE" i="1" dirty="0"/>
              <a:t>not </a:t>
            </a:r>
            <a:r>
              <a:rPr lang="en-IE" dirty="0"/>
              <a:t>how </a:t>
            </a:r>
            <a:r>
              <a:rPr lang="en-IE" dirty="0" smtClean="0"/>
              <a:t>the teeth </a:t>
            </a:r>
            <a:r>
              <a:rPr lang="en-IE" dirty="0"/>
              <a:t>occlude. </a:t>
            </a:r>
            <a:endParaRPr lang="en-IE" dirty="0" smtClean="0"/>
          </a:p>
          <a:p>
            <a:endParaRPr lang="en-IE" dirty="0" smtClean="0"/>
          </a:p>
          <a:p>
            <a:r>
              <a:rPr lang="en-IE" dirty="0" smtClean="0"/>
              <a:t>Any </a:t>
            </a:r>
            <a:r>
              <a:rPr lang="en-IE" dirty="0"/>
              <a:t>occlusion that produces periodontal injury </a:t>
            </a:r>
            <a:r>
              <a:rPr lang="en-IE" dirty="0" smtClean="0"/>
              <a:t>is traumatic</a:t>
            </a:r>
            <a:r>
              <a:rPr lang="en-IE" dirty="0"/>
              <a:t>. </a:t>
            </a:r>
            <a:r>
              <a:rPr lang="en-IE" dirty="0">
                <a:solidFill>
                  <a:srgbClr val="C00000"/>
                </a:solidFill>
              </a:rPr>
              <a:t>Malocclusion </a:t>
            </a:r>
            <a:r>
              <a:rPr lang="en-IE" dirty="0" smtClean="0">
                <a:solidFill>
                  <a:srgbClr val="C00000"/>
                </a:solidFill>
              </a:rPr>
              <a:t>does </a:t>
            </a:r>
            <a:r>
              <a:rPr lang="en-IE" dirty="0">
                <a:solidFill>
                  <a:srgbClr val="C00000"/>
                </a:solidFill>
              </a:rPr>
              <a:t>not </a:t>
            </a:r>
            <a:r>
              <a:rPr lang="en-IE" dirty="0" smtClean="0">
                <a:solidFill>
                  <a:srgbClr val="C00000"/>
                </a:solidFill>
              </a:rPr>
              <a:t>necessary </a:t>
            </a:r>
            <a:r>
              <a:rPr lang="en-IE" dirty="0">
                <a:solidFill>
                  <a:srgbClr val="C00000"/>
                </a:solidFill>
              </a:rPr>
              <a:t>produce trauma; </a:t>
            </a:r>
            <a:endParaRPr lang="en-IE" dirty="0" smtClean="0">
              <a:solidFill>
                <a:srgbClr val="C00000"/>
              </a:solidFill>
            </a:endParaRPr>
          </a:p>
          <a:p>
            <a:endParaRPr lang="en-IE" dirty="0" smtClean="0"/>
          </a:p>
          <a:p>
            <a:r>
              <a:rPr lang="en-IE" dirty="0" smtClean="0"/>
              <a:t>Periodontal injury </a:t>
            </a:r>
            <a:r>
              <a:rPr lang="en-IE" dirty="0"/>
              <a:t>may occur when the occlusion appears </a:t>
            </a:r>
            <a:r>
              <a:rPr lang="en-IE" dirty="0" smtClean="0"/>
              <a:t>normal. </a:t>
            </a:r>
          </a:p>
          <a:p>
            <a:endParaRPr lang="en-IE" dirty="0" smtClean="0"/>
          </a:p>
          <a:p>
            <a:r>
              <a:rPr lang="en-IE" dirty="0" smtClean="0"/>
              <a:t>Traumatic </a:t>
            </a:r>
            <a:r>
              <a:rPr lang="en-IE" dirty="0"/>
              <a:t>occlusal </a:t>
            </a:r>
            <a:r>
              <a:rPr lang="en-IE" dirty="0" smtClean="0"/>
              <a:t>relationships are </a:t>
            </a:r>
            <a:r>
              <a:rPr lang="en-IE" dirty="0"/>
              <a:t>referred to by such terms as </a:t>
            </a:r>
            <a:r>
              <a:rPr lang="en-IE" b="1" i="1" dirty="0"/>
              <a:t>occlusal </a:t>
            </a:r>
            <a:r>
              <a:rPr lang="en-IE" b="1" i="1" dirty="0" smtClean="0"/>
              <a:t>disharmony</a:t>
            </a:r>
            <a:r>
              <a:rPr lang="en-IE" i="1" dirty="0" smtClean="0"/>
              <a:t>, </a:t>
            </a:r>
            <a:r>
              <a:rPr lang="en-IE" b="1" i="1" dirty="0" smtClean="0"/>
              <a:t>functional </a:t>
            </a:r>
            <a:r>
              <a:rPr lang="en-IE" b="1" i="1" dirty="0"/>
              <a:t>imbalance</a:t>
            </a:r>
            <a:r>
              <a:rPr lang="en-IE" i="1" dirty="0"/>
              <a:t>, </a:t>
            </a:r>
            <a:r>
              <a:rPr lang="en-IE" dirty="0"/>
              <a:t>and </a:t>
            </a:r>
            <a:r>
              <a:rPr lang="en-IE" b="1" i="1" dirty="0"/>
              <a:t>occlusal dystrophy</a:t>
            </a:r>
            <a:r>
              <a:rPr lang="en-IE" i="1" dirty="0"/>
              <a:t>. </a:t>
            </a:r>
            <a:endParaRPr lang="en-IE" i="1" dirty="0" smtClean="0"/>
          </a:p>
          <a:p>
            <a:endParaRPr lang="en-IE" i="1" dirty="0"/>
          </a:p>
          <a:p>
            <a:r>
              <a:rPr lang="en-IE" dirty="0" smtClean="0"/>
              <a:t>These </a:t>
            </a:r>
            <a:r>
              <a:rPr lang="en-IE" dirty="0"/>
              <a:t>terms refer </a:t>
            </a:r>
            <a:r>
              <a:rPr lang="en-IE" dirty="0" smtClean="0"/>
              <a:t>to the </a:t>
            </a:r>
            <a:r>
              <a:rPr lang="en-IE" dirty="0"/>
              <a:t>effect of the </a:t>
            </a:r>
            <a:r>
              <a:rPr lang="en-IE" dirty="0" smtClean="0"/>
              <a:t>occlusion </a:t>
            </a:r>
            <a:r>
              <a:rPr lang="en-IE" dirty="0"/>
              <a:t>on the </a:t>
            </a:r>
            <a:r>
              <a:rPr lang="en-IE" dirty="0" err="1"/>
              <a:t>periodontium</a:t>
            </a:r>
            <a:r>
              <a:rPr lang="en-IE" dirty="0"/>
              <a:t> rather than to </a:t>
            </a:r>
            <a:r>
              <a:rPr lang="en-IE" dirty="0" smtClean="0"/>
              <a:t>the position </a:t>
            </a:r>
            <a:r>
              <a:rPr lang="en-IE" dirty="0"/>
              <a:t>of the teeth. </a:t>
            </a:r>
            <a:endParaRPr lang="en-IE" dirty="0" smtClean="0"/>
          </a:p>
          <a:p>
            <a:endParaRPr lang="en-IE" dirty="0"/>
          </a:p>
          <a:p>
            <a:r>
              <a:rPr lang="en-IE" dirty="0" smtClean="0"/>
              <a:t>Because </a:t>
            </a:r>
            <a:r>
              <a:rPr lang="en-IE" dirty="0"/>
              <a:t>trauma from occlusion refers to </a:t>
            </a:r>
            <a:r>
              <a:rPr lang="en-IE" dirty="0" smtClean="0"/>
              <a:t>the tissue </a:t>
            </a:r>
            <a:r>
              <a:rPr lang="en-IE" dirty="0"/>
              <a:t>injury rather than the occlusion, an increased occlusal </a:t>
            </a:r>
            <a:r>
              <a:rPr lang="en-IE" dirty="0" smtClean="0"/>
              <a:t>force is </a:t>
            </a:r>
            <a:r>
              <a:rPr lang="en-IE" dirty="0"/>
              <a:t>not traumatic if the </a:t>
            </a:r>
            <a:r>
              <a:rPr lang="en-IE" dirty="0" err="1"/>
              <a:t>periodontium</a:t>
            </a:r>
            <a:r>
              <a:rPr lang="en-IE" dirty="0"/>
              <a:t> can accommodate it.</a:t>
            </a:r>
            <a:endParaRPr lang="en-IE" dirty="0"/>
          </a:p>
        </p:txBody>
      </p:sp>
    </p:spTree>
    <p:extLst>
      <p:ext uri="{BB962C8B-B14F-4D97-AF65-F5344CB8AC3E}">
        <p14:creationId xmlns:p14="http://schemas.microsoft.com/office/powerpoint/2010/main" val="2576689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Types of Occlusal Trauma</a:t>
            </a:r>
            <a:endParaRPr lang="en-IE" b="1" dirty="0"/>
          </a:p>
        </p:txBody>
      </p:sp>
      <p:sp>
        <p:nvSpPr>
          <p:cNvPr id="3" name="Content Placeholder 2"/>
          <p:cNvSpPr>
            <a:spLocks noGrp="1"/>
          </p:cNvSpPr>
          <p:nvPr>
            <p:ph idx="1"/>
          </p:nvPr>
        </p:nvSpPr>
        <p:spPr/>
        <p:txBody>
          <a:bodyPr/>
          <a:lstStyle/>
          <a:p>
            <a:endParaRPr lang="en-IE" dirty="0" smtClean="0"/>
          </a:p>
          <a:p>
            <a:endParaRPr lang="en-IE" dirty="0"/>
          </a:p>
          <a:p>
            <a:pPr algn="ctr"/>
            <a:r>
              <a:rPr lang="en-IE" b="1" dirty="0" smtClean="0"/>
              <a:t>Acute or Chronic</a:t>
            </a:r>
          </a:p>
          <a:p>
            <a:pPr marL="114300" indent="0">
              <a:buNone/>
            </a:pPr>
            <a:endParaRPr lang="en-IE" dirty="0" smtClean="0"/>
          </a:p>
          <a:p>
            <a:endParaRPr lang="en-IE" dirty="0" smtClean="0"/>
          </a:p>
          <a:p>
            <a:endParaRPr lang="en-IE" dirty="0"/>
          </a:p>
          <a:p>
            <a:pPr algn="ctr"/>
            <a:r>
              <a:rPr lang="en-IE" b="1" dirty="0" smtClean="0"/>
              <a:t>Primary or Secondary</a:t>
            </a:r>
            <a:endParaRPr lang="en-IE" b="1" dirty="0"/>
          </a:p>
        </p:txBody>
      </p:sp>
    </p:spTree>
    <p:extLst>
      <p:ext uri="{BB962C8B-B14F-4D97-AF65-F5344CB8AC3E}">
        <p14:creationId xmlns:p14="http://schemas.microsoft.com/office/powerpoint/2010/main" val="31867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Acute Occlusal trauma</a:t>
            </a:r>
            <a:endParaRPr lang="en-IE" dirty="0"/>
          </a:p>
        </p:txBody>
      </p:sp>
      <p:sp>
        <p:nvSpPr>
          <p:cNvPr id="3" name="Content Placeholder 2"/>
          <p:cNvSpPr>
            <a:spLocks noGrp="1"/>
          </p:cNvSpPr>
          <p:nvPr>
            <p:ph idx="1"/>
          </p:nvPr>
        </p:nvSpPr>
        <p:spPr/>
        <p:txBody>
          <a:bodyPr>
            <a:normAutofit lnSpcReduction="10000"/>
          </a:bodyPr>
          <a:lstStyle/>
          <a:p>
            <a:r>
              <a:rPr lang="en-IE" dirty="0" smtClean="0"/>
              <a:t>Aetiology: </a:t>
            </a:r>
          </a:p>
          <a:p>
            <a:pPr lvl="1"/>
            <a:endParaRPr lang="en-IE" dirty="0" smtClean="0"/>
          </a:p>
          <a:p>
            <a:pPr lvl="1"/>
            <a:r>
              <a:rPr lang="en-IE" dirty="0" smtClean="0"/>
              <a:t>Results </a:t>
            </a:r>
            <a:r>
              <a:rPr lang="en-IE" dirty="0"/>
              <a:t>from an abrupt occlusal impact such as </a:t>
            </a:r>
            <a:r>
              <a:rPr lang="en-IE" dirty="0" smtClean="0"/>
              <a:t>that produced </a:t>
            </a:r>
            <a:r>
              <a:rPr lang="en-IE" dirty="0"/>
              <a:t>by </a:t>
            </a:r>
            <a:r>
              <a:rPr lang="en-IE" dirty="0">
                <a:solidFill>
                  <a:srgbClr val="FF0000"/>
                </a:solidFill>
              </a:rPr>
              <a:t>biting on a hard object </a:t>
            </a:r>
            <a:r>
              <a:rPr lang="en-IE" dirty="0"/>
              <a:t>(e.g., olive pit). </a:t>
            </a:r>
            <a:endParaRPr lang="en-IE" dirty="0" smtClean="0"/>
          </a:p>
          <a:p>
            <a:pPr lvl="1"/>
            <a:r>
              <a:rPr lang="en-IE" dirty="0" smtClean="0">
                <a:solidFill>
                  <a:srgbClr val="FF0000"/>
                </a:solidFill>
              </a:rPr>
              <a:t>Restorations</a:t>
            </a:r>
            <a:r>
              <a:rPr lang="en-IE" dirty="0">
                <a:solidFill>
                  <a:srgbClr val="FF0000"/>
                </a:solidFill>
              </a:rPr>
              <a:t> </a:t>
            </a:r>
            <a:r>
              <a:rPr lang="en-IE" dirty="0" smtClean="0">
                <a:solidFill>
                  <a:srgbClr val="FF0000"/>
                </a:solidFill>
              </a:rPr>
              <a:t>or </a:t>
            </a:r>
            <a:r>
              <a:rPr lang="en-IE" dirty="0">
                <a:solidFill>
                  <a:srgbClr val="FF0000"/>
                </a:solidFill>
              </a:rPr>
              <a:t>prosthetic appliances </a:t>
            </a:r>
            <a:r>
              <a:rPr lang="en-IE" dirty="0"/>
              <a:t>that interfere with or alter the direction </a:t>
            </a:r>
            <a:r>
              <a:rPr lang="en-IE" dirty="0" smtClean="0"/>
              <a:t>of occlusal </a:t>
            </a:r>
            <a:r>
              <a:rPr lang="en-IE" dirty="0"/>
              <a:t>forces on the teeth may also induce acute trauma.</a:t>
            </a:r>
          </a:p>
          <a:p>
            <a:endParaRPr lang="en-IE" dirty="0" smtClean="0"/>
          </a:p>
          <a:p>
            <a:r>
              <a:rPr lang="en-IE" dirty="0" smtClean="0"/>
              <a:t>Clinical signs: </a:t>
            </a:r>
          </a:p>
          <a:p>
            <a:pPr lvl="1"/>
            <a:r>
              <a:rPr lang="en-IE" dirty="0" smtClean="0"/>
              <a:t>tooth </a:t>
            </a:r>
            <a:r>
              <a:rPr lang="en-IE" dirty="0"/>
              <a:t>pain, </a:t>
            </a:r>
            <a:endParaRPr lang="en-IE" dirty="0" smtClean="0"/>
          </a:p>
          <a:p>
            <a:pPr lvl="1"/>
            <a:r>
              <a:rPr lang="en-IE" dirty="0" smtClean="0"/>
              <a:t>sensitivity </a:t>
            </a:r>
            <a:r>
              <a:rPr lang="en-IE" dirty="0"/>
              <a:t>to percussion</a:t>
            </a:r>
            <a:r>
              <a:rPr lang="en-IE" dirty="0" smtClean="0"/>
              <a:t>,</a:t>
            </a:r>
          </a:p>
          <a:p>
            <a:pPr lvl="1"/>
            <a:r>
              <a:rPr lang="en-IE" dirty="0" smtClean="0"/>
              <a:t>and increased </a:t>
            </a:r>
            <a:r>
              <a:rPr lang="en-IE" dirty="0"/>
              <a:t>tooth mobility. </a:t>
            </a:r>
            <a:endParaRPr lang="en-IE" dirty="0" smtClean="0"/>
          </a:p>
          <a:p>
            <a:endParaRPr lang="en-IE" dirty="0" smtClean="0"/>
          </a:p>
          <a:p>
            <a:r>
              <a:rPr lang="en-IE" dirty="0" smtClean="0"/>
              <a:t>. </a:t>
            </a:r>
            <a:endParaRPr lang="en-IE" dirty="0"/>
          </a:p>
        </p:txBody>
      </p:sp>
    </p:spTree>
    <p:extLst>
      <p:ext uri="{BB962C8B-B14F-4D97-AF65-F5344CB8AC3E}">
        <p14:creationId xmlns:p14="http://schemas.microsoft.com/office/powerpoint/2010/main" val="648042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Acute Occlusal Trauma</a:t>
            </a:r>
            <a:endParaRPr lang="en-IE" b="1" dirty="0"/>
          </a:p>
        </p:txBody>
      </p:sp>
      <p:sp>
        <p:nvSpPr>
          <p:cNvPr id="3" name="Content Placeholder 2"/>
          <p:cNvSpPr>
            <a:spLocks noGrp="1"/>
          </p:cNvSpPr>
          <p:nvPr>
            <p:ph idx="1"/>
          </p:nvPr>
        </p:nvSpPr>
        <p:spPr>
          <a:xfrm>
            <a:off x="395536" y="2165085"/>
            <a:ext cx="8640960" cy="4876800"/>
          </a:xfrm>
        </p:spPr>
        <p:txBody>
          <a:bodyPr>
            <a:normAutofit/>
          </a:bodyPr>
          <a:lstStyle/>
          <a:p>
            <a:pPr marL="0" indent="0">
              <a:buNone/>
            </a:pPr>
            <a:r>
              <a:rPr lang="en-IE" dirty="0" smtClean="0"/>
              <a:t>                                    </a:t>
            </a:r>
            <a:r>
              <a:rPr lang="en-IE" b="1" dirty="0" smtClean="0"/>
              <a:t>Resolution</a:t>
            </a:r>
            <a:endParaRPr lang="en-IE" b="1" dirty="0"/>
          </a:p>
          <a:p>
            <a:endParaRPr lang="en-IE" b="1" dirty="0"/>
          </a:p>
          <a:p>
            <a:endParaRPr lang="en-IE" b="1" dirty="0"/>
          </a:p>
          <a:p>
            <a:pPr marL="0" indent="0">
              <a:buNone/>
            </a:pPr>
            <a:endParaRPr lang="en-IE" b="1" dirty="0" smtClean="0"/>
          </a:p>
          <a:p>
            <a:pPr marL="0" indent="0">
              <a:buNone/>
            </a:pPr>
            <a:r>
              <a:rPr lang="en-IE" b="1" dirty="0" smtClean="0"/>
              <a:t>Healing           Necrosis</a:t>
            </a:r>
            <a:r>
              <a:rPr lang="en-IE" b="1" dirty="0"/>
              <a:t>/ </a:t>
            </a:r>
            <a:r>
              <a:rPr lang="en-IE" b="1" dirty="0" err="1"/>
              <a:t>perio</a:t>
            </a:r>
            <a:r>
              <a:rPr lang="en-IE" b="1" dirty="0"/>
              <a:t> abscess       Chronic </a:t>
            </a:r>
            <a:r>
              <a:rPr lang="en-IE" b="1" dirty="0" smtClean="0"/>
              <a:t>trauma</a:t>
            </a:r>
          </a:p>
          <a:p>
            <a:pPr marL="0" indent="0">
              <a:buNone/>
            </a:pPr>
            <a:r>
              <a:rPr lang="en-IE" b="1" dirty="0"/>
              <a:t> </a:t>
            </a:r>
            <a:r>
              <a:rPr lang="en-IE" b="1" dirty="0" smtClean="0"/>
              <a:t>                                                                      </a:t>
            </a:r>
            <a:r>
              <a:rPr lang="en-IE" sz="1800" b="1" dirty="0" smtClean="0"/>
              <a:t>(widening of PDL    </a:t>
            </a:r>
          </a:p>
          <a:p>
            <a:pPr marL="0" indent="0">
              <a:buNone/>
            </a:pPr>
            <a:r>
              <a:rPr lang="en-IE" sz="1800" b="1" dirty="0"/>
              <a:t> </a:t>
            </a:r>
            <a:r>
              <a:rPr lang="en-IE" sz="1800" b="1" dirty="0" smtClean="0"/>
              <a:t>                                                                                          at the expense of bone)</a:t>
            </a:r>
          </a:p>
          <a:p>
            <a:pPr marL="0" indent="0">
              <a:buNone/>
            </a:pPr>
            <a:endParaRPr lang="en-IE" dirty="0"/>
          </a:p>
          <a:p>
            <a:pPr marL="0" indent="0">
              <a:buNone/>
            </a:pPr>
            <a:r>
              <a:rPr lang="en-IE" dirty="0" smtClean="0"/>
              <a:t>                </a:t>
            </a:r>
            <a:endParaRPr lang="en-IE" dirty="0"/>
          </a:p>
          <a:p>
            <a:endParaRPr lang="en-IE" dirty="0"/>
          </a:p>
        </p:txBody>
      </p:sp>
      <p:cxnSp>
        <p:nvCxnSpPr>
          <p:cNvPr id="5" name="Straight Arrow Connector 4"/>
          <p:cNvCxnSpPr/>
          <p:nvPr/>
        </p:nvCxnSpPr>
        <p:spPr>
          <a:xfrm flipH="1">
            <a:off x="1475656" y="2706244"/>
            <a:ext cx="1872208" cy="11202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a:off x="4191384" y="2844304"/>
            <a:ext cx="0" cy="10167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192599" y="2671648"/>
            <a:ext cx="1440160" cy="11548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5029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16414"/>
            <a:ext cx="8820472" cy="990600"/>
          </a:xfrm>
        </p:spPr>
        <p:txBody>
          <a:bodyPr>
            <a:normAutofit/>
          </a:bodyPr>
          <a:lstStyle/>
          <a:p>
            <a:r>
              <a:rPr lang="en-IE" sz="3200" dirty="0"/>
              <a:t>Acute trauma can also produce cementum tears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2506" y="2337847"/>
            <a:ext cx="4745481" cy="315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573251"/>
            <a:ext cx="4864224" cy="84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60" y="1876182"/>
            <a:ext cx="8382064" cy="461665"/>
          </a:xfrm>
          <a:prstGeom prst="rect">
            <a:avLst/>
          </a:prstGeom>
        </p:spPr>
        <p:txBody>
          <a:bodyPr wrap="square">
            <a:spAutoFit/>
          </a:bodyPr>
          <a:lstStyle/>
          <a:p>
            <a:r>
              <a:rPr lang="en-IE" sz="2400" dirty="0" smtClean="0"/>
              <a:t>              </a:t>
            </a:r>
            <a:endParaRPr lang="en-IE" sz="2400" dirty="0"/>
          </a:p>
        </p:txBody>
      </p:sp>
    </p:spTree>
    <p:extLst>
      <p:ext uri="{BB962C8B-B14F-4D97-AF65-F5344CB8AC3E}">
        <p14:creationId xmlns:p14="http://schemas.microsoft.com/office/powerpoint/2010/main" val="185009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Chronic Occlusal Trauma</a:t>
            </a:r>
            <a:endParaRPr lang="en-IE" b="1" dirty="0"/>
          </a:p>
        </p:txBody>
      </p:sp>
      <p:sp>
        <p:nvSpPr>
          <p:cNvPr id="4" name="Content Placeholder 3"/>
          <p:cNvSpPr>
            <a:spLocks noGrp="1"/>
          </p:cNvSpPr>
          <p:nvPr>
            <p:ph idx="1"/>
          </p:nvPr>
        </p:nvSpPr>
        <p:spPr>
          <a:xfrm>
            <a:off x="457199" y="1600200"/>
            <a:ext cx="5410945" cy="5069160"/>
          </a:xfrm>
        </p:spPr>
        <p:txBody>
          <a:bodyPr/>
          <a:lstStyle/>
          <a:p>
            <a:pPr algn="just"/>
            <a:endParaRPr lang="en-US" dirty="0" smtClean="0"/>
          </a:p>
          <a:p>
            <a:pPr algn="just"/>
            <a:r>
              <a:rPr lang="en-US" dirty="0"/>
              <a:t>I</a:t>
            </a:r>
            <a:r>
              <a:rPr lang="en-US" dirty="0" smtClean="0"/>
              <a:t>s </a:t>
            </a:r>
            <a:r>
              <a:rPr lang="en-US" dirty="0"/>
              <a:t>more common than the acute form and is of greater clinical significance.</a:t>
            </a:r>
          </a:p>
          <a:p>
            <a:pPr algn="just"/>
            <a:endParaRPr lang="en-US" dirty="0"/>
          </a:p>
          <a:p>
            <a:pPr algn="just"/>
            <a:r>
              <a:rPr lang="en-US" dirty="0"/>
              <a:t>It most often develops from gradual changes in occlusion produced by </a:t>
            </a:r>
            <a:r>
              <a:rPr lang="en-US" dirty="0">
                <a:solidFill>
                  <a:srgbClr val="C00000"/>
                </a:solidFill>
              </a:rPr>
              <a:t>tooth wear</a:t>
            </a:r>
            <a:r>
              <a:rPr lang="en-US" dirty="0"/>
              <a:t>, </a:t>
            </a:r>
            <a:r>
              <a:rPr lang="en-US" dirty="0">
                <a:solidFill>
                  <a:srgbClr val="C00000"/>
                </a:solidFill>
              </a:rPr>
              <a:t>drifting movement, </a:t>
            </a:r>
            <a:r>
              <a:rPr lang="en-US" dirty="0"/>
              <a:t>and</a:t>
            </a:r>
            <a:r>
              <a:rPr lang="en-US" dirty="0">
                <a:solidFill>
                  <a:srgbClr val="C00000"/>
                </a:solidFill>
              </a:rPr>
              <a:t> extrusion of teeth, </a:t>
            </a:r>
            <a:r>
              <a:rPr lang="en-US" dirty="0"/>
              <a:t>combined with </a:t>
            </a:r>
            <a:r>
              <a:rPr lang="en-US" dirty="0" err="1">
                <a:solidFill>
                  <a:srgbClr val="C00000"/>
                </a:solidFill>
              </a:rPr>
              <a:t>parafunctional</a:t>
            </a:r>
            <a:r>
              <a:rPr lang="en-US" dirty="0">
                <a:solidFill>
                  <a:srgbClr val="C00000"/>
                </a:solidFill>
              </a:rPr>
              <a:t> habits </a:t>
            </a:r>
            <a:r>
              <a:rPr lang="en-US" dirty="0"/>
              <a:t>such as </a:t>
            </a:r>
            <a:r>
              <a:rPr lang="en-US" u="sng" dirty="0"/>
              <a:t>bruxism and clenching</a:t>
            </a:r>
            <a:r>
              <a:rPr lang="en-US" dirty="0"/>
              <a:t>,</a:t>
            </a:r>
          </a:p>
          <a:p>
            <a:endParaRPr lang="en-IE" dirty="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589" y="1792086"/>
            <a:ext cx="2800350" cy="384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908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Chronic Occlusal Trauma</a:t>
            </a:r>
            <a:endParaRPr lang="en-IE" dirty="0"/>
          </a:p>
        </p:txBody>
      </p:sp>
      <p:sp>
        <p:nvSpPr>
          <p:cNvPr id="3" name="Content Placeholder 2"/>
          <p:cNvSpPr>
            <a:spLocks noGrp="1"/>
          </p:cNvSpPr>
          <p:nvPr>
            <p:ph idx="1"/>
          </p:nvPr>
        </p:nvSpPr>
        <p:spPr>
          <a:xfrm>
            <a:off x="179512" y="1913096"/>
            <a:ext cx="5832648" cy="4925144"/>
          </a:xfrm>
          <a:ln>
            <a:solidFill>
              <a:schemeClr val="tx2"/>
            </a:solidFill>
          </a:ln>
        </p:spPr>
        <p:txBody>
          <a:bodyPr>
            <a:normAutofit/>
          </a:bodyPr>
          <a:lstStyle/>
          <a:p>
            <a:endParaRPr lang="en-IE" dirty="0" smtClean="0"/>
          </a:p>
          <a:p>
            <a:r>
              <a:rPr lang="en-IE" dirty="0" smtClean="0"/>
              <a:t>Chronic forces </a:t>
            </a:r>
            <a:r>
              <a:rPr lang="en-IE" dirty="0" smtClean="0">
                <a:sym typeface="Wingdings" panose="05000000000000000000" pitchFamily="2" charset="2"/>
              </a:rPr>
              <a:t>destruction outpace repair remodelling </a:t>
            </a:r>
            <a:endParaRPr lang="en-IE" dirty="0" smtClean="0"/>
          </a:p>
          <a:p>
            <a:endParaRPr lang="en-IE" dirty="0" smtClean="0"/>
          </a:p>
          <a:p>
            <a:r>
              <a:rPr lang="en-IE" dirty="0" smtClean="0"/>
              <a:t> </a:t>
            </a:r>
            <a:r>
              <a:rPr lang="en-IE" dirty="0"/>
              <a:t>The </a:t>
            </a:r>
            <a:r>
              <a:rPr lang="en-IE" u="sng" dirty="0"/>
              <a:t>ligament </a:t>
            </a:r>
            <a:r>
              <a:rPr lang="en-IE" u="sng" dirty="0" smtClean="0"/>
              <a:t>is widened </a:t>
            </a:r>
            <a:r>
              <a:rPr lang="en-IE" dirty="0"/>
              <a:t>at the expense of the bone, which results in </a:t>
            </a:r>
            <a:r>
              <a:rPr lang="en-IE" u="sng" dirty="0"/>
              <a:t>angular </a:t>
            </a:r>
            <a:r>
              <a:rPr lang="en-IE" u="sng" dirty="0" smtClean="0"/>
              <a:t>bone defects </a:t>
            </a:r>
            <a:r>
              <a:rPr lang="en-IE" u="sng" dirty="0"/>
              <a:t>without periodontal pockets</a:t>
            </a:r>
            <a:r>
              <a:rPr lang="en-IE" dirty="0"/>
              <a:t>, and the </a:t>
            </a:r>
            <a:r>
              <a:rPr lang="en-IE" u="sng" dirty="0"/>
              <a:t>tooth becomes loose</a:t>
            </a:r>
            <a:r>
              <a:rPr lang="en-IE" u="sng" dirty="0" smtClean="0"/>
              <a:t>.</a:t>
            </a:r>
          </a:p>
          <a:p>
            <a:endParaRPr lang="en-IE" u="sng" dirty="0" smtClean="0"/>
          </a:p>
          <a:p>
            <a:endParaRPr lang="en-IE" u="sng" dirty="0" smtClean="0"/>
          </a:p>
          <a:p>
            <a:endParaRPr lang="en-IE" u="sng" dirty="0"/>
          </a:p>
          <a:p>
            <a:endParaRPr lang="en-IE"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362" y="2420888"/>
            <a:ext cx="2805113"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026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dirty="0"/>
              <a:t>Primary and Secondary Trauma from Occlusion</a:t>
            </a:r>
            <a:endParaRPr lang="en-IE" dirty="0"/>
          </a:p>
        </p:txBody>
      </p:sp>
      <p:sp>
        <p:nvSpPr>
          <p:cNvPr id="3" name="Content Placeholder 2"/>
          <p:cNvSpPr>
            <a:spLocks noGrp="1"/>
          </p:cNvSpPr>
          <p:nvPr>
            <p:ph idx="1"/>
          </p:nvPr>
        </p:nvSpPr>
        <p:spPr/>
        <p:txBody>
          <a:bodyPr>
            <a:normAutofit/>
          </a:bodyPr>
          <a:lstStyle/>
          <a:p>
            <a:endParaRPr lang="en-IE" dirty="0" smtClean="0"/>
          </a:p>
          <a:p>
            <a:r>
              <a:rPr lang="en-IE" dirty="0" smtClean="0"/>
              <a:t>Trauma </a:t>
            </a:r>
            <a:r>
              <a:rPr lang="en-IE" dirty="0"/>
              <a:t>from occlusion may be caused by </a:t>
            </a:r>
            <a:r>
              <a:rPr lang="en-IE" u="sng" dirty="0"/>
              <a:t>alterations in </a:t>
            </a:r>
            <a:r>
              <a:rPr lang="en-IE" u="sng" dirty="0" smtClean="0"/>
              <a:t>occlusal forces</a:t>
            </a:r>
            <a:r>
              <a:rPr lang="en-IE" dirty="0"/>
              <a:t>, </a:t>
            </a:r>
            <a:r>
              <a:rPr lang="en-IE" u="sng" dirty="0"/>
              <a:t>a reduced capacity of the </a:t>
            </a:r>
            <a:r>
              <a:rPr lang="en-IE" u="sng" dirty="0" err="1"/>
              <a:t>periodontium</a:t>
            </a:r>
            <a:r>
              <a:rPr lang="en-IE" u="sng" dirty="0"/>
              <a:t> to withstand </a:t>
            </a:r>
            <a:r>
              <a:rPr lang="en-IE" u="sng" dirty="0" smtClean="0"/>
              <a:t>occlusal forces</a:t>
            </a:r>
            <a:r>
              <a:rPr lang="en-IE" dirty="0"/>
              <a:t>, or </a:t>
            </a:r>
            <a:r>
              <a:rPr lang="en-IE" u="sng" dirty="0"/>
              <a:t>both.</a:t>
            </a:r>
            <a:r>
              <a:rPr lang="en-IE" dirty="0"/>
              <a:t> </a:t>
            </a:r>
            <a:endParaRPr lang="en-IE" dirty="0" smtClean="0"/>
          </a:p>
          <a:p>
            <a:endParaRPr lang="en-IE" dirty="0" smtClean="0"/>
          </a:p>
          <a:p>
            <a:r>
              <a:rPr lang="en-IE" dirty="0" smtClean="0"/>
              <a:t>When </a:t>
            </a:r>
            <a:r>
              <a:rPr lang="en-IE" dirty="0"/>
              <a:t>trauma from occlusion is </a:t>
            </a:r>
            <a:r>
              <a:rPr lang="en-IE" u="sng" dirty="0"/>
              <a:t>the result </a:t>
            </a:r>
            <a:r>
              <a:rPr lang="en-IE" u="sng" dirty="0" smtClean="0"/>
              <a:t>of alterations </a:t>
            </a:r>
            <a:r>
              <a:rPr lang="en-IE" u="sng" dirty="0"/>
              <a:t>in occlusal forces,</a:t>
            </a:r>
            <a:r>
              <a:rPr lang="en-IE" dirty="0"/>
              <a:t> it is called </a:t>
            </a:r>
            <a:r>
              <a:rPr lang="en-IE" i="1" dirty="0">
                <a:solidFill>
                  <a:srgbClr val="C00000"/>
                </a:solidFill>
              </a:rPr>
              <a:t>primary trauma </a:t>
            </a:r>
            <a:r>
              <a:rPr lang="en-IE" i="1" dirty="0" smtClean="0">
                <a:solidFill>
                  <a:srgbClr val="C00000"/>
                </a:solidFill>
              </a:rPr>
              <a:t>from occlusion.</a:t>
            </a:r>
          </a:p>
          <a:p>
            <a:r>
              <a:rPr lang="en-IE" i="1" dirty="0" smtClean="0"/>
              <a:t> </a:t>
            </a:r>
          </a:p>
          <a:p>
            <a:r>
              <a:rPr lang="en-IE" dirty="0" smtClean="0"/>
              <a:t>When </a:t>
            </a:r>
            <a:r>
              <a:rPr lang="en-IE" dirty="0"/>
              <a:t>it results from the </a:t>
            </a:r>
            <a:r>
              <a:rPr lang="en-IE" u="sng" dirty="0"/>
              <a:t>reduced ability of the </a:t>
            </a:r>
            <a:r>
              <a:rPr lang="en-IE" u="sng" dirty="0" smtClean="0"/>
              <a:t>tissues to </a:t>
            </a:r>
            <a:r>
              <a:rPr lang="en-IE" u="sng" dirty="0"/>
              <a:t>resist the occlusal forces</a:t>
            </a:r>
            <a:r>
              <a:rPr lang="en-IE" dirty="0"/>
              <a:t>, it is known as </a:t>
            </a:r>
            <a:r>
              <a:rPr lang="en-IE" i="1" dirty="0">
                <a:solidFill>
                  <a:srgbClr val="C00000"/>
                </a:solidFill>
              </a:rPr>
              <a:t>secondary trauma </a:t>
            </a:r>
            <a:r>
              <a:rPr lang="en-IE" i="1" dirty="0" smtClean="0">
                <a:solidFill>
                  <a:srgbClr val="C00000"/>
                </a:solidFill>
              </a:rPr>
              <a:t>from occlusion</a:t>
            </a:r>
            <a:r>
              <a:rPr lang="en-IE" i="1" dirty="0">
                <a:solidFill>
                  <a:srgbClr val="C00000"/>
                </a:solidFill>
              </a:rPr>
              <a:t>.</a:t>
            </a:r>
            <a:endParaRPr lang="en-IE" dirty="0">
              <a:solidFill>
                <a:srgbClr val="C00000"/>
              </a:solidFill>
            </a:endParaRPr>
          </a:p>
        </p:txBody>
      </p:sp>
    </p:spTree>
    <p:extLst>
      <p:ext uri="{BB962C8B-B14F-4D97-AF65-F5344CB8AC3E}">
        <p14:creationId xmlns:p14="http://schemas.microsoft.com/office/powerpoint/2010/main" val="10126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Nonsurgical therapy</a:t>
            </a:r>
            <a:endParaRPr lang="en-IE" dirty="0"/>
          </a:p>
        </p:txBody>
      </p:sp>
      <p:sp>
        <p:nvSpPr>
          <p:cNvPr id="3" name="Content Placeholder 2"/>
          <p:cNvSpPr>
            <a:spLocks noGrp="1"/>
          </p:cNvSpPr>
          <p:nvPr>
            <p:ph idx="1"/>
          </p:nvPr>
        </p:nvSpPr>
        <p:spPr/>
        <p:txBody>
          <a:bodyPr>
            <a:normAutofit/>
          </a:bodyPr>
          <a:lstStyle/>
          <a:p>
            <a:r>
              <a:rPr lang="en-IE" dirty="0" smtClean="0"/>
              <a:t>Patient education &amp; OHI</a:t>
            </a:r>
          </a:p>
          <a:p>
            <a:r>
              <a:rPr lang="en-IE" dirty="0" smtClean="0"/>
              <a:t>Scaling &amp; root </a:t>
            </a:r>
            <a:r>
              <a:rPr lang="en-IE" dirty="0" err="1" smtClean="0"/>
              <a:t>planing</a:t>
            </a:r>
            <a:endParaRPr lang="en-IE" dirty="0" smtClean="0"/>
          </a:p>
          <a:p>
            <a:r>
              <a:rPr lang="en-IE" dirty="0" smtClean="0"/>
              <a:t>Removal of local factors and carious lesions</a:t>
            </a:r>
          </a:p>
          <a:p>
            <a:r>
              <a:rPr lang="en-IE" dirty="0" smtClean="0"/>
              <a:t>Anti-infective therapy</a:t>
            </a:r>
          </a:p>
          <a:p>
            <a:r>
              <a:rPr lang="en-IE" dirty="0" smtClean="0"/>
              <a:t>Host modulation therapy</a:t>
            </a:r>
          </a:p>
          <a:p>
            <a:r>
              <a:rPr lang="en-IE" dirty="0" smtClean="0"/>
              <a:t>Adjunctive aids</a:t>
            </a:r>
          </a:p>
          <a:p>
            <a:r>
              <a:rPr lang="en-IE" dirty="0" smtClean="0"/>
              <a:t>Occlusal adjustments</a:t>
            </a:r>
          </a:p>
          <a:p>
            <a:r>
              <a:rPr lang="en-IE" dirty="0" smtClean="0"/>
              <a:t>Managing undesired consequences of periodontal diseases</a:t>
            </a:r>
          </a:p>
          <a:p>
            <a:r>
              <a:rPr lang="en-IE" dirty="0" smtClean="0"/>
              <a:t>Orthodontic modalities</a:t>
            </a:r>
          </a:p>
          <a:p>
            <a:r>
              <a:rPr lang="en-IE" dirty="0" smtClean="0"/>
              <a:t>Re-evaluation</a:t>
            </a:r>
          </a:p>
        </p:txBody>
      </p:sp>
    </p:spTree>
    <p:extLst>
      <p:ext uri="{BB962C8B-B14F-4D97-AF65-F5344CB8AC3E}">
        <p14:creationId xmlns:p14="http://schemas.microsoft.com/office/powerpoint/2010/main" val="319765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6" end="6"/>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7" end="7"/>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Trauma from occlusion may be caused </a:t>
            </a:r>
            <a:r>
              <a:rPr lang="en-IE" dirty="0" smtClean="0"/>
              <a:t>by</a:t>
            </a:r>
            <a:endParaRPr lang="en-IE"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06" t="1" r="65810" b="1312"/>
          <a:stretch/>
        </p:blipFill>
        <p:spPr bwMode="auto">
          <a:xfrm>
            <a:off x="755576" y="2110562"/>
            <a:ext cx="209645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328012">
            <a:off x="-68068" y="1685254"/>
            <a:ext cx="1266440" cy="844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042" r="34703"/>
          <a:stretch/>
        </p:blipFill>
        <p:spPr bwMode="auto">
          <a:xfrm>
            <a:off x="4125302" y="2102461"/>
            <a:ext cx="1737771" cy="308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28012">
            <a:off x="3051388" y="1870529"/>
            <a:ext cx="1168006" cy="418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042" r="34703"/>
          <a:stretch/>
        </p:blipFill>
        <p:spPr bwMode="auto">
          <a:xfrm>
            <a:off x="7028132" y="2189400"/>
            <a:ext cx="1722432" cy="305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328012">
            <a:off x="5908238" y="1657485"/>
            <a:ext cx="1266440" cy="844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0" y="5017902"/>
            <a:ext cx="3015569" cy="338554"/>
          </a:xfrm>
          <a:prstGeom prst="rect">
            <a:avLst/>
          </a:prstGeom>
        </p:spPr>
        <p:txBody>
          <a:bodyPr wrap="none">
            <a:spAutoFit/>
          </a:bodyPr>
          <a:lstStyle/>
          <a:p>
            <a:r>
              <a:rPr lang="en-IE" sz="1600" b="1" dirty="0" smtClean="0"/>
              <a:t>alterations in occlusal forces</a:t>
            </a:r>
            <a:endParaRPr lang="en-IE" sz="1600" b="1" dirty="0"/>
          </a:p>
        </p:txBody>
      </p:sp>
      <p:sp>
        <p:nvSpPr>
          <p:cNvPr id="14" name="Rectangle 13"/>
          <p:cNvSpPr/>
          <p:nvPr/>
        </p:nvSpPr>
        <p:spPr>
          <a:xfrm>
            <a:off x="3203848" y="5009571"/>
            <a:ext cx="4572000" cy="584775"/>
          </a:xfrm>
          <a:prstGeom prst="rect">
            <a:avLst/>
          </a:prstGeom>
        </p:spPr>
        <p:txBody>
          <a:bodyPr>
            <a:spAutoFit/>
          </a:bodyPr>
          <a:lstStyle/>
          <a:p>
            <a:r>
              <a:rPr lang="en-IE" sz="1600" b="1" dirty="0" smtClean="0"/>
              <a:t>a reduced capacity of the </a:t>
            </a:r>
            <a:r>
              <a:rPr lang="en-IE" sz="1600" b="1" dirty="0" err="1" smtClean="0"/>
              <a:t>periodontium</a:t>
            </a:r>
            <a:endParaRPr lang="en-IE" sz="1600" b="1" dirty="0" smtClean="0"/>
          </a:p>
          <a:p>
            <a:r>
              <a:rPr lang="en-IE" sz="1600" b="1" dirty="0" smtClean="0"/>
              <a:t>      to withstand occlusal forces</a:t>
            </a:r>
            <a:endParaRPr lang="en-IE" sz="1600" b="1" dirty="0"/>
          </a:p>
        </p:txBody>
      </p:sp>
      <p:sp>
        <p:nvSpPr>
          <p:cNvPr id="15" name="Rectangle 14"/>
          <p:cNvSpPr/>
          <p:nvPr/>
        </p:nvSpPr>
        <p:spPr>
          <a:xfrm>
            <a:off x="7619571" y="5009571"/>
            <a:ext cx="710451" cy="369332"/>
          </a:xfrm>
          <a:prstGeom prst="rect">
            <a:avLst/>
          </a:prstGeom>
        </p:spPr>
        <p:txBody>
          <a:bodyPr wrap="none">
            <a:spAutoFit/>
          </a:bodyPr>
          <a:lstStyle/>
          <a:p>
            <a:r>
              <a:rPr lang="en-IE" b="1" dirty="0" smtClean="0"/>
              <a:t>Both</a:t>
            </a:r>
            <a:endParaRPr lang="en-IE" b="1" dirty="0"/>
          </a:p>
        </p:txBody>
      </p:sp>
      <p:sp>
        <p:nvSpPr>
          <p:cNvPr id="18" name="Flowchart: Connector 17"/>
          <p:cNvSpPr/>
          <p:nvPr/>
        </p:nvSpPr>
        <p:spPr>
          <a:xfrm>
            <a:off x="4572000" y="4301228"/>
            <a:ext cx="106093" cy="164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Flowchart: Connector 19"/>
          <p:cNvSpPr/>
          <p:nvPr/>
        </p:nvSpPr>
        <p:spPr>
          <a:xfrm>
            <a:off x="1401690" y="3926859"/>
            <a:ext cx="106093" cy="164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Flowchart: Connector 20"/>
          <p:cNvSpPr/>
          <p:nvPr/>
        </p:nvSpPr>
        <p:spPr>
          <a:xfrm>
            <a:off x="2069688" y="3932293"/>
            <a:ext cx="106093" cy="164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Flowchart: Connector 21"/>
          <p:cNvSpPr/>
          <p:nvPr/>
        </p:nvSpPr>
        <p:spPr>
          <a:xfrm>
            <a:off x="5315437" y="4289022"/>
            <a:ext cx="106093" cy="164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74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p:bldP spid="14" grpId="0"/>
      <p:bldP spid="15" grpId="0"/>
      <p:bldP spid="18"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Primary Occlusal Trauma</a:t>
            </a:r>
            <a:endParaRPr lang="en-IE" b="1" dirty="0"/>
          </a:p>
        </p:txBody>
      </p:sp>
      <p:sp>
        <p:nvSpPr>
          <p:cNvPr id="3" name="Content Placeholder 2"/>
          <p:cNvSpPr>
            <a:spLocks noGrp="1"/>
          </p:cNvSpPr>
          <p:nvPr>
            <p:ph idx="1"/>
          </p:nvPr>
        </p:nvSpPr>
        <p:spPr>
          <a:xfrm>
            <a:off x="457200" y="1484784"/>
            <a:ext cx="7211144" cy="4752528"/>
          </a:xfrm>
        </p:spPr>
        <p:txBody>
          <a:bodyPr>
            <a:normAutofit fontScale="92500"/>
          </a:bodyPr>
          <a:lstStyle/>
          <a:p>
            <a:r>
              <a:rPr lang="en-IE" dirty="0" smtClean="0"/>
              <a:t>Occurs when </a:t>
            </a:r>
            <a:r>
              <a:rPr lang="en-IE" b="1" u="sng" dirty="0" smtClean="0"/>
              <a:t>alterations in occlusal forces </a:t>
            </a:r>
            <a:r>
              <a:rPr lang="en-IE" dirty="0" smtClean="0"/>
              <a:t>causes periodontal injury around </a:t>
            </a:r>
            <a:r>
              <a:rPr lang="en-IE" dirty="0"/>
              <a:t>teeth with a </a:t>
            </a:r>
            <a:r>
              <a:rPr lang="en-IE" b="1" u="sng" dirty="0"/>
              <a:t>previously healthy </a:t>
            </a:r>
            <a:r>
              <a:rPr lang="en-IE" b="1" u="sng" dirty="0" err="1"/>
              <a:t>periodontium</a:t>
            </a:r>
            <a:r>
              <a:rPr lang="en-IE" dirty="0"/>
              <a:t> </a:t>
            </a:r>
            <a:r>
              <a:rPr lang="en-IE" dirty="0" smtClean="0"/>
              <a:t>(no previous bone loss or AL)</a:t>
            </a:r>
          </a:p>
          <a:p>
            <a:endParaRPr lang="en-IE" dirty="0" smtClean="0"/>
          </a:p>
          <a:p>
            <a:pPr>
              <a:buFont typeface="Wingdings" panose="05000000000000000000" pitchFamily="2" charset="2"/>
              <a:buChar char="q"/>
            </a:pPr>
            <a:r>
              <a:rPr lang="en-IE" dirty="0" smtClean="0">
                <a:solidFill>
                  <a:srgbClr val="C00000"/>
                </a:solidFill>
              </a:rPr>
              <a:t>Examples:</a:t>
            </a:r>
          </a:p>
          <a:p>
            <a:pPr>
              <a:buFont typeface="Courier New" panose="02070309020205020404" pitchFamily="49" charset="0"/>
              <a:buChar char="o"/>
            </a:pPr>
            <a:r>
              <a:rPr lang="en-IE" dirty="0" smtClean="0"/>
              <a:t>Insertion </a:t>
            </a:r>
            <a:r>
              <a:rPr lang="en-IE" dirty="0"/>
              <a:t>of a “high filling</a:t>
            </a:r>
            <a:r>
              <a:rPr lang="en-IE" dirty="0" smtClean="0"/>
              <a:t>”</a:t>
            </a:r>
          </a:p>
          <a:p>
            <a:pPr>
              <a:buFont typeface="Courier New" panose="02070309020205020404" pitchFamily="49" charset="0"/>
              <a:buChar char="o"/>
            </a:pPr>
            <a:r>
              <a:rPr lang="en-IE" dirty="0" smtClean="0"/>
              <a:t>Insertion </a:t>
            </a:r>
            <a:r>
              <a:rPr lang="en-IE" dirty="0"/>
              <a:t>of a prosthetic replacement that creates excessive forces on abutment and antagonistic </a:t>
            </a:r>
            <a:r>
              <a:rPr lang="en-IE" dirty="0" smtClean="0"/>
              <a:t>teeth</a:t>
            </a:r>
          </a:p>
          <a:p>
            <a:pPr>
              <a:buFont typeface="Courier New" panose="02070309020205020404" pitchFamily="49" charset="0"/>
              <a:buChar char="o"/>
            </a:pPr>
            <a:r>
              <a:rPr lang="en-IE" dirty="0" smtClean="0"/>
              <a:t>The </a:t>
            </a:r>
            <a:r>
              <a:rPr lang="en-IE" dirty="0"/>
              <a:t>drifting movement or extrusion of the teeth into spaces created by </a:t>
            </a:r>
            <a:r>
              <a:rPr lang="en-IE" dirty="0" err="1"/>
              <a:t>unreplaced</a:t>
            </a:r>
            <a:r>
              <a:rPr lang="en-IE" dirty="0"/>
              <a:t> missing </a:t>
            </a:r>
            <a:r>
              <a:rPr lang="en-IE" dirty="0" smtClean="0"/>
              <a:t>teeth </a:t>
            </a:r>
          </a:p>
          <a:p>
            <a:pPr>
              <a:buFont typeface="Courier New" panose="02070309020205020404" pitchFamily="49" charset="0"/>
              <a:buChar char="o"/>
            </a:pPr>
            <a:r>
              <a:rPr lang="en-IE" dirty="0" smtClean="0"/>
              <a:t>The </a:t>
            </a:r>
            <a:r>
              <a:rPr lang="en-IE" dirty="0"/>
              <a:t>orthodontic movement of teeth into functionally unacceptable positions</a:t>
            </a:r>
          </a:p>
          <a:p>
            <a:endParaRPr lang="en-IE" dirty="0"/>
          </a:p>
        </p:txBody>
      </p:sp>
    </p:spTree>
    <p:extLst>
      <p:ext uri="{BB962C8B-B14F-4D97-AF65-F5344CB8AC3E}">
        <p14:creationId xmlns:p14="http://schemas.microsoft.com/office/powerpoint/2010/main" val="1485912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Primary Occlusal Trauma</a:t>
            </a:r>
            <a:endParaRPr lang="en-IE" dirty="0"/>
          </a:p>
        </p:txBody>
      </p:sp>
      <p:sp>
        <p:nvSpPr>
          <p:cNvPr id="3" name="Content Placeholder 2"/>
          <p:cNvSpPr>
            <a:spLocks noGrp="1"/>
          </p:cNvSpPr>
          <p:nvPr>
            <p:ph idx="1"/>
          </p:nvPr>
        </p:nvSpPr>
        <p:spPr/>
        <p:txBody>
          <a:bodyPr/>
          <a:lstStyle/>
          <a:p>
            <a:r>
              <a:rPr lang="en-IE" dirty="0"/>
              <a:t>Changes produced by primary trauma </a:t>
            </a:r>
            <a:r>
              <a:rPr lang="en-IE" u="sng" dirty="0"/>
              <a:t>do not alter the level of connective tissue attachmen</a:t>
            </a:r>
            <a:r>
              <a:rPr lang="en-IE" dirty="0"/>
              <a:t>t and </a:t>
            </a:r>
            <a:r>
              <a:rPr lang="en-IE" u="sng" dirty="0"/>
              <a:t>do not initiate pocket formation. </a:t>
            </a:r>
            <a:endParaRPr lang="en-IE" u="sng" dirty="0" smtClean="0"/>
          </a:p>
          <a:p>
            <a:endParaRPr lang="en-IE" dirty="0"/>
          </a:p>
          <a:p>
            <a:r>
              <a:rPr lang="en-IE" dirty="0"/>
              <a:t>This is probably because the </a:t>
            </a:r>
            <a:r>
              <a:rPr lang="en-IE" dirty="0" err="1">
                <a:solidFill>
                  <a:schemeClr val="tx2"/>
                </a:solidFill>
              </a:rPr>
              <a:t>supracrestal</a:t>
            </a:r>
            <a:r>
              <a:rPr lang="en-IE" dirty="0">
                <a:solidFill>
                  <a:schemeClr val="tx2"/>
                </a:solidFill>
              </a:rPr>
              <a:t> gingival </a:t>
            </a:r>
            <a:r>
              <a:rPr lang="en-IE" dirty="0" err="1">
                <a:solidFill>
                  <a:schemeClr val="tx2"/>
                </a:solidFill>
              </a:rPr>
              <a:t>fibers</a:t>
            </a:r>
            <a:r>
              <a:rPr lang="en-IE" dirty="0">
                <a:solidFill>
                  <a:schemeClr val="tx2"/>
                </a:solidFill>
              </a:rPr>
              <a:t> </a:t>
            </a:r>
            <a:r>
              <a:rPr lang="en-IE" dirty="0"/>
              <a:t>are not affected and therefore prevent the apical migration of the junctional epithelium.</a:t>
            </a:r>
          </a:p>
          <a:p>
            <a:endParaRPr lang="en-IE" dirty="0"/>
          </a:p>
        </p:txBody>
      </p:sp>
    </p:spTree>
    <p:extLst>
      <p:ext uri="{BB962C8B-B14F-4D97-AF65-F5344CB8AC3E}">
        <p14:creationId xmlns:p14="http://schemas.microsoft.com/office/powerpoint/2010/main" val="2729060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4" name="Content Placeholder 3"/>
          <p:cNvSpPr>
            <a:spLocks noGrp="1"/>
          </p:cNvSpPr>
          <p:nvPr>
            <p:ph idx="1"/>
          </p:nvPr>
        </p:nvSpPr>
        <p:spPr>
          <a:xfrm>
            <a:off x="611560" y="4797152"/>
            <a:ext cx="8064896" cy="1728192"/>
          </a:xfrm>
        </p:spPr>
        <p:txBody>
          <a:bodyPr>
            <a:normAutofit fontScale="92500" lnSpcReduction="20000"/>
          </a:bodyPr>
          <a:lstStyle/>
          <a:p>
            <a:pPr marL="114300" indent="0">
              <a:buNone/>
            </a:pPr>
            <a:r>
              <a:rPr lang="en-IE" b="1" dirty="0" smtClean="0"/>
              <a:t> Traumatic </a:t>
            </a:r>
            <a:r>
              <a:rPr lang="en-IE" b="1" dirty="0"/>
              <a:t>forces can occur </a:t>
            </a:r>
            <a:r>
              <a:rPr lang="en-IE" b="1" dirty="0" smtClean="0"/>
              <a:t>on:</a:t>
            </a:r>
          </a:p>
          <a:p>
            <a:pPr marL="114300" indent="0">
              <a:buNone/>
            </a:pPr>
            <a:endParaRPr lang="en-IE" b="1" dirty="0" smtClean="0"/>
          </a:p>
          <a:p>
            <a:pPr marL="114300" indent="0">
              <a:buNone/>
            </a:pPr>
            <a:r>
              <a:rPr lang="en-IE" b="1" dirty="0" smtClean="0"/>
              <a:t>A</a:t>
            </a:r>
            <a:r>
              <a:rPr lang="en-IE" b="1" dirty="0"/>
              <a:t>, normal </a:t>
            </a:r>
            <a:r>
              <a:rPr lang="en-IE" b="1" dirty="0" err="1" smtClean="0"/>
              <a:t>periodontium</a:t>
            </a:r>
            <a:r>
              <a:rPr lang="en-IE" b="1" dirty="0"/>
              <a:t> </a:t>
            </a:r>
            <a:r>
              <a:rPr lang="en-IE" b="1" dirty="0" smtClean="0"/>
              <a:t>with </a:t>
            </a:r>
            <a:r>
              <a:rPr lang="en-IE" b="1" dirty="0"/>
              <a:t>normal height of </a:t>
            </a:r>
            <a:r>
              <a:rPr lang="en-IE" b="1" dirty="0" smtClean="0"/>
              <a:t>bone; or,</a:t>
            </a:r>
          </a:p>
          <a:p>
            <a:pPr marL="114300" indent="0">
              <a:buNone/>
            </a:pPr>
            <a:r>
              <a:rPr lang="en-IE" b="1" dirty="0" smtClean="0"/>
              <a:t>B</a:t>
            </a:r>
            <a:r>
              <a:rPr lang="en-IE" b="1" dirty="0"/>
              <a:t>, normal </a:t>
            </a:r>
            <a:r>
              <a:rPr lang="en-IE" b="1" dirty="0" err="1"/>
              <a:t>periodontium</a:t>
            </a:r>
            <a:r>
              <a:rPr lang="en-IE" b="1" dirty="0"/>
              <a:t> </a:t>
            </a:r>
            <a:r>
              <a:rPr lang="en-IE" b="1" dirty="0" smtClean="0"/>
              <a:t>with reduced </a:t>
            </a:r>
            <a:r>
              <a:rPr lang="en-IE" b="1" dirty="0"/>
              <a:t>height of bone; or, C, </a:t>
            </a:r>
            <a:r>
              <a:rPr lang="en-IE" b="1" dirty="0" smtClean="0"/>
              <a:t>periodontitis </a:t>
            </a:r>
            <a:r>
              <a:rPr lang="en-IE" b="1" dirty="0"/>
              <a:t>with </a:t>
            </a:r>
            <a:r>
              <a:rPr lang="en-IE" b="1" dirty="0" smtClean="0"/>
              <a:t>reduced height </a:t>
            </a:r>
            <a:r>
              <a:rPr lang="en-IE" b="1" dirty="0"/>
              <a:t>of bone.</a:t>
            </a:r>
            <a:endParaRPr lang="en-IE"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88840"/>
            <a:ext cx="680302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06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595376"/>
            <a:ext cx="6739271" cy="626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174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Secondary Occlusal Trauma</a:t>
            </a:r>
            <a:endParaRPr lang="en-IE" b="1" dirty="0"/>
          </a:p>
        </p:txBody>
      </p:sp>
      <p:sp>
        <p:nvSpPr>
          <p:cNvPr id="3" name="Content Placeholder 2"/>
          <p:cNvSpPr>
            <a:spLocks noGrp="1"/>
          </p:cNvSpPr>
          <p:nvPr>
            <p:ph idx="1"/>
          </p:nvPr>
        </p:nvSpPr>
        <p:spPr/>
        <p:txBody>
          <a:bodyPr>
            <a:normAutofit/>
          </a:bodyPr>
          <a:lstStyle/>
          <a:p>
            <a:pPr marL="182880" lvl="2">
              <a:buSzPct val="85000"/>
            </a:pPr>
            <a:r>
              <a:rPr lang="en-US" sz="2400" dirty="0" smtClean="0"/>
              <a:t>Occurs when occlusal </a:t>
            </a:r>
            <a:r>
              <a:rPr lang="en-US" sz="2400" dirty="0"/>
              <a:t>forces cause damage in </a:t>
            </a:r>
            <a:r>
              <a:rPr lang="en-US" sz="2400" dirty="0" smtClean="0"/>
              <a:t>teeth with </a:t>
            </a:r>
            <a:r>
              <a:rPr lang="en-US" sz="2400" u="sng" dirty="0" smtClean="0"/>
              <a:t>reduced </a:t>
            </a:r>
            <a:r>
              <a:rPr lang="en-US" sz="2400" u="sng" dirty="0" err="1"/>
              <a:t>periodontium</a:t>
            </a:r>
            <a:r>
              <a:rPr lang="en-US" sz="2400" u="sng" dirty="0"/>
              <a:t> </a:t>
            </a:r>
            <a:r>
              <a:rPr lang="en-US" sz="2400" dirty="0" smtClean="0"/>
              <a:t>(</a:t>
            </a:r>
            <a:r>
              <a:rPr lang="en-US" sz="2400" dirty="0"/>
              <a:t>attachment loss present)</a:t>
            </a:r>
          </a:p>
          <a:p>
            <a:endParaRPr lang="en-IE" dirty="0" smtClean="0"/>
          </a:p>
          <a:p>
            <a:r>
              <a:rPr lang="en-IE" dirty="0" smtClean="0"/>
              <a:t>Caused by </a:t>
            </a:r>
            <a:r>
              <a:rPr lang="en-IE" u="sng" dirty="0" smtClean="0"/>
              <a:t>reduced adaptive capacity </a:t>
            </a:r>
            <a:r>
              <a:rPr lang="en-IE" dirty="0" smtClean="0"/>
              <a:t>due to:</a:t>
            </a:r>
          </a:p>
          <a:p>
            <a:pPr marL="274320" lvl="1" indent="0">
              <a:buNone/>
            </a:pPr>
            <a:r>
              <a:rPr lang="en-IE" dirty="0" smtClean="0"/>
              <a:t>1) bone and attachment loss</a:t>
            </a:r>
          </a:p>
          <a:p>
            <a:pPr marL="274320" lvl="1" indent="0">
              <a:buNone/>
            </a:pPr>
            <a:r>
              <a:rPr lang="en-IE" dirty="0" smtClean="0"/>
              <a:t>2) systemic diseases can also affect adaptive capacity of supporting tissues.</a:t>
            </a:r>
          </a:p>
          <a:p>
            <a:endParaRPr lang="en-IE" dirty="0" smtClean="0"/>
          </a:p>
          <a:p>
            <a:r>
              <a:rPr lang="en-IE" dirty="0" smtClean="0"/>
              <a:t>This </a:t>
            </a:r>
            <a:r>
              <a:rPr lang="en-IE" dirty="0"/>
              <a:t>reduces </a:t>
            </a:r>
            <a:r>
              <a:rPr lang="en-IE" dirty="0" smtClean="0"/>
              <a:t>the periodontal </a:t>
            </a:r>
            <a:r>
              <a:rPr lang="en-IE" dirty="0"/>
              <a:t>attachment area and alters the leverage on the </a:t>
            </a:r>
            <a:r>
              <a:rPr lang="en-IE" dirty="0" smtClean="0"/>
              <a:t>remaining tissues</a:t>
            </a:r>
            <a:r>
              <a:rPr lang="en-IE" dirty="0"/>
              <a:t>. The </a:t>
            </a:r>
            <a:r>
              <a:rPr lang="en-IE" dirty="0" err="1"/>
              <a:t>periodontium</a:t>
            </a:r>
            <a:r>
              <a:rPr lang="en-IE" dirty="0"/>
              <a:t> becomes more vulnerable to </a:t>
            </a:r>
            <a:r>
              <a:rPr lang="en-IE" dirty="0" smtClean="0"/>
              <a:t>injury, and </a:t>
            </a:r>
            <a:r>
              <a:rPr lang="en-IE" dirty="0"/>
              <a:t>previously well-tolerated occlusal forces become traumatic.</a:t>
            </a:r>
            <a:endParaRPr lang="en-IE" dirty="0"/>
          </a:p>
        </p:txBody>
      </p:sp>
    </p:spTree>
    <p:extLst>
      <p:ext uri="{BB962C8B-B14F-4D97-AF65-F5344CB8AC3E}">
        <p14:creationId xmlns:p14="http://schemas.microsoft.com/office/powerpoint/2010/main" val="3760780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endParaRPr lang="en-IE"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76612"/>
            <a:ext cx="6073130" cy="523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28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300967"/>
            <a:ext cx="5958408" cy="554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491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Clinical signs of OT</a:t>
            </a:r>
            <a:endParaRPr lang="en-IE" dirty="0"/>
          </a:p>
        </p:txBody>
      </p:sp>
      <p:sp>
        <p:nvSpPr>
          <p:cNvPr id="3" name="Content Placeholder 2"/>
          <p:cNvSpPr>
            <a:spLocks noGrp="1"/>
          </p:cNvSpPr>
          <p:nvPr>
            <p:ph idx="1"/>
          </p:nvPr>
        </p:nvSpPr>
        <p:spPr>
          <a:xfrm>
            <a:off x="467544" y="1772816"/>
            <a:ext cx="5842992" cy="4853136"/>
          </a:xfrm>
        </p:spPr>
        <p:txBody>
          <a:bodyPr/>
          <a:lstStyle/>
          <a:p>
            <a:pPr marL="0" indent="0">
              <a:buNone/>
            </a:pPr>
            <a:r>
              <a:rPr lang="en-US" dirty="0">
                <a:solidFill>
                  <a:schemeClr val="accent4">
                    <a:lumMod val="75000"/>
                  </a:schemeClr>
                </a:solidFill>
              </a:rPr>
              <a:t>1) Mobility </a:t>
            </a:r>
            <a:r>
              <a:rPr lang="en-US" dirty="0" smtClean="0">
                <a:solidFill>
                  <a:schemeClr val="accent4">
                    <a:lumMod val="75000"/>
                  </a:schemeClr>
                </a:solidFill>
              </a:rPr>
              <a:t>(most common sign)</a:t>
            </a:r>
            <a:endParaRPr lang="en-US" dirty="0">
              <a:solidFill>
                <a:schemeClr val="accent4">
                  <a:lumMod val="75000"/>
                </a:schemeClr>
              </a:solidFill>
            </a:endParaRPr>
          </a:p>
          <a:p>
            <a:pPr marL="0" indent="0">
              <a:buNone/>
            </a:pPr>
            <a:r>
              <a:rPr lang="en-US" dirty="0">
                <a:solidFill>
                  <a:schemeClr val="accent4">
                    <a:lumMod val="75000"/>
                  </a:schemeClr>
                </a:solidFill>
              </a:rPr>
              <a:t>2) Pain on chewing or percussion</a:t>
            </a:r>
          </a:p>
          <a:p>
            <a:pPr marL="0" indent="0">
              <a:buNone/>
            </a:pPr>
            <a:r>
              <a:rPr lang="en-US" dirty="0">
                <a:solidFill>
                  <a:schemeClr val="accent4">
                    <a:lumMod val="75000"/>
                  </a:schemeClr>
                </a:solidFill>
              </a:rPr>
              <a:t>3) Fremitus</a:t>
            </a:r>
          </a:p>
          <a:p>
            <a:pPr marL="0" indent="0">
              <a:buNone/>
            </a:pPr>
            <a:r>
              <a:rPr lang="en-US" dirty="0">
                <a:solidFill>
                  <a:schemeClr val="accent4">
                    <a:lumMod val="75000"/>
                  </a:schemeClr>
                </a:solidFill>
              </a:rPr>
              <a:t>4) </a:t>
            </a:r>
            <a:r>
              <a:rPr lang="en-US" dirty="0" smtClean="0">
                <a:solidFill>
                  <a:schemeClr val="accent4">
                    <a:lumMod val="75000"/>
                  </a:schemeClr>
                </a:solidFill>
              </a:rPr>
              <a:t>Occlusal </a:t>
            </a:r>
            <a:r>
              <a:rPr lang="en-US" dirty="0" err="1" smtClean="0">
                <a:solidFill>
                  <a:schemeClr val="accent4">
                    <a:lumMod val="75000"/>
                  </a:schemeClr>
                </a:solidFill>
              </a:rPr>
              <a:t>prematurities</a:t>
            </a:r>
            <a:r>
              <a:rPr lang="en-US" dirty="0" smtClean="0">
                <a:solidFill>
                  <a:schemeClr val="accent4">
                    <a:lumMod val="75000"/>
                  </a:schemeClr>
                </a:solidFill>
              </a:rPr>
              <a:t>/discrepancies</a:t>
            </a:r>
            <a:endParaRPr lang="en-US" dirty="0">
              <a:solidFill>
                <a:schemeClr val="accent4">
                  <a:lumMod val="75000"/>
                </a:schemeClr>
              </a:solidFill>
            </a:endParaRPr>
          </a:p>
          <a:p>
            <a:pPr marL="0" indent="0">
              <a:buNone/>
            </a:pPr>
            <a:r>
              <a:rPr lang="en-US" dirty="0">
                <a:solidFill>
                  <a:schemeClr val="accent4">
                    <a:lumMod val="75000"/>
                  </a:schemeClr>
                </a:solidFill>
              </a:rPr>
              <a:t>5) Wear </a:t>
            </a:r>
            <a:r>
              <a:rPr lang="en-US" dirty="0" smtClean="0">
                <a:solidFill>
                  <a:schemeClr val="accent4">
                    <a:lumMod val="75000"/>
                  </a:schemeClr>
                </a:solidFill>
              </a:rPr>
              <a:t>facets &amp; </a:t>
            </a:r>
            <a:r>
              <a:rPr lang="en-US" dirty="0" err="1" smtClean="0">
                <a:solidFill>
                  <a:schemeClr val="accent4">
                    <a:lumMod val="75000"/>
                  </a:schemeClr>
                </a:solidFill>
              </a:rPr>
              <a:t>abfractions</a:t>
            </a:r>
            <a:r>
              <a:rPr lang="en-US" dirty="0" smtClean="0">
                <a:solidFill>
                  <a:schemeClr val="accent4">
                    <a:lumMod val="75000"/>
                  </a:schemeClr>
                </a:solidFill>
              </a:rPr>
              <a:t> in the presence of other clinical indicators</a:t>
            </a:r>
            <a:endParaRPr lang="en-US" dirty="0">
              <a:solidFill>
                <a:schemeClr val="accent4">
                  <a:lumMod val="75000"/>
                </a:schemeClr>
              </a:solidFill>
            </a:endParaRPr>
          </a:p>
          <a:p>
            <a:pPr marL="0" indent="0">
              <a:buNone/>
            </a:pPr>
            <a:r>
              <a:rPr lang="en-US" dirty="0">
                <a:solidFill>
                  <a:schemeClr val="accent4">
                    <a:lumMod val="75000"/>
                  </a:schemeClr>
                </a:solidFill>
              </a:rPr>
              <a:t>6) Tooth migration</a:t>
            </a:r>
          </a:p>
          <a:p>
            <a:pPr marL="0" indent="0">
              <a:buNone/>
            </a:pPr>
            <a:r>
              <a:rPr lang="en-US" dirty="0">
                <a:solidFill>
                  <a:schemeClr val="accent4">
                    <a:lumMod val="75000"/>
                  </a:schemeClr>
                </a:solidFill>
              </a:rPr>
              <a:t>7) Chipped or fractured tooth (teeth)</a:t>
            </a:r>
          </a:p>
          <a:p>
            <a:pPr marL="0" indent="0">
              <a:buNone/>
            </a:pPr>
            <a:r>
              <a:rPr lang="en-US" dirty="0">
                <a:solidFill>
                  <a:schemeClr val="accent4">
                    <a:lumMod val="75000"/>
                  </a:schemeClr>
                </a:solidFill>
              </a:rPr>
              <a:t>8) Thermal sensitivity</a:t>
            </a:r>
          </a:p>
          <a:p>
            <a:endParaRPr lang="en-IE" dirty="0">
              <a:solidFill>
                <a:schemeClr val="accent4">
                  <a:lumMod val="75000"/>
                </a:schemeClr>
              </a:solidFill>
            </a:endParaRPr>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51"/>
          <a:stretch/>
        </p:blipFill>
        <p:spPr bwMode="auto">
          <a:xfrm>
            <a:off x="5528678" y="1324302"/>
            <a:ext cx="3566110" cy="152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dent.ucla.edu/pic/members/pdr/images/06.jpg"/>
          <p:cNvPicPr>
            <a:picLocks noChangeAspect="1" noChangeArrowheads="1"/>
          </p:cNvPicPr>
          <p:nvPr/>
        </p:nvPicPr>
        <p:blipFill>
          <a:blip r:embed="rId4"/>
          <a:srcRect/>
          <a:stretch>
            <a:fillRect/>
          </a:stretch>
        </p:blipFill>
        <p:spPr bwMode="auto">
          <a:xfrm>
            <a:off x="6660232" y="3105276"/>
            <a:ext cx="1750961" cy="2633024"/>
          </a:xfrm>
          <a:prstGeom prst="rect">
            <a:avLst/>
          </a:prstGeom>
          <a:noFill/>
        </p:spPr>
      </p:pic>
    </p:spTree>
    <p:extLst>
      <p:ext uri="{BB962C8B-B14F-4D97-AF65-F5344CB8AC3E}">
        <p14:creationId xmlns:p14="http://schemas.microsoft.com/office/powerpoint/2010/main" val="1870999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Radiographic signs of OT</a:t>
            </a:r>
            <a:endParaRPr lang="en-IE" dirty="0"/>
          </a:p>
        </p:txBody>
      </p:sp>
      <p:sp>
        <p:nvSpPr>
          <p:cNvPr id="3" name="Content Placeholder 2"/>
          <p:cNvSpPr>
            <a:spLocks noGrp="1"/>
          </p:cNvSpPr>
          <p:nvPr>
            <p:ph idx="1"/>
          </p:nvPr>
        </p:nvSpPr>
        <p:spPr>
          <a:xfrm>
            <a:off x="467544" y="1569193"/>
            <a:ext cx="5194920" cy="4565104"/>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smtClean="0">
              <a:solidFill>
                <a:schemeClr val="accent4">
                  <a:lumMod val="75000"/>
                </a:schemeClr>
              </a:solidFill>
            </a:endParaRPr>
          </a:p>
          <a:p>
            <a:r>
              <a:rPr lang="en-US" dirty="0" smtClean="0">
                <a:solidFill>
                  <a:schemeClr val="accent4">
                    <a:lumMod val="75000"/>
                  </a:schemeClr>
                </a:solidFill>
              </a:rPr>
              <a:t>Increased </a:t>
            </a:r>
            <a:r>
              <a:rPr lang="en-US" dirty="0">
                <a:solidFill>
                  <a:schemeClr val="accent4">
                    <a:lumMod val="75000"/>
                  </a:schemeClr>
                </a:solidFill>
              </a:rPr>
              <a:t>width of </a:t>
            </a:r>
            <a:r>
              <a:rPr lang="en-US" dirty="0" smtClean="0">
                <a:solidFill>
                  <a:schemeClr val="accent4">
                    <a:lumMod val="75000"/>
                  </a:schemeClr>
                </a:solidFill>
              </a:rPr>
              <a:t>PDL space (funnel-shaped </a:t>
            </a:r>
            <a:r>
              <a:rPr lang="en-US" dirty="0" err="1" smtClean="0">
                <a:solidFill>
                  <a:schemeClr val="accent4">
                    <a:lumMod val="75000"/>
                  </a:schemeClr>
                </a:solidFill>
              </a:rPr>
              <a:t>coronally</a:t>
            </a:r>
            <a:r>
              <a:rPr lang="en-US" dirty="0" smtClean="0">
                <a:solidFill>
                  <a:schemeClr val="accent4">
                    <a:lumMod val="75000"/>
                  </a:schemeClr>
                </a:solidFill>
              </a:rPr>
              <a:t>).</a:t>
            </a:r>
          </a:p>
          <a:p>
            <a:r>
              <a:rPr lang="en-US" dirty="0" smtClean="0">
                <a:solidFill>
                  <a:schemeClr val="accent4">
                    <a:lumMod val="75000"/>
                  </a:schemeClr>
                </a:solidFill>
              </a:rPr>
              <a:t>Thickening of lamina </a:t>
            </a:r>
            <a:r>
              <a:rPr lang="en-US" dirty="0" err="1" smtClean="0">
                <a:solidFill>
                  <a:schemeClr val="accent4">
                    <a:lumMod val="75000"/>
                  </a:schemeClr>
                </a:solidFill>
              </a:rPr>
              <a:t>dura</a:t>
            </a:r>
            <a:r>
              <a:rPr lang="en-US" dirty="0" smtClean="0">
                <a:solidFill>
                  <a:schemeClr val="accent4">
                    <a:lumMod val="75000"/>
                  </a:schemeClr>
                </a:solidFill>
              </a:rPr>
              <a:t>.</a:t>
            </a:r>
          </a:p>
          <a:p>
            <a:r>
              <a:rPr lang="en-US" dirty="0" smtClean="0">
                <a:solidFill>
                  <a:schemeClr val="accent4">
                    <a:lumMod val="75000"/>
                  </a:schemeClr>
                </a:solidFill>
              </a:rPr>
              <a:t>Vertical or angular bone loss.</a:t>
            </a:r>
          </a:p>
          <a:p>
            <a:r>
              <a:rPr lang="en-US" dirty="0" smtClean="0">
                <a:solidFill>
                  <a:schemeClr val="accent4">
                    <a:lumMod val="75000"/>
                  </a:schemeClr>
                </a:solidFill>
              </a:rPr>
              <a:t>Radiolucency in furcation areas.</a:t>
            </a:r>
          </a:p>
          <a:p>
            <a:endParaRPr lang="en-IE" dirty="0">
              <a:solidFill>
                <a:schemeClr val="accent4">
                  <a:lumMod val="75000"/>
                </a:scheme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94170"/>
            <a:ext cx="3575392" cy="4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6718965" y="2276872"/>
            <a:ext cx="9144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6804248" y="2564904"/>
            <a:ext cx="914400"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15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5845"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 r="42780" b="1"/>
          <a:stretch/>
        </p:blipFill>
        <p:spPr bwMode="auto">
          <a:xfrm>
            <a:off x="1403648" y="764704"/>
            <a:ext cx="6142181" cy="542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Connector 4"/>
          <p:cNvSpPr/>
          <p:nvPr/>
        </p:nvSpPr>
        <p:spPr>
          <a:xfrm>
            <a:off x="3491880" y="2636912"/>
            <a:ext cx="576064" cy="720080"/>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p:cNvSpPr/>
          <p:nvPr/>
        </p:nvSpPr>
        <p:spPr>
          <a:xfrm>
            <a:off x="4572000" y="2780928"/>
            <a:ext cx="576064" cy="720080"/>
          </a:xfrm>
          <a:prstGeom prst="flowChartConnector">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Arrow Connector 6"/>
          <p:cNvCxnSpPr/>
          <p:nvPr/>
        </p:nvCxnSpPr>
        <p:spPr>
          <a:xfrm>
            <a:off x="2771800" y="3501008"/>
            <a:ext cx="86409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915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fade">
                                      <p:cBhvr>
                                        <p:cTn id="10" dur="500"/>
                                        <p:tgtEl>
                                          <p:spTgt spid="358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E" dirty="0" smtClean="0"/>
              <a:t>Radiographic signs of OT</a:t>
            </a:r>
            <a:endParaRPr lang="en-I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7623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79512" y="1797620"/>
            <a:ext cx="4752528" cy="2711499"/>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solidFill>
                  <a:schemeClr val="accent4">
                    <a:lumMod val="75000"/>
                  </a:schemeClr>
                </a:solidFill>
              </a:rPr>
              <a:t>Increased width of PDL space (funnel-shaped </a:t>
            </a:r>
            <a:r>
              <a:rPr lang="en-US" dirty="0" err="1" smtClean="0">
                <a:solidFill>
                  <a:schemeClr val="accent4">
                    <a:lumMod val="75000"/>
                  </a:schemeClr>
                </a:solidFill>
              </a:rPr>
              <a:t>coronally</a:t>
            </a:r>
            <a:r>
              <a:rPr lang="en-US" dirty="0" smtClean="0">
                <a:solidFill>
                  <a:schemeClr val="accent4">
                    <a:lumMod val="75000"/>
                  </a:schemeClr>
                </a:solidFill>
              </a:rPr>
              <a:t>).</a:t>
            </a:r>
          </a:p>
          <a:p>
            <a:r>
              <a:rPr lang="en-US" dirty="0" smtClean="0">
                <a:solidFill>
                  <a:schemeClr val="accent4">
                    <a:lumMod val="75000"/>
                  </a:schemeClr>
                </a:solidFill>
              </a:rPr>
              <a:t>Thickening of lamina </a:t>
            </a:r>
            <a:r>
              <a:rPr lang="en-US" dirty="0" err="1" smtClean="0">
                <a:solidFill>
                  <a:schemeClr val="accent4">
                    <a:lumMod val="75000"/>
                  </a:schemeClr>
                </a:solidFill>
              </a:rPr>
              <a:t>dura</a:t>
            </a:r>
            <a:r>
              <a:rPr lang="en-US" dirty="0" smtClean="0">
                <a:solidFill>
                  <a:schemeClr val="accent4">
                    <a:lumMod val="75000"/>
                  </a:schemeClr>
                </a:solidFill>
              </a:rPr>
              <a:t>.</a:t>
            </a:r>
          </a:p>
          <a:p>
            <a:r>
              <a:rPr lang="en-US" dirty="0" smtClean="0">
                <a:solidFill>
                  <a:schemeClr val="accent4">
                    <a:lumMod val="75000"/>
                  </a:schemeClr>
                </a:solidFill>
              </a:rPr>
              <a:t>Vertical or angular bone loss.</a:t>
            </a:r>
          </a:p>
          <a:p>
            <a:r>
              <a:rPr lang="en-US" dirty="0" smtClean="0">
                <a:solidFill>
                  <a:schemeClr val="accent4">
                    <a:lumMod val="75000"/>
                  </a:schemeClr>
                </a:solidFill>
              </a:rPr>
              <a:t>Radiolucency in furcation areas.</a:t>
            </a:r>
          </a:p>
          <a:p>
            <a:r>
              <a:rPr lang="en-US" dirty="0" smtClean="0">
                <a:solidFill>
                  <a:schemeClr val="accent4">
                    <a:lumMod val="75000"/>
                  </a:schemeClr>
                </a:solidFill>
              </a:rPr>
              <a:t>Root resorption</a:t>
            </a:r>
          </a:p>
          <a:p>
            <a:endParaRPr lang="en-IE" dirty="0">
              <a:solidFill>
                <a:schemeClr val="accent4">
                  <a:lumMod val="75000"/>
                </a:schemeClr>
              </a:solidFill>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74" y="4447276"/>
            <a:ext cx="2964722" cy="242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شكل بيضاوي 42"/>
          <p:cNvSpPr/>
          <p:nvPr/>
        </p:nvSpPr>
        <p:spPr>
          <a:xfrm rot="19359894">
            <a:off x="2501992" y="5455744"/>
            <a:ext cx="1306411" cy="11605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6">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anim calcmode="lin" valueType="num">
                                      <p:cBhvr additive="base">
                                        <p:cTn id="13" dur="500" fill="hold"/>
                                        <p:tgtEl>
                                          <p:spTgt spid="39938"/>
                                        </p:tgtEl>
                                        <p:attrNameLst>
                                          <p:attrName>ppt_x</p:attrName>
                                        </p:attrNameLst>
                                      </p:cBhvr>
                                      <p:tavLst>
                                        <p:tav tm="0">
                                          <p:val>
                                            <p:strVal val="#ppt_x"/>
                                          </p:val>
                                        </p:tav>
                                        <p:tav tm="100000">
                                          <p:val>
                                            <p:strVal val="#ppt_x"/>
                                          </p:val>
                                        </p:tav>
                                      </p:tavLst>
                                    </p:anim>
                                    <p:anim calcmode="lin" valueType="num">
                                      <p:cBhvr additive="base">
                                        <p:cTn id="14"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6">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6">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Effects of Insufficient Occlusal Force</a:t>
            </a:r>
            <a:endParaRPr lang="en-IE" dirty="0"/>
          </a:p>
        </p:txBody>
      </p:sp>
      <p:sp>
        <p:nvSpPr>
          <p:cNvPr id="3" name="Content Placeholder 2"/>
          <p:cNvSpPr>
            <a:spLocks noGrp="1"/>
          </p:cNvSpPr>
          <p:nvPr>
            <p:ph idx="1"/>
          </p:nvPr>
        </p:nvSpPr>
        <p:spPr/>
        <p:txBody>
          <a:bodyPr>
            <a:normAutofit/>
          </a:bodyPr>
          <a:lstStyle/>
          <a:p>
            <a:r>
              <a:rPr lang="en-IE" dirty="0"/>
              <a:t>Insufficient occlusal force may also be injurious to the </a:t>
            </a:r>
            <a:r>
              <a:rPr lang="en-IE" dirty="0" smtClean="0"/>
              <a:t>supporting periodontal tissues.</a:t>
            </a:r>
          </a:p>
          <a:p>
            <a:pPr marL="0" indent="0">
              <a:buNone/>
            </a:pPr>
            <a:endParaRPr lang="en-IE" dirty="0" smtClean="0"/>
          </a:p>
          <a:p>
            <a:r>
              <a:rPr lang="en-IE" dirty="0" smtClean="0"/>
              <a:t> </a:t>
            </a:r>
            <a:r>
              <a:rPr lang="en-IE" dirty="0"/>
              <a:t>Insufficient stimulation causes</a:t>
            </a:r>
            <a:r>
              <a:rPr lang="en-IE" dirty="0">
                <a:solidFill>
                  <a:schemeClr val="tx2"/>
                </a:solidFill>
              </a:rPr>
              <a:t> thinning </a:t>
            </a:r>
            <a:r>
              <a:rPr lang="en-IE" dirty="0" smtClean="0">
                <a:solidFill>
                  <a:schemeClr val="tx2"/>
                </a:solidFill>
              </a:rPr>
              <a:t>of the </a:t>
            </a:r>
            <a:r>
              <a:rPr lang="en-IE" dirty="0">
                <a:solidFill>
                  <a:schemeClr val="tx2"/>
                </a:solidFill>
              </a:rPr>
              <a:t>periodontal ligament</a:t>
            </a:r>
            <a:r>
              <a:rPr lang="en-IE" dirty="0"/>
              <a:t>, </a:t>
            </a:r>
            <a:r>
              <a:rPr lang="en-IE" dirty="0">
                <a:solidFill>
                  <a:schemeClr val="tx2"/>
                </a:solidFill>
              </a:rPr>
              <a:t>atrophy of the </a:t>
            </a:r>
            <a:r>
              <a:rPr lang="en-IE" dirty="0" err="1">
                <a:solidFill>
                  <a:schemeClr val="tx2"/>
                </a:solidFill>
              </a:rPr>
              <a:t>fibers</a:t>
            </a:r>
            <a:r>
              <a:rPr lang="en-IE" dirty="0"/>
              <a:t>, </a:t>
            </a:r>
            <a:r>
              <a:rPr lang="en-IE" dirty="0">
                <a:solidFill>
                  <a:schemeClr val="tx2"/>
                </a:solidFill>
              </a:rPr>
              <a:t>osteoporosis of </a:t>
            </a:r>
            <a:r>
              <a:rPr lang="en-IE" dirty="0" smtClean="0">
                <a:solidFill>
                  <a:schemeClr val="tx2"/>
                </a:solidFill>
              </a:rPr>
              <a:t>the alveolar </a:t>
            </a:r>
            <a:r>
              <a:rPr lang="en-IE" dirty="0">
                <a:solidFill>
                  <a:schemeClr val="tx2"/>
                </a:solidFill>
              </a:rPr>
              <a:t>bone</a:t>
            </a:r>
            <a:r>
              <a:rPr lang="en-IE" dirty="0"/>
              <a:t>, and a </a:t>
            </a:r>
            <a:r>
              <a:rPr lang="en-IE" dirty="0">
                <a:solidFill>
                  <a:schemeClr val="tx2"/>
                </a:solidFill>
              </a:rPr>
              <a:t>reduction in bone height</a:t>
            </a:r>
            <a:r>
              <a:rPr lang="en-IE" dirty="0"/>
              <a:t>. </a:t>
            </a:r>
            <a:endParaRPr lang="en-IE" dirty="0" smtClean="0"/>
          </a:p>
          <a:p>
            <a:pPr marL="0" indent="0">
              <a:buNone/>
            </a:pPr>
            <a:endParaRPr lang="en-IE" dirty="0" smtClean="0"/>
          </a:p>
          <a:p>
            <a:r>
              <a:rPr lang="en-IE" dirty="0" err="1" smtClean="0"/>
              <a:t>Hypofunction</a:t>
            </a:r>
            <a:r>
              <a:rPr lang="en-IE" dirty="0" smtClean="0"/>
              <a:t> can result </a:t>
            </a:r>
            <a:r>
              <a:rPr lang="en-IE" dirty="0"/>
              <a:t>from an </a:t>
            </a:r>
            <a:r>
              <a:rPr lang="en-IE" u="sng" dirty="0"/>
              <a:t>open-bite relationship</a:t>
            </a:r>
            <a:r>
              <a:rPr lang="en-IE" dirty="0"/>
              <a:t>, an </a:t>
            </a:r>
            <a:r>
              <a:rPr lang="en-IE" u="sng" dirty="0"/>
              <a:t>absence of </a:t>
            </a:r>
            <a:r>
              <a:rPr lang="en-IE" u="sng" dirty="0" smtClean="0"/>
              <a:t>functional </a:t>
            </a:r>
            <a:r>
              <a:rPr lang="en-IE" u="sng" dirty="0"/>
              <a:t>antagonists</a:t>
            </a:r>
            <a:r>
              <a:rPr lang="en-IE" dirty="0"/>
              <a:t>, or </a:t>
            </a:r>
            <a:r>
              <a:rPr lang="en-IE" u="sng" dirty="0"/>
              <a:t>unilateral chewing habits</a:t>
            </a:r>
            <a:r>
              <a:rPr lang="en-IE" dirty="0"/>
              <a:t> that neglect one side </a:t>
            </a:r>
            <a:r>
              <a:rPr lang="en-IE" dirty="0" smtClean="0"/>
              <a:t>of the </a:t>
            </a:r>
            <a:r>
              <a:rPr lang="en-IE" dirty="0"/>
              <a:t>mouth.</a:t>
            </a:r>
            <a:endParaRPr lang="en-IE" dirty="0"/>
          </a:p>
        </p:txBody>
      </p:sp>
    </p:spTree>
    <p:extLst>
      <p:ext uri="{BB962C8B-B14F-4D97-AF65-F5344CB8AC3E}">
        <p14:creationId xmlns:p14="http://schemas.microsoft.com/office/powerpoint/2010/main" val="2682107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Reversibility of Traumatic Lesions</a:t>
            </a:r>
            <a:endParaRPr lang="en-IE" dirty="0"/>
          </a:p>
        </p:txBody>
      </p:sp>
      <p:sp>
        <p:nvSpPr>
          <p:cNvPr id="3" name="Content Placeholder 2"/>
          <p:cNvSpPr>
            <a:spLocks noGrp="1"/>
          </p:cNvSpPr>
          <p:nvPr>
            <p:ph idx="1"/>
          </p:nvPr>
        </p:nvSpPr>
        <p:spPr/>
        <p:txBody>
          <a:bodyPr>
            <a:normAutofit fontScale="85000" lnSpcReduction="10000"/>
          </a:bodyPr>
          <a:lstStyle/>
          <a:p>
            <a:r>
              <a:rPr lang="en-IE" dirty="0"/>
              <a:t>Trauma from occlusion is</a:t>
            </a:r>
            <a:r>
              <a:rPr lang="en-IE" b="1" dirty="0">
                <a:solidFill>
                  <a:schemeClr val="tx2"/>
                </a:solidFill>
              </a:rPr>
              <a:t> reversible</a:t>
            </a:r>
            <a:r>
              <a:rPr lang="en-IE" dirty="0"/>
              <a:t>. </a:t>
            </a:r>
            <a:r>
              <a:rPr lang="en-IE" dirty="0" smtClean="0"/>
              <a:t>When </a:t>
            </a:r>
            <a:r>
              <a:rPr lang="en-IE" dirty="0"/>
              <a:t>the impact of the artificially created force </a:t>
            </a:r>
            <a:r>
              <a:rPr lang="en-IE" dirty="0" smtClean="0"/>
              <a:t>is relieved</a:t>
            </a:r>
            <a:r>
              <a:rPr lang="en-IE" dirty="0"/>
              <a:t>, the tissues undergo repair. </a:t>
            </a:r>
            <a:endParaRPr lang="en-IE" dirty="0" smtClean="0"/>
          </a:p>
          <a:p>
            <a:endParaRPr lang="en-IE" dirty="0"/>
          </a:p>
          <a:p>
            <a:r>
              <a:rPr lang="en-IE" dirty="0" smtClean="0"/>
              <a:t>Although </a:t>
            </a:r>
            <a:r>
              <a:rPr lang="en-IE" dirty="0"/>
              <a:t>trauma from </a:t>
            </a:r>
            <a:r>
              <a:rPr lang="en-IE" dirty="0" smtClean="0"/>
              <a:t>occlusion is </a:t>
            </a:r>
            <a:r>
              <a:rPr lang="en-IE" dirty="0"/>
              <a:t>reversible under such conditions, it does not always </a:t>
            </a:r>
            <a:r>
              <a:rPr lang="en-IE" dirty="0" smtClean="0"/>
              <a:t>correct itself</a:t>
            </a:r>
            <a:r>
              <a:rPr lang="en-IE" dirty="0"/>
              <a:t>, and therefore it is not always temporary or of limited </a:t>
            </a:r>
            <a:r>
              <a:rPr lang="en-IE" dirty="0" smtClean="0"/>
              <a:t>clinical significance</a:t>
            </a:r>
            <a:r>
              <a:rPr lang="en-IE" dirty="0"/>
              <a:t>. </a:t>
            </a:r>
            <a:endParaRPr lang="en-IE" dirty="0" smtClean="0"/>
          </a:p>
          <a:p>
            <a:pPr marL="0" indent="0">
              <a:buNone/>
            </a:pPr>
            <a:endParaRPr lang="en-IE" dirty="0" smtClean="0"/>
          </a:p>
          <a:p>
            <a:r>
              <a:rPr lang="en-IE" dirty="0" smtClean="0"/>
              <a:t>The </a:t>
            </a:r>
            <a:r>
              <a:rPr lang="en-IE" dirty="0"/>
              <a:t>injurious force must be relieved for repair </a:t>
            </a:r>
            <a:r>
              <a:rPr lang="en-IE" dirty="0" smtClean="0"/>
              <a:t>to occur. </a:t>
            </a:r>
          </a:p>
          <a:p>
            <a:pPr marL="0" indent="0">
              <a:buNone/>
            </a:pPr>
            <a:endParaRPr lang="en-IE" dirty="0" smtClean="0"/>
          </a:p>
          <a:p>
            <a:r>
              <a:rPr lang="en-IE" dirty="0" smtClean="0"/>
              <a:t>If </a:t>
            </a:r>
            <a:r>
              <a:rPr lang="en-IE" dirty="0"/>
              <a:t>conditions in humans do not permit the teeth to </a:t>
            </a:r>
            <a:r>
              <a:rPr lang="en-IE" dirty="0" smtClean="0"/>
              <a:t>escape from </a:t>
            </a:r>
            <a:r>
              <a:rPr lang="en-IE" dirty="0"/>
              <a:t>or adapt to excessive occlusal force, periodontal </a:t>
            </a:r>
            <a:r>
              <a:rPr lang="en-IE" dirty="0" smtClean="0"/>
              <a:t>damage persists </a:t>
            </a:r>
            <a:r>
              <a:rPr lang="en-IE" dirty="0"/>
              <a:t>and worsens</a:t>
            </a:r>
            <a:r>
              <a:rPr lang="en-IE" dirty="0" smtClean="0"/>
              <a:t>.</a:t>
            </a:r>
          </a:p>
          <a:p>
            <a:endParaRPr lang="en-IE" dirty="0"/>
          </a:p>
          <a:p>
            <a:r>
              <a:rPr lang="en-IE" b="1" dirty="0"/>
              <a:t>The presence of inflammation </a:t>
            </a:r>
            <a:r>
              <a:rPr lang="en-IE" dirty="0"/>
              <a:t>in the </a:t>
            </a:r>
            <a:r>
              <a:rPr lang="en-IE" dirty="0" err="1"/>
              <a:t>periodontium</a:t>
            </a:r>
            <a:r>
              <a:rPr lang="en-IE" dirty="0"/>
              <a:t> as a </a:t>
            </a:r>
            <a:r>
              <a:rPr lang="en-IE" dirty="0" smtClean="0"/>
              <a:t>result of </a:t>
            </a:r>
            <a:r>
              <a:rPr lang="en-IE" dirty="0"/>
              <a:t>plaque accumulation </a:t>
            </a:r>
            <a:r>
              <a:rPr lang="en-IE" u="sng" dirty="0"/>
              <a:t>may impair the reversibility of </a:t>
            </a:r>
            <a:r>
              <a:rPr lang="en-IE" u="sng" dirty="0" smtClean="0"/>
              <a:t>traumatic lesions</a:t>
            </a:r>
            <a:endParaRPr lang="en-IE" u="sng" dirty="0"/>
          </a:p>
        </p:txBody>
      </p:sp>
    </p:spTree>
    <p:extLst>
      <p:ext uri="{BB962C8B-B14F-4D97-AF65-F5344CB8AC3E}">
        <p14:creationId xmlns:p14="http://schemas.microsoft.com/office/powerpoint/2010/main" val="3557123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dirty="0"/>
              <a:t>Effects of Excessive Occlusal Forces </a:t>
            </a:r>
            <a:r>
              <a:rPr lang="en-IE" b="1" dirty="0" smtClean="0"/>
              <a:t>on Dental </a:t>
            </a:r>
            <a:r>
              <a:rPr lang="en-IE" b="1" dirty="0"/>
              <a:t>Pulp</a:t>
            </a:r>
            <a:endParaRPr lang="en-IE" dirty="0"/>
          </a:p>
        </p:txBody>
      </p:sp>
      <p:sp>
        <p:nvSpPr>
          <p:cNvPr id="3" name="Content Placeholder 2"/>
          <p:cNvSpPr>
            <a:spLocks noGrp="1"/>
          </p:cNvSpPr>
          <p:nvPr>
            <p:ph idx="1"/>
          </p:nvPr>
        </p:nvSpPr>
        <p:spPr>
          <a:xfrm>
            <a:off x="251520" y="2001917"/>
            <a:ext cx="8229600" cy="4876800"/>
          </a:xfrm>
        </p:spPr>
        <p:txBody>
          <a:bodyPr>
            <a:normAutofit/>
          </a:bodyPr>
          <a:lstStyle/>
          <a:p>
            <a:r>
              <a:rPr lang="en-IE" dirty="0"/>
              <a:t>The effects of excessive occlusal forces on the dental pulp </a:t>
            </a:r>
            <a:r>
              <a:rPr lang="en-IE" dirty="0" smtClean="0"/>
              <a:t>have not </a:t>
            </a:r>
            <a:r>
              <a:rPr lang="en-IE" dirty="0"/>
              <a:t>been established. </a:t>
            </a:r>
            <a:endParaRPr lang="en-IE" dirty="0" smtClean="0"/>
          </a:p>
          <a:p>
            <a:pPr marL="0" indent="0">
              <a:buNone/>
            </a:pPr>
            <a:endParaRPr lang="en-IE" dirty="0" smtClean="0"/>
          </a:p>
          <a:p>
            <a:r>
              <a:rPr lang="en-IE" dirty="0" smtClean="0"/>
              <a:t>Some </a:t>
            </a:r>
            <a:r>
              <a:rPr lang="en-IE" dirty="0"/>
              <a:t>clinicians report the disappearance </a:t>
            </a:r>
            <a:r>
              <a:rPr lang="en-IE" dirty="0" smtClean="0"/>
              <a:t>of pulpal </a:t>
            </a:r>
            <a:r>
              <a:rPr lang="en-IE" dirty="0"/>
              <a:t>symptoms after the correction of excessive occlusal forces</a:t>
            </a:r>
            <a:r>
              <a:rPr lang="en-IE" dirty="0" smtClean="0"/>
              <a:t>.</a:t>
            </a:r>
          </a:p>
          <a:p>
            <a:pPr marL="0" indent="0">
              <a:buNone/>
            </a:pPr>
            <a:endParaRPr lang="en-IE" dirty="0"/>
          </a:p>
          <a:p>
            <a:r>
              <a:rPr lang="en-IE" dirty="0"/>
              <a:t>Pulpal reactions have been noted in animals subjected to </a:t>
            </a:r>
            <a:r>
              <a:rPr lang="en-IE" dirty="0" smtClean="0"/>
              <a:t>increased occlusal forces, </a:t>
            </a:r>
            <a:r>
              <a:rPr lang="en-IE" dirty="0"/>
              <a:t>but these did not occur when the forces </a:t>
            </a:r>
            <a:r>
              <a:rPr lang="en-IE" dirty="0" smtClean="0"/>
              <a:t>were minimal </a:t>
            </a:r>
            <a:r>
              <a:rPr lang="en-IE" dirty="0"/>
              <a:t>and occurred over short </a:t>
            </a:r>
            <a:r>
              <a:rPr lang="en-IE" dirty="0" smtClean="0"/>
              <a:t>periods.</a:t>
            </a:r>
            <a:endParaRPr lang="en-IE" dirty="0"/>
          </a:p>
        </p:txBody>
      </p:sp>
    </p:spTree>
    <p:extLst>
      <p:ext uri="{BB962C8B-B14F-4D97-AF65-F5344CB8AC3E}">
        <p14:creationId xmlns:p14="http://schemas.microsoft.com/office/powerpoint/2010/main" val="3799990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455440"/>
          </a:xfrm>
          <a:ln>
            <a:solidFill>
              <a:schemeClr val="bg1"/>
            </a:solidFill>
          </a:ln>
        </p:spPr>
        <p:txBody>
          <a:bodyPr>
            <a:normAutofit fontScale="90000"/>
          </a:bodyPr>
          <a:lstStyle/>
          <a:p>
            <a:pPr algn="ctr"/>
            <a:r>
              <a:rPr lang="en-IE" b="1" dirty="0"/>
              <a:t>Influence of Trauma from Occlusion on </a:t>
            </a:r>
            <a:r>
              <a:rPr lang="en-IE" b="1" dirty="0" smtClean="0"/>
              <a:t>the Progression </a:t>
            </a:r>
            <a:r>
              <a:rPr lang="en-IE" b="1" dirty="0"/>
              <a:t>of Marginal Periodontitis</a:t>
            </a:r>
            <a:endParaRPr lang="en-IE" dirty="0"/>
          </a:p>
        </p:txBody>
      </p:sp>
      <p:sp>
        <p:nvSpPr>
          <p:cNvPr id="3" name="Content Placeholder 2"/>
          <p:cNvSpPr>
            <a:spLocks noGrp="1"/>
          </p:cNvSpPr>
          <p:nvPr>
            <p:ph idx="1"/>
          </p:nvPr>
        </p:nvSpPr>
        <p:spPr>
          <a:xfrm>
            <a:off x="0" y="1772816"/>
            <a:ext cx="5364088" cy="4752528"/>
          </a:xfrm>
          <a:ln>
            <a:solidFill>
              <a:schemeClr val="tx2"/>
            </a:solidFill>
          </a:ln>
        </p:spPr>
        <p:txBody>
          <a:bodyPr>
            <a:normAutofit lnSpcReduction="10000"/>
          </a:bodyPr>
          <a:lstStyle/>
          <a:p>
            <a:pPr marL="0" indent="0">
              <a:buNone/>
            </a:pPr>
            <a:endParaRPr lang="en-IE" dirty="0" smtClean="0"/>
          </a:p>
          <a:p>
            <a:r>
              <a:rPr lang="en-IE" dirty="0" smtClean="0"/>
              <a:t>Plaque </a:t>
            </a:r>
            <a:r>
              <a:rPr lang="en-IE" dirty="0" smtClean="0">
                <a:sym typeface="Wingdings" panose="05000000000000000000" pitchFamily="2" charset="2"/>
              </a:rPr>
              <a:t> affects gingiva and progress into periodontal pockets.</a:t>
            </a:r>
          </a:p>
          <a:p>
            <a:pPr marL="0" indent="0">
              <a:buNone/>
            </a:pPr>
            <a:endParaRPr lang="en-IE" dirty="0" smtClean="0">
              <a:sym typeface="Wingdings" panose="05000000000000000000" pitchFamily="2" charset="2"/>
            </a:endParaRPr>
          </a:p>
          <a:p>
            <a:r>
              <a:rPr lang="en-IE" dirty="0" smtClean="0">
                <a:sym typeface="Wingdings" panose="05000000000000000000" pitchFamily="2" charset="2"/>
              </a:rPr>
              <a:t>Occlusal trauma  only PDL &amp; Bone because gingival blood supply is not affected by excessive forces.</a:t>
            </a:r>
          </a:p>
          <a:p>
            <a:pPr marL="0" indent="0">
              <a:buNone/>
            </a:pPr>
            <a:endParaRPr lang="en-IE" dirty="0" smtClean="0">
              <a:sym typeface="Wingdings" panose="05000000000000000000" pitchFamily="2" charset="2"/>
            </a:endParaRPr>
          </a:p>
          <a:p>
            <a:r>
              <a:rPr lang="en-IE" b="1" dirty="0" smtClean="0">
                <a:solidFill>
                  <a:schemeClr val="tx2"/>
                </a:solidFill>
              </a:rPr>
              <a:t>“Trauma </a:t>
            </a:r>
            <a:r>
              <a:rPr lang="en-IE" b="1" dirty="0">
                <a:solidFill>
                  <a:schemeClr val="tx2"/>
                </a:solidFill>
              </a:rPr>
              <a:t>from occlusion does not cause pockets or </a:t>
            </a:r>
            <a:r>
              <a:rPr lang="en-IE" b="1" dirty="0" smtClean="0">
                <a:solidFill>
                  <a:schemeClr val="tx2"/>
                </a:solidFill>
              </a:rPr>
              <a:t>gingivitis”  </a:t>
            </a:r>
            <a:r>
              <a:rPr lang="en-IE" dirty="0"/>
              <a:t>and that it also does not increase gingival fluid flow. </a:t>
            </a:r>
          </a:p>
          <a:p>
            <a:pPr marL="0" indent="0">
              <a:buNone/>
            </a:pPr>
            <a:endParaRPr lang="en-IE"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r="6783"/>
          <a:stretch/>
        </p:blipFill>
        <p:spPr bwMode="auto">
          <a:xfrm>
            <a:off x="5341842" y="2924944"/>
            <a:ext cx="3802158" cy="357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080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When does OT influence periodontal disease?</a:t>
            </a:r>
            <a:endParaRPr lang="en-IE" dirty="0"/>
          </a:p>
        </p:txBody>
      </p:sp>
      <p:sp>
        <p:nvSpPr>
          <p:cNvPr id="3" name="Content Placeholder 2"/>
          <p:cNvSpPr>
            <a:spLocks noGrp="1"/>
          </p:cNvSpPr>
          <p:nvPr>
            <p:ph idx="1"/>
          </p:nvPr>
        </p:nvSpPr>
        <p:spPr>
          <a:xfrm>
            <a:off x="457200" y="1600200"/>
            <a:ext cx="5122912" cy="4637112"/>
          </a:xfrm>
        </p:spPr>
        <p:txBody>
          <a:bodyPr>
            <a:normAutofit/>
          </a:bodyPr>
          <a:lstStyle/>
          <a:p>
            <a:pPr marL="0" indent="0">
              <a:buNone/>
            </a:pPr>
            <a:r>
              <a:rPr lang="en-IE" dirty="0" smtClean="0"/>
              <a:t>As </a:t>
            </a:r>
            <a:r>
              <a:rPr lang="en-IE" dirty="0"/>
              <a:t>long as inflammation is confined to the gingiva, the </a:t>
            </a:r>
            <a:r>
              <a:rPr lang="en-IE" dirty="0" smtClean="0"/>
              <a:t>inflammatory process </a:t>
            </a:r>
            <a:r>
              <a:rPr lang="en-IE" dirty="0"/>
              <a:t>is not affected by occlusal </a:t>
            </a:r>
            <a:r>
              <a:rPr lang="en-IE" dirty="0" smtClean="0"/>
              <a:t>forces. </a:t>
            </a:r>
            <a:r>
              <a:rPr lang="en-IE" dirty="0"/>
              <a:t>When </a:t>
            </a:r>
            <a:r>
              <a:rPr lang="en-IE" dirty="0" smtClean="0"/>
              <a:t>inflammation extends </a:t>
            </a:r>
            <a:r>
              <a:rPr lang="en-IE" dirty="0"/>
              <a:t>from the gingiva into the supporting </a:t>
            </a:r>
            <a:r>
              <a:rPr lang="en-IE" dirty="0" smtClean="0"/>
              <a:t>periodontal tissues </a:t>
            </a:r>
            <a:r>
              <a:rPr lang="en-IE" dirty="0"/>
              <a:t>(i.e., when gingivitis becomes periodontitis), </a:t>
            </a:r>
            <a:r>
              <a:rPr lang="en-IE" dirty="0" smtClean="0"/>
              <a:t>plaque-induced</a:t>
            </a:r>
            <a:r>
              <a:rPr lang="en-IE" dirty="0"/>
              <a:t> </a:t>
            </a:r>
            <a:r>
              <a:rPr lang="en-IE" dirty="0" smtClean="0"/>
              <a:t>inflammation </a:t>
            </a:r>
            <a:r>
              <a:rPr lang="en-IE" dirty="0"/>
              <a:t>enters the zone that is influenced by </a:t>
            </a:r>
            <a:r>
              <a:rPr lang="en-IE" dirty="0" smtClean="0"/>
              <a:t>occlusion, which </a:t>
            </a:r>
            <a:r>
              <a:rPr lang="en-IE" dirty="0"/>
              <a:t>Glickman has called the </a:t>
            </a:r>
            <a:r>
              <a:rPr lang="en-IE" i="1" dirty="0"/>
              <a:t>zone of co-destruction</a:t>
            </a:r>
            <a:r>
              <a:rPr lang="en-IE" i="1" dirty="0" smtClean="0"/>
              <a:t>.</a:t>
            </a:r>
          </a:p>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08" y="1844824"/>
            <a:ext cx="3910587"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844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Glickman’s Concept</a:t>
            </a:r>
            <a:endParaRPr lang="en-IE"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1270" y="2123240"/>
            <a:ext cx="3251040" cy="375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2564904"/>
            <a:ext cx="5256584" cy="1754326"/>
          </a:xfrm>
          <a:prstGeom prst="rect">
            <a:avLst/>
          </a:prstGeom>
        </p:spPr>
        <p:txBody>
          <a:bodyPr wrap="square">
            <a:spAutoFit/>
          </a:bodyPr>
          <a:lstStyle/>
          <a:p>
            <a:r>
              <a:rPr lang="en-IE" dirty="0"/>
              <a:t>The </a:t>
            </a:r>
            <a:r>
              <a:rPr lang="en-IE" dirty="0" smtClean="0"/>
              <a:t>inflammatory </a:t>
            </a:r>
            <a:r>
              <a:rPr lang="en-IE" dirty="0"/>
              <a:t>lesion in the zone of </a:t>
            </a:r>
            <a:r>
              <a:rPr lang="en-IE" dirty="0" smtClean="0"/>
              <a:t>irritation can</a:t>
            </a:r>
            <a:r>
              <a:rPr lang="en-IE" dirty="0"/>
              <a:t>, in teeth not subjected to trauma, propagate into </a:t>
            </a:r>
            <a:r>
              <a:rPr lang="en-IE" dirty="0" err="1" smtClean="0"/>
              <a:t>thealveolar</a:t>
            </a:r>
            <a:r>
              <a:rPr lang="en-IE" dirty="0" smtClean="0"/>
              <a:t> </a:t>
            </a:r>
            <a:r>
              <a:rPr lang="en-IE" dirty="0"/>
              <a:t>bone (open arrow), while in teeth also subjected </a:t>
            </a:r>
            <a:r>
              <a:rPr lang="en-IE" dirty="0" smtClean="0"/>
              <a:t>to trauma </a:t>
            </a:r>
            <a:r>
              <a:rPr lang="en-IE" dirty="0"/>
              <a:t>from occlusion, </a:t>
            </a:r>
            <a:r>
              <a:rPr lang="en-IE" dirty="0" smtClean="0"/>
              <a:t>the inflammatory infiltrate spreads directly </a:t>
            </a:r>
            <a:r>
              <a:rPr lang="en-IE" dirty="0"/>
              <a:t>into periodontal ligament (</a:t>
            </a:r>
            <a:r>
              <a:rPr lang="en-IE" dirty="0" smtClean="0"/>
              <a:t>filled </a:t>
            </a:r>
            <a:r>
              <a:rPr lang="en-IE" dirty="0"/>
              <a:t>arrow)</a:t>
            </a:r>
          </a:p>
        </p:txBody>
      </p:sp>
    </p:spTree>
    <p:extLst>
      <p:ext uri="{BB962C8B-B14F-4D97-AF65-F5344CB8AC3E}">
        <p14:creationId xmlns:p14="http://schemas.microsoft.com/office/powerpoint/2010/main" val="2081178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dirty="0" smtClean="0"/>
              <a:t>How would these facts affect management?</a:t>
            </a:r>
            <a:endParaRPr lang="en-IE" b="1" dirty="0"/>
          </a:p>
        </p:txBody>
      </p:sp>
      <p:sp>
        <p:nvSpPr>
          <p:cNvPr id="3" name="Content Placeholder 2"/>
          <p:cNvSpPr>
            <a:spLocks noGrp="1"/>
          </p:cNvSpPr>
          <p:nvPr>
            <p:ph idx="1"/>
          </p:nvPr>
        </p:nvSpPr>
        <p:spPr/>
        <p:txBody>
          <a:bodyPr>
            <a:normAutofit fontScale="92500"/>
          </a:bodyPr>
          <a:lstStyle/>
          <a:p>
            <a:endParaRPr lang="en-IE" dirty="0" smtClean="0"/>
          </a:p>
          <a:p>
            <a:r>
              <a:rPr lang="en-IE" dirty="0" smtClean="0"/>
              <a:t>When </a:t>
            </a:r>
            <a:r>
              <a:rPr lang="en-IE" dirty="0"/>
              <a:t>trauma from occlusion is eliminated, a substantial </a:t>
            </a:r>
            <a:r>
              <a:rPr lang="en-IE" dirty="0" smtClean="0"/>
              <a:t>reversal of </a:t>
            </a:r>
            <a:r>
              <a:rPr lang="en-IE" dirty="0"/>
              <a:t>bone loss occurs, except in the presence of </a:t>
            </a:r>
            <a:r>
              <a:rPr lang="en-IE" dirty="0" smtClean="0"/>
              <a:t>periodontitis. This </a:t>
            </a:r>
            <a:r>
              <a:rPr lang="en-IE" dirty="0"/>
              <a:t>indicates that inflammation inhibits the potential for </a:t>
            </a:r>
            <a:r>
              <a:rPr lang="en-IE" dirty="0" smtClean="0"/>
              <a:t>bone regeneration.</a:t>
            </a:r>
          </a:p>
          <a:p>
            <a:endParaRPr lang="en-IE" dirty="0"/>
          </a:p>
          <a:p>
            <a:r>
              <a:rPr lang="en-IE" dirty="0" smtClean="0"/>
              <a:t>Treating periodontal disease and elimination of inflammation should be undergone before occlusal adjustments.</a:t>
            </a:r>
          </a:p>
          <a:p>
            <a:endParaRPr lang="en-IE" dirty="0" smtClean="0"/>
          </a:p>
          <a:p>
            <a:r>
              <a:rPr lang="en-IE" dirty="0" smtClean="0"/>
              <a:t> </a:t>
            </a:r>
            <a:r>
              <a:rPr lang="en-IE" dirty="0"/>
              <a:t>It has also </a:t>
            </a:r>
            <a:r>
              <a:rPr lang="en-IE" dirty="0" smtClean="0"/>
              <a:t>been shown </a:t>
            </a:r>
            <a:r>
              <a:rPr lang="en-IE" dirty="0"/>
              <a:t>in experimental animals that trauma from occlusion </a:t>
            </a:r>
            <a:r>
              <a:rPr lang="en-IE" dirty="0" smtClean="0"/>
              <a:t>does not </a:t>
            </a:r>
            <a:r>
              <a:rPr lang="en-IE" dirty="0"/>
              <a:t>induce progressive destruction of the periodontal tissues </a:t>
            </a:r>
            <a:r>
              <a:rPr lang="en-IE" dirty="0" smtClean="0"/>
              <a:t>in regions </a:t>
            </a:r>
            <a:r>
              <a:rPr lang="en-IE" dirty="0"/>
              <a:t>that are </a:t>
            </a:r>
            <a:r>
              <a:rPr lang="en-IE" u="sng" dirty="0"/>
              <a:t>kept healthy </a:t>
            </a:r>
            <a:r>
              <a:rPr lang="en-IE" dirty="0"/>
              <a:t>after the elimination of </a:t>
            </a:r>
            <a:r>
              <a:rPr lang="en-IE" dirty="0" smtClean="0"/>
              <a:t>pre=existing periodontitis.</a:t>
            </a:r>
          </a:p>
          <a:p>
            <a:endParaRPr lang="en-IE" dirty="0"/>
          </a:p>
        </p:txBody>
      </p:sp>
    </p:spTree>
    <p:extLst>
      <p:ext uri="{BB962C8B-B14F-4D97-AF65-F5344CB8AC3E}">
        <p14:creationId xmlns:p14="http://schemas.microsoft.com/office/powerpoint/2010/main" val="3228309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Treatment</a:t>
            </a:r>
            <a:endParaRPr lang="en-IE" b="1" dirty="0"/>
          </a:p>
        </p:txBody>
      </p:sp>
      <p:sp>
        <p:nvSpPr>
          <p:cNvPr id="3" name="Content Placeholder 2"/>
          <p:cNvSpPr>
            <a:spLocks noGrp="1"/>
          </p:cNvSpPr>
          <p:nvPr>
            <p:ph idx="1"/>
          </p:nvPr>
        </p:nvSpPr>
        <p:spPr>
          <a:xfrm>
            <a:off x="457200" y="1600200"/>
            <a:ext cx="8219256" cy="1684784"/>
          </a:xfrm>
        </p:spPr>
        <p:txBody>
          <a:bodyPr/>
          <a:lstStyle/>
          <a:p>
            <a:pPr marL="0" indent="0" algn="just">
              <a:buNone/>
            </a:pPr>
            <a:r>
              <a:rPr lang="en-US" dirty="0" smtClean="0"/>
              <a:t>In order to maintain periodontal health and function, occlusal evaluation and therapy is an essential part of non-surgical periodontal therapy, including any of the following:</a:t>
            </a:r>
          </a:p>
          <a:p>
            <a:pPr marL="0" indent="0" algn="just">
              <a:buNone/>
            </a:pPr>
            <a:endParaRPr lang="en-US" dirty="0" smtClean="0"/>
          </a:p>
          <a:p>
            <a:endParaRPr lang="en-IE" dirty="0"/>
          </a:p>
        </p:txBody>
      </p:sp>
      <p:sp>
        <p:nvSpPr>
          <p:cNvPr id="4" name="Rectangle 3"/>
          <p:cNvSpPr/>
          <p:nvPr/>
        </p:nvSpPr>
        <p:spPr>
          <a:xfrm>
            <a:off x="683568" y="3072348"/>
            <a:ext cx="5616624" cy="3046988"/>
          </a:xfrm>
          <a:prstGeom prst="rect">
            <a:avLst/>
          </a:prstGeom>
          <a:ln>
            <a:solidFill>
              <a:schemeClr val="tx2"/>
            </a:solidFill>
          </a:ln>
        </p:spPr>
        <p:txBody>
          <a:bodyPr wrap="square">
            <a:spAutoFit/>
          </a:bodyPr>
          <a:lstStyle/>
          <a:p>
            <a:pPr marL="514350" indent="-514350" algn="just">
              <a:buFont typeface="+mj-lt"/>
              <a:buAutoNum type="arabicPeriod"/>
            </a:pPr>
            <a:r>
              <a:rPr lang="en-US" sz="2400" dirty="0" smtClean="0"/>
              <a:t>Occlusal adjustment</a:t>
            </a:r>
          </a:p>
          <a:p>
            <a:pPr marL="514350" indent="-514350" algn="just">
              <a:buFont typeface="+mj-lt"/>
              <a:buAutoNum type="arabicPeriod"/>
            </a:pPr>
            <a:r>
              <a:rPr lang="en-US" sz="2400" dirty="0" err="1" smtClean="0"/>
              <a:t>Parafunctional</a:t>
            </a:r>
            <a:r>
              <a:rPr lang="en-US" sz="2400" dirty="0" smtClean="0"/>
              <a:t> habits </a:t>
            </a:r>
            <a:endParaRPr lang="en-US" sz="2400" dirty="0" smtClean="0"/>
          </a:p>
          <a:p>
            <a:pPr marL="514350" indent="-514350" algn="just">
              <a:buFont typeface="+mj-lt"/>
              <a:buAutoNum type="arabicPeriod"/>
            </a:pPr>
            <a:r>
              <a:rPr lang="en-US" sz="2400" dirty="0" smtClean="0"/>
              <a:t>Temporary, provisional or long-term stabilization of mobile teeth with removable or fixed appliances</a:t>
            </a:r>
          </a:p>
          <a:p>
            <a:pPr marL="514350" indent="-514350" algn="just">
              <a:buFont typeface="+mj-lt"/>
              <a:buAutoNum type="arabicPeriod"/>
            </a:pPr>
            <a:r>
              <a:rPr lang="en-US" sz="2400" dirty="0" smtClean="0"/>
              <a:t>Orthodontic tooth movement</a:t>
            </a:r>
          </a:p>
          <a:p>
            <a:pPr marL="514350" indent="-514350" algn="just">
              <a:buFont typeface="+mj-lt"/>
              <a:buAutoNum type="arabicPeriod"/>
            </a:pPr>
            <a:r>
              <a:rPr lang="en-US" sz="2400" dirty="0" smtClean="0"/>
              <a:t>Occlusal reconstruction</a:t>
            </a:r>
          </a:p>
          <a:p>
            <a:pPr marL="514350" indent="-514350" algn="just">
              <a:buFont typeface="+mj-lt"/>
              <a:buAutoNum type="arabicPeriod"/>
            </a:pPr>
            <a:r>
              <a:rPr lang="en-US" sz="2400" dirty="0" smtClean="0"/>
              <a:t>Extraction of selected teeth</a:t>
            </a:r>
            <a:endParaRPr lang="en-US" sz="2400" dirty="0"/>
          </a:p>
        </p:txBody>
      </p:sp>
      <p:pic>
        <p:nvPicPr>
          <p:cNvPr id="5" name="Picture 4"/>
          <p:cNvPicPr>
            <a:picLocks noChangeAspect="1" noChangeArrowheads="1"/>
          </p:cNvPicPr>
          <p:nvPr/>
        </p:nvPicPr>
        <p:blipFill>
          <a:blip r:embed="rId2"/>
          <a:srcRect l="56445" t="31250" r="24805" b="42500"/>
          <a:stretch>
            <a:fillRect/>
          </a:stretch>
        </p:blipFill>
        <p:spPr bwMode="auto">
          <a:xfrm>
            <a:off x="6421453" y="2780928"/>
            <a:ext cx="2461462" cy="2153780"/>
          </a:xfrm>
          <a:prstGeom prst="rect">
            <a:avLst/>
          </a:prstGeom>
          <a:ln>
            <a:noFill/>
          </a:ln>
          <a:effectLst>
            <a:softEdge rad="112500"/>
          </a:effectLst>
        </p:spPr>
      </p:pic>
      <p:pic>
        <p:nvPicPr>
          <p:cNvPr id="6" name="Picture 6"/>
          <p:cNvPicPr>
            <a:picLocks noChangeAspect="1" noChangeArrowheads="1"/>
          </p:cNvPicPr>
          <p:nvPr/>
        </p:nvPicPr>
        <p:blipFill>
          <a:blip r:embed="rId3"/>
          <a:srcRect/>
          <a:stretch>
            <a:fillRect/>
          </a:stretch>
        </p:blipFill>
        <p:spPr bwMode="auto">
          <a:xfrm>
            <a:off x="6314433" y="4803099"/>
            <a:ext cx="2675502" cy="1726556"/>
          </a:xfrm>
          <a:prstGeom prst="rect">
            <a:avLst/>
          </a:prstGeom>
          <a:ln>
            <a:noFill/>
          </a:ln>
          <a:effectLst>
            <a:softEdge rad="112500"/>
          </a:effectLst>
        </p:spPr>
      </p:pic>
    </p:spTree>
    <p:extLst>
      <p:ext uri="{BB962C8B-B14F-4D97-AF65-F5344CB8AC3E}">
        <p14:creationId xmlns:p14="http://schemas.microsoft.com/office/powerpoint/2010/main" val="78235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751" t="4017" r="3523" b="11070"/>
          <a:stretch/>
        </p:blipFill>
        <p:spPr bwMode="auto">
          <a:xfrm>
            <a:off x="0" y="476671"/>
            <a:ext cx="4871544" cy="384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960" y="476671"/>
            <a:ext cx="4652687" cy="374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584" y="4509120"/>
            <a:ext cx="7560840" cy="1477328"/>
          </a:xfrm>
          <a:prstGeom prst="rect">
            <a:avLst/>
          </a:prstGeom>
        </p:spPr>
        <p:txBody>
          <a:bodyPr wrap="square">
            <a:spAutoFit/>
          </a:bodyPr>
          <a:lstStyle/>
          <a:p>
            <a:r>
              <a:rPr lang="en-IE" b="1" dirty="0" smtClean="0"/>
              <a:t>A</a:t>
            </a:r>
            <a:r>
              <a:rPr lang="en-IE" b="1" dirty="0"/>
              <a:t>, </a:t>
            </a:r>
            <a:r>
              <a:rPr lang="en-IE" dirty="0"/>
              <a:t>Teeth marked clinically in maximum </a:t>
            </a:r>
            <a:r>
              <a:rPr lang="en-IE" dirty="0" err="1"/>
              <a:t>intercuspation</a:t>
            </a:r>
            <a:r>
              <a:rPr lang="en-IE" dirty="0"/>
              <a:t> and in excursions while clenching. </a:t>
            </a:r>
            <a:r>
              <a:rPr lang="en-IE" b="1" dirty="0"/>
              <a:t>B, </a:t>
            </a:r>
            <a:r>
              <a:rPr lang="en-IE" dirty="0"/>
              <a:t>Teeth marked in centric </a:t>
            </a:r>
            <a:r>
              <a:rPr lang="en-IE" dirty="0" smtClean="0"/>
              <a:t>relation and </a:t>
            </a:r>
            <a:r>
              <a:rPr lang="en-IE" dirty="0"/>
              <a:t>maximum </a:t>
            </a:r>
            <a:r>
              <a:rPr lang="en-IE" dirty="0" err="1"/>
              <a:t>intercuspation</a:t>
            </a:r>
            <a:r>
              <a:rPr lang="en-IE" dirty="0"/>
              <a:t> on a diagnostic cast mounted in centric relation. Marks only on the second molars indicate that they </a:t>
            </a:r>
            <a:r>
              <a:rPr lang="en-IE" dirty="0" smtClean="0"/>
              <a:t>were mobile </a:t>
            </a:r>
            <a:r>
              <a:rPr lang="en-IE" dirty="0"/>
              <a:t>and that they moved </a:t>
            </a:r>
            <a:r>
              <a:rPr lang="en-IE" dirty="0" smtClean="0"/>
              <a:t>to permit </a:t>
            </a:r>
            <a:r>
              <a:rPr lang="en-IE" dirty="0"/>
              <a:t>the contact of other teeth.</a:t>
            </a:r>
          </a:p>
        </p:txBody>
      </p:sp>
    </p:spTree>
    <p:extLst>
      <p:ext uri="{BB962C8B-B14F-4D97-AF65-F5344CB8AC3E}">
        <p14:creationId xmlns:p14="http://schemas.microsoft.com/office/powerpoint/2010/main" val="21800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90600"/>
          </a:xfrm>
        </p:spPr>
        <p:txBody>
          <a:bodyPr>
            <a:normAutofit fontScale="90000"/>
          </a:bodyPr>
          <a:lstStyle/>
          <a:p>
            <a:r>
              <a:rPr lang="en-IE" b="1" dirty="0"/>
              <a:t>Adaptive Capacity of the </a:t>
            </a:r>
            <a:r>
              <a:rPr lang="en-IE" b="1" dirty="0" err="1"/>
              <a:t>Periodontium</a:t>
            </a:r>
            <a:r>
              <a:rPr lang="en-IE" b="1" dirty="0"/>
              <a:t> to Occlusal Forces</a:t>
            </a:r>
            <a:r>
              <a:rPr lang="en-IE" dirty="0"/>
              <a:t/>
            </a:r>
            <a:br>
              <a:rPr lang="en-IE" dirty="0"/>
            </a:br>
            <a:endParaRPr lang="en-IE" dirty="0"/>
          </a:p>
        </p:txBody>
      </p:sp>
      <p:sp>
        <p:nvSpPr>
          <p:cNvPr id="3" name="Content Placeholder 2"/>
          <p:cNvSpPr>
            <a:spLocks noGrp="1"/>
          </p:cNvSpPr>
          <p:nvPr>
            <p:ph idx="1"/>
          </p:nvPr>
        </p:nvSpPr>
        <p:spPr>
          <a:xfrm>
            <a:off x="457200" y="1600200"/>
            <a:ext cx="8686800" cy="4876800"/>
          </a:xfrm>
        </p:spPr>
        <p:txBody>
          <a:bodyPr/>
          <a:lstStyle/>
          <a:p>
            <a:pPr marL="0" indent="0">
              <a:buNone/>
            </a:pPr>
            <a:r>
              <a:rPr lang="en-IE" dirty="0" smtClean="0"/>
              <a:t>                               Occlusal forces</a:t>
            </a:r>
          </a:p>
          <a:p>
            <a:pPr marL="0" indent="0">
              <a:buNone/>
            </a:pPr>
            <a:endParaRPr lang="en-IE" dirty="0"/>
          </a:p>
          <a:p>
            <a:pPr marL="0" indent="0">
              <a:buNone/>
            </a:pPr>
            <a:endParaRPr lang="en-IE" dirty="0" smtClean="0"/>
          </a:p>
          <a:p>
            <a:pPr marL="0" indent="0">
              <a:buNone/>
            </a:pPr>
            <a:endParaRPr lang="en-IE" dirty="0"/>
          </a:p>
          <a:p>
            <a:pPr marL="0" indent="0">
              <a:buNone/>
            </a:pPr>
            <a:r>
              <a:rPr lang="en-IE" dirty="0" smtClean="0"/>
              <a:t>Magnitude              Direction            Duration       Frequency </a:t>
            </a:r>
            <a:endParaRPr lang="en-IE" dirty="0"/>
          </a:p>
        </p:txBody>
      </p:sp>
      <p:cxnSp>
        <p:nvCxnSpPr>
          <p:cNvPr id="5" name="Straight Arrow Connector 4"/>
          <p:cNvCxnSpPr/>
          <p:nvPr/>
        </p:nvCxnSpPr>
        <p:spPr>
          <a:xfrm flipH="1">
            <a:off x="1341093" y="2169840"/>
            <a:ext cx="1512168" cy="10256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Straight Arrow Connector 5"/>
          <p:cNvCxnSpPr/>
          <p:nvPr/>
        </p:nvCxnSpPr>
        <p:spPr>
          <a:xfrm flipH="1">
            <a:off x="3563888" y="2246575"/>
            <a:ext cx="278757" cy="108012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Straight Arrow Connector 6"/>
          <p:cNvCxnSpPr/>
          <p:nvPr/>
        </p:nvCxnSpPr>
        <p:spPr>
          <a:xfrm>
            <a:off x="4788024" y="2259360"/>
            <a:ext cx="720080"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a:off x="5796136" y="2143053"/>
            <a:ext cx="1656184"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Freeform 12"/>
          <p:cNvSpPr/>
          <p:nvPr/>
        </p:nvSpPr>
        <p:spPr>
          <a:xfrm>
            <a:off x="221250" y="3179007"/>
            <a:ext cx="2123655" cy="807799"/>
          </a:xfrm>
          <a:custGeom>
            <a:avLst/>
            <a:gdLst>
              <a:gd name="connsiteX0" fmla="*/ 1940059 w 2123655"/>
              <a:gd name="connsiteY0" fmla="*/ 437029 h 807799"/>
              <a:gd name="connsiteX1" fmla="*/ 1856932 w 2123655"/>
              <a:gd name="connsiteY1" fmla="*/ 76811 h 807799"/>
              <a:gd name="connsiteX2" fmla="*/ 194386 w 2123655"/>
              <a:gd name="connsiteY2" fmla="*/ 62957 h 807799"/>
              <a:gd name="connsiteX3" fmla="*/ 235950 w 2123655"/>
              <a:gd name="connsiteY3" fmla="*/ 769538 h 807799"/>
              <a:gd name="connsiteX4" fmla="*/ 2009332 w 2123655"/>
              <a:gd name="connsiteY4" fmla="*/ 672557 h 807799"/>
              <a:gd name="connsiteX5" fmla="*/ 1953914 w 2123655"/>
              <a:gd name="connsiteY5" fmla="*/ 326193 h 807799"/>
              <a:gd name="connsiteX6" fmla="*/ 2009332 w 2123655"/>
              <a:gd name="connsiteY6" fmla="*/ 367757 h 8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655" h="807799">
                <a:moveTo>
                  <a:pt x="1940059" y="437029"/>
                </a:moveTo>
                <a:cubicBezTo>
                  <a:pt x="2043968" y="288092"/>
                  <a:pt x="2147877" y="139156"/>
                  <a:pt x="1856932" y="76811"/>
                </a:cubicBezTo>
                <a:cubicBezTo>
                  <a:pt x="1565987" y="14466"/>
                  <a:pt x="464550" y="-52498"/>
                  <a:pt x="194386" y="62957"/>
                </a:cubicBezTo>
                <a:cubicBezTo>
                  <a:pt x="-75778" y="178411"/>
                  <a:pt x="-66541" y="667938"/>
                  <a:pt x="235950" y="769538"/>
                </a:cubicBezTo>
                <a:cubicBezTo>
                  <a:pt x="538441" y="871138"/>
                  <a:pt x="1723005" y="746448"/>
                  <a:pt x="2009332" y="672557"/>
                </a:cubicBezTo>
                <a:cubicBezTo>
                  <a:pt x="2295659" y="598666"/>
                  <a:pt x="1953914" y="376993"/>
                  <a:pt x="1953914" y="326193"/>
                </a:cubicBezTo>
                <a:cubicBezTo>
                  <a:pt x="1953914" y="275393"/>
                  <a:pt x="1981623" y="321575"/>
                  <a:pt x="2009332" y="367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752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Summary</a:t>
            </a:r>
            <a:endParaRPr lang="en-IE" dirty="0"/>
          </a:p>
        </p:txBody>
      </p:sp>
      <p:sp>
        <p:nvSpPr>
          <p:cNvPr id="3" name="Content Placeholder 2"/>
          <p:cNvSpPr>
            <a:spLocks noGrp="1"/>
          </p:cNvSpPr>
          <p:nvPr>
            <p:ph idx="1"/>
          </p:nvPr>
        </p:nvSpPr>
        <p:spPr/>
        <p:txBody>
          <a:bodyPr>
            <a:normAutofit lnSpcReduction="10000"/>
          </a:bodyPr>
          <a:lstStyle/>
          <a:p>
            <a:r>
              <a:rPr lang="en-IE" dirty="0"/>
              <a:t>T</a:t>
            </a:r>
            <a:r>
              <a:rPr lang="en-IE" dirty="0" smtClean="0"/>
              <a:t>rauma </a:t>
            </a:r>
            <a:r>
              <a:rPr lang="en-IE" dirty="0"/>
              <a:t>from occlusion does not initiate </a:t>
            </a:r>
            <a:r>
              <a:rPr lang="en-IE" dirty="0" smtClean="0"/>
              <a:t>gingivitis or </a:t>
            </a:r>
            <a:r>
              <a:rPr lang="en-IE" dirty="0"/>
              <a:t>periodontal pockets, but it may constitute an additional </a:t>
            </a:r>
            <a:r>
              <a:rPr lang="en-IE" dirty="0" smtClean="0"/>
              <a:t>risk factor </a:t>
            </a:r>
            <a:r>
              <a:rPr lang="en-IE" dirty="0"/>
              <a:t>for the progression and severity of the disease</a:t>
            </a:r>
            <a:r>
              <a:rPr lang="en-IE" dirty="0" smtClean="0"/>
              <a:t>.</a:t>
            </a:r>
          </a:p>
          <a:p>
            <a:r>
              <a:rPr lang="en-IE" dirty="0" smtClean="0"/>
              <a:t> </a:t>
            </a:r>
            <a:r>
              <a:rPr lang="en-IE" dirty="0"/>
              <a:t>An </a:t>
            </a:r>
            <a:r>
              <a:rPr lang="en-IE" dirty="0" smtClean="0"/>
              <a:t>understanding of </a:t>
            </a:r>
            <a:r>
              <a:rPr lang="en-IE" dirty="0"/>
              <a:t>the effect of trauma from occlusion on the </a:t>
            </a:r>
            <a:r>
              <a:rPr lang="en-IE" dirty="0" err="1" smtClean="0"/>
              <a:t>periodontium</a:t>
            </a:r>
            <a:r>
              <a:rPr lang="en-IE" dirty="0" smtClean="0"/>
              <a:t> is </a:t>
            </a:r>
            <a:r>
              <a:rPr lang="en-IE" dirty="0"/>
              <a:t>useful during the clinical management of </a:t>
            </a:r>
            <a:r>
              <a:rPr lang="en-IE" dirty="0" smtClean="0"/>
              <a:t>periodontal problems.</a:t>
            </a:r>
          </a:p>
          <a:p>
            <a:endParaRPr lang="en-IE" dirty="0" smtClean="0"/>
          </a:p>
          <a:p>
            <a:r>
              <a:rPr lang="en-IE" dirty="0" smtClean="0"/>
              <a:t>Mobility caused by OT is not pathological but adaptive.</a:t>
            </a:r>
          </a:p>
          <a:p>
            <a:endParaRPr lang="en-IE" dirty="0"/>
          </a:p>
          <a:p>
            <a:r>
              <a:rPr lang="en-IE" dirty="0" smtClean="0"/>
              <a:t>It </a:t>
            </a:r>
            <a:r>
              <a:rPr lang="en-IE" dirty="0"/>
              <a:t>is important to eliminate the marginal inflammatory component in cases of trauma from occlusion, because the presence of inflammation affects bone regeneration after the removal of the traumatizing contacts.</a:t>
            </a:r>
          </a:p>
          <a:p>
            <a:endParaRPr lang="en-IE" dirty="0"/>
          </a:p>
          <a:p>
            <a:endParaRPr lang="en-IE" dirty="0"/>
          </a:p>
        </p:txBody>
      </p:sp>
    </p:spTree>
    <p:extLst>
      <p:ext uri="{BB962C8B-B14F-4D97-AF65-F5344CB8AC3E}">
        <p14:creationId xmlns:p14="http://schemas.microsoft.com/office/powerpoint/2010/main" val="725289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Pathological Tooth Migration</a:t>
            </a:r>
            <a:endParaRPr lang="en-I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960" y="1844824"/>
            <a:ext cx="4461656" cy="246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1844824"/>
            <a:ext cx="2965349" cy="240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765"/>
          <a:stretch/>
        </p:blipFill>
        <p:spPr bwMode="auto">
          <a:xfrm>
            <a:off x="566311" y="4965621"/>
            <a:ext cx="7547101"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2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t>Pathologic Tooth Migration</a:t>
            </a:r>
            <a:endParaRPr lang="en-IE" dirty="0"/>
          </a:p>
        </p:txBody>
      </p:sp>
      <p:sp>
        <p:nvSpPr>
          <p:cNvPr id="3" name="Content Placeholder 2"/>
          <p:cNvSpPr>
            <a:spLocks noGrp="1"/>
          </p:cNvSpPr>
          <p:nvPr>
            <p:ph idx="1"/>
          </p:nvPr>
        </p:nvSpPr>
        <p:spPr>
          <a:xfrm>
            <a:off x="457200" y="1600200"/>
            <a:ext cx="8435280" cy="4876800"/>
          </a:xfrm>
        </p:spPr>
        <p:txBody>
          <a:bodyPr>
            <a:normAutofit fontScale="77500" lnSpcReduction="20000"/>
          </a:bodyPr>
          <a:lstStyle/>
          <a:p>
            <a:r>
              <a:rPr lang="en-IE" i="1" dirty="0"/>
              <a:t>Pathologic migration </a:t>
            </a:r>
            <a:r>
              <a:rPr lang="en-IE" dirty="0"/>
              <a:t>refers to tooth displacement that results </a:t>
            </a:r>
            <a:r>
              <a:rPr lang="en-IE" dirty="0" smtClean="0"/>
              <a:t>when the </a:t>
            </a:r>
            <a:r>
              <a:rPr lang="en-IE" dirty="0"/>
              <a:t>balance among the factors that maintain physiologic tooth </a:t>
            </a:r>
            <a:r>
              <a:rPr lang="en-IE" dirty="0" smtClean="0"/>
              <a:t>position is </a:t>
            </a:r>
            <a:r>
              <a:rPr lang="en-IE" dirty="0"/>
              <a:t>disturbed by periodontal </a:t>
            </a:r>
            <a:r>
              <a:rPr lang="en-IE" dirty="0" smtClean="0"/>
              <a:t>disease.</a:t>
            </a:r>
          </a:p>
          <a:p>
            <a:pPr marL="0" indent="0">
              <a:buNone/>
            </a:pPr>
            <a:endParaRPr lang="en-IE" dirty="0" smtClean="0"/>
          </a:p>
          <a:p>
            <a:r>
              <a:rPr lang="en-IE" dirty="0" smtClean="0"/>
              <a:t>Relatively </a:t>
            </a:r>
            <a:r>
              <a:rPr lang="en-IE" dirty="0"/>
              <a:t>common. </a:t>
            </a:r>
            <a:endParaRPr lang="en-IE" dirty="0" smtClean="0"/>
          </a:p>
          <a:p>
            <a:pPr marL="0" indent="0">
              <a:buNone/>
            </a:pPr>
            <a:endParaRPr lang="en-IE" dirty="0" smtClean="0"/>
          </a:p>
          <a:p>
            <a:r>
              <a:rPr lang="en-IE" dirty="0" smtClean="0"/>
              <a:t>It </a:t>
            </a:r>
            <a:r>
              <a:rPr lang="en-IE" dirty="0"/>
              <a:t>may be an early sign of disease, or it </a:t>
            </a:r>
            <a:r>
              <a:rPr lang="en-IE" dirty="0" smtClean="0"/>
              <a:t>may occur </a:t>
            </a:r>
            <a:r>
              <a:rPr lang="en-IE" dirty="0"/>
              <a:t>in association with gingival inflammation and pocket </a:t>
            </a:r>
            <a:r>
              <a:rPr lang="en-IE" dirty="0" smtClean="0"/>
              <a:t>formation as </a:t>
            </a:r>
            <a:r>
              <a:rPr lang="en-IE" dirty="0"/>
              <a:t>the </a:t>
            </a:r>
            <a:r>
              <a:rPr lang="en-IE" dirty="0" smtClean="0"/>
              <a:t>disease progresses</a:t>
            </a:r>
            <a:r>
              <a:rPr lang="en-IE" dirty="0"/>
              <a:t>.</a:t>
            </a:r>
          </a:p>
          <a:p>
            <a:endParaRPr lang="en-IE" dirty="0" smtClean="0"/>
          </a:p>
          <a:p>
            <a:r>
              <a:rPr lang="en-IE" dirty="0" smtClean="0"/>
              <a:t>anterior region &gt; posterior</a:t>
            </a:r>
          </a:p>
          <a:p>
            <a:endParaRPr lang="en-IE" dirty="0" smtClean="0"/>
          </a:p>
          <a:p>
            <a:r>
              <a:rPr lang="en-IE" dirty="0" smtClean="0"/>
              <a:t>migration </a:t>
            </a:r>
            <a:r>
              <a:rPr lang="en-IE" dirty="0"/>
              <a:t>is usually </a:t>
            </a:r>
            <a:r>
              <a:rPr lang="en-IE" dirty="0" smtClean="0"/>
              <a:t>accompanied by </a:t>
            </a:r>
            <a:r>
              <a:rPr lang="en-IE" dirty="0"/>
              <a:t>mobility and rotation</a:t>
            </a:r>
            <a:r>
              <a:rPr lang="en-IE" dirty="0" smtClean="0"/>
              <a:t>.</a:t>
            </a:r>
          </a:p>
          <a:p>
            <a:endParaRPr lang="en-IE" dirty="0" smtClean="0"/>
          </a:p>
          <a:p>
            <a:r>
              <a:rPr lang="en-IE" dirty="0" smtClean="0"/>
              <a:t> </a:t>
            </a:r>
            <a:r>
              <a:rPr lang="en-IE" dirty="0"/>
              <a:t>Pathologic migration </a:t>
            </a:r>
            <a:r>
              <a:rPr lang="en-IE" dirty="0" smtClean="0"/>
              <a:t>can happen in any direction; </a:t>
            </a:r>
            <a:r>
              <a:rPr lang="en-IE" dirty="0"/>
              <a:t>a</a:t>
            </a:r>
            <a:r>
              <a:rPr lang="en-IE" dirty="0" smtClean="0"/>
              <a:t>ll </a:t>
            </a:r>
            <a:r>
              <a:rPr lang="en-IE" dirty="0"/>
              <a:t>degrees of </a:t>
            </a:r>
            <a:r>
              <a:rPr lang="en-IE" dirty="0" smtClean="0"/>
              <a:t>pathologic migration </a:t>
            </a:r>
            <a:r>
              <a:rPr lang="en-IE" dirty="0"/>
              <a:t>are encountered, and one or more teeth may be affected</a:t>
            </a:r>
          </a:p>
          <a:p>
            <a:r>
              <a:rPr lang="en-IE" dirty="0" smtClean="0"/>
              <a:t>Detection at early early stages </a:t>
            </a:r>
            <a:r>
              <a:rPr lang="en-IE" dirty="0"/>
              <a:t>and to prevent more serious involvement by eliminating </a:t>
            </a:r>
            <a:r>
              <a:rPr lang="en-IE" dirty="0" smtClean="0"/>
              <a:t>the causative factors.</a:t>
            </a:r>
            <a:endParaRPr lang="en-IE" dirty="0"/>
          </a:p>
        </p:txBody>
      </p:sp>
    </p:spTree>
    <p:extLst>
      <p:ext uri="{BB962C8B-B14F-4D97-AF65-F5344CB8AC3E}">
        <p14:creationId xmlns:p14="http://schemas.microsoft.com/office/powerpoint/2010/main" val="676303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dirty="0"/>
              <a:t>Pathogenesis</a:t>
            </a:r>
            <a:br>
              <a:rPr lang="en-IE" b="1" dirty="0"/>
            </a:br>
            <a:endParaRPr lang="en-IE" dirty="0"/>
          </a:p>
        </p:txBody>
      </p:sp>
      <p:sp>
        <p:nvSpPr>
          <p:cNvPr id="3" name="Content Placeholder 2"/>
          <p:cNvSpPr>
            <a:spLocks noGrp="1"/>
          </p:cNvSpPr>
          <p:nvPr>
            <p:ph idx="1"/>
          </p:nvPr>
        </p:nvSpPr>
        <p:spPr>
          <a:xfrm>
            <a:off x="457200" y="1600200"/>
            <a:ext cx="4834880" cy="4709120"/>
          </a:xfrm>
        </p:spPr>
        <p:txBody>
          <a:bodyPr>
            <a:normAutofit/>
          </a:bodyPr>
          <a:lstStyle/>
          <a:p>
            <a:r>
              <a:rPr lang="en-IE" dirty="0" smtClean="0"/>
              <a:t>Two </a:t>
            </a:r>
            <a:r>
              <a:rPr lang="en-IE" dirty="0"/>
              <a:t>major factors play a role in maintaining the normal </a:t>
            </a:r>
            <a:r>
              <a:rPr lang="en-IE" dirty="0" smtClean="0"/>
              <a:t>position of </a:t>
            </a:r>
            <a:r>
              <a:rPr lang="en-IE" dirty="0"/>
              <a:t>the teeth</a:t>
            </a:r>
            <a:r>
              <a:rPr lang="en-IE" dirty="0" smtClean="0"/>
              <a:t>:</a:t>
            </a:r>
          </a:p>
          <a:p>
            <a:pPr marL="0" indent="0">
              <a:buNone/>
            </a:pPr>
            <a:r>
              <a:rPr lang="en-IE" dirty="0" smtClean="0"/>
              <a:t> </a:t>
            </a:r>
          </a:p>
          <a:p>
            <a:pPr lvl="1"/>
            <a:r>
              <a:rPr lang="en-IE" dirty="0" smtClean="0"/>
              <a:t>the </a:t>
            </a:r>
            <a:r>
              <a:rPr lang="en-IE" dirty="0"/>
              <a:t>health and normal height of the periodontal </a:t>
            </a:r>
            <a:r>
              <a:rPr lang="en-IE" dirty="0" smtClean="0"/>
              <a:t>attachment apparatus.</a:t>
            </a:r>
          </a:p>
          <a:p>
            <a:pPr lvl="1"/>
            <a:endParaRPr lang="en-IE" dirty="0" smtClean="0"/>
          </a:p>
          <a:p>
            <a:pPr lvl="1"/>
            <a:r>
              <a:rPr lang="en-IE" dirty="0" smtClean="0"/>
              <a:t>the </a:t>
            </a:r>
            <a:r>
              <a:rPr lang="en-IE" dirty="0"/>
              <a:t>forces exerted on the </a:t>
            </a:r>
            <a:r>
              <a:rPr lang="en-IE" dirty="0" smtClean="0"/>
              <a:t>teeth (forces </a:t>
            </a:r>
            <a:r>
              <a:rPr lang="en-IE" dirty="0"/>
              <a:t>of occlusion and pressure from the lips, </a:t>
            </a:r>
            <a:r>
              <a:rPr lang="en-IE" dirty="0" smtClean="0"/>
              <a:t>cheeks and tongue). </a:t>
            </a:r>
          </a:p>
          <a:p>
            <a:pPr lvl="1"/>
            <a:endParaRPr lang="en-I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23526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634699" y="5760119"/>
            <a:ext cx="4486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904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Pathological Tooth Migration</a:t>
            </a:r>
            <a:endParaRPr lang="en-IE" b="1"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IE" dirty="0"/>
              <a:t>Factors that are important in relation to the forces </a:t>
            </a:r>
            <a:r>
              <a:rPr lang="en-IE" dirty="0" smtClean="0"/>
              <a:t>of occlusion </a:t>
            </a:r>
            <a:r>
              <a:rPr lang="en-IE" dirty="0"/>
              <a:t>include the following</a:t>
            </a:r>
            <a:r>
              <a:rPr lang="en-IE" dirty="0" smtClean="0"/>
              <a:t>:</a:t>
            </a:r>
          </a:p>
          <a:p>
            <a:pPr marL="0" indent="0">
              <a:buNone/>
            </a:pPr>
            <a:r>
              <a:rPr lang="en-IE" dirty="0" smtClean="0"/>
              <a:t> </a:t>
            </a:r>
            <a:r>
              <a:rPr lang="en-IE" dirty="0"/>
              <a:t>(1) tooth morphologic </a:t>
            </a:r>
            <a:r>
              <a:rPr lang="en-IE" dirty="0" smtClean="0"/>
              <a:t>features and </a:t>
            </a:r>
            <a:r>
              <a:rPr lang="en-IE" dirty="0" err="1"/>
              <a:t>cuspal</a:t>
            </a:r>
            <a:r>
              <a:rPr lang="en-IE" dirty="0"/>
              <a:t> inclination; </a:t>
            </a:r>
            <a:endParaRPr lang="en-IE" dirty="0" smtClean="0"/>
          </a:p>
          <a:p>
            <a:pPr marL="0" indent="0">
              <a:buNone/>
            </a:pPr>
            <a:r>
              <a:rPr lang="en-IE" dirty="0" smtClean="0"/>
              <a:t>(</a:t>
            </a:r>
            <a:r>
              <a:rPr lang="en-IE" dirty="0"/>
              <a:t>2) the presence of a full complement </a:t>
            </a:r>
            <a:r>
              <a:rPr lang="en-IE" dirty="0" smtClean="0"/>
              <a:t>of teeth</a:t>
            </a:r>
            <a:r>
              <a:rPr lang="en-IE" dirty="0"/>
              <a:t>; </a:t>
            </a:r>
            <a:endParaRPr lang="en-IE" dirty="0" smtClean="0"/>
          </a:p>
          <a:p>
            <a:pPr marL="0" indent="0">
              <a:buNone/>
            </a:pPr>
            <a:r>
              <a:rPr lang="en-IE" dirty="0" smtClean="0"/>
              <a:t>(</a:t>
            </a:r>
            <a:r>
              <a:rPr lang="en-IE" dirty="0"/>
              <a:t>3) a physiologic tendency toward mesial migration; </a:t>
            </a:r>
            <a:endParaRPr lang="en-IE" dirty="0" smtClean="0"/>
          </a:p>
          <a:p>
            <a:pPr marL="0" indent="0">
              <a:buNone/>
            </a:pPr>
            <a:r>
              <a:rPr lang="en-IE" dirty="0" smtClean="0"/>
              <a:t>(</a:t>
            </a:r>
            <a:r>
              <a:rPr lang="en-IE" dirty="0"/>
              <a:t>4) </a:t>
            </a:r>
            <a:r>
              <a:rPr lang="en-IE" dirty="0" smtClean="0"/>
              <a:t>The nature </a:t>
            </a:r>
            <a:r>
              <a:rPr lang="en-IE" dirty="0"/>
              <a:t>and location of contact point relationships; </a:t>
            </a:r>
            <a:endParaRPr lang="en-IE" dirty="0" smtClean="0"/>
          </a:p>
          <a:p>
            <a:pPr marL="0" indent="0">
              <a:buNone/>
            </a:pPr>
            <a:r>
              <a:rPr lang="en-IE" dirty="0" smtClean="0"/>
              <a:t>(</a:t>
            </a:r>
            <a:r>
              <a:rPr lang="en-IE" dirty="0"/>
              <a:t>5) </a:t>
            </a:r>
            <a:r>
              <a:rPr lang="en-IE" dirty="0" smtClean="0"/>
              <a:t>proximal, </a:t>
            </a:r>
            <a:r>
              <a:rPr lang="en-IE" dirty="0" err="1" smtClean="0"/>
              <a:t>incisal</a:t>
            </a:r>
            <a:r>
              <a:rPr lang="en-IE" dirty="0"/>
              <a:t>, and occlusal attrition; and </a:t>
            </a:r>
            <a:endParaRPr lang="en-IE" dirty="0" smtClean="0"/>
          </a:p>
          <a:p>
            <a:pPr marL="0" indent="0">
              <a:buNone/>
            </a:pPr>
            <a:r>
              <a:rPr lang="en-IE" dirty="0" smtClean="0"/>
              <a:t>(</a:t>
            </a:r>
            <a:r>
              <a:rPr lang="en-IE" dirty="0"/>
              <a:t>6) the axial inclination of </a:t>
            </a:r>
            <a:r>
              <a:rPr lang="en-IE" dirty="0" smtClean="0"/>
              <a:t>the teeth</a:t>
            </a:r>
            <a:r>
              <a:rPr lang="en-IE" dirty="0"/>
              <a:t>. </a:t>
            </a:r>
            <a:endParaRPr lang="en-IE" dirty="0" smtClean="0"/>
          </a:p>
          <a:p>
            <a:pPr marL="0" indent="0">
              <a:buNone/>
            </a:pPr>
            <a:endParaRPr lang="en-IE" dirty="0" smtClean="0"/>
          </a:p>
          <a:p>
            <a:pPr>
              <a:buFont typeface="Wingdings" panose="05000000000000000000" pitchFamily="2" charset="2"/>
              <a:buChar char="q"/>
            </a:pPr>
            <a:r>
              <a:rPr lang="en-IE" dirty="0" smtClean="0"/>
              <a:t>Alterations </a:t>
            </a:r>
            <a:r>
              <a:rPr lang="en-IE" dirty="0"/>
              <a:t>in any of these factors start an </a:t>
            </a:r>
            <a:r>
              <a:rPr lang="en-IE" dirty="0" smtClean="0"/>
              <a:t>interrelated sequence </a:t>
            </a:r>
            <a:r>
              <a:rPr lang="en-IE" dirty="0"/>
              <a:t>of changes in the environment of a single tooth or </a:t>
            </a:r>
            <a:r>
              <a:rPr lang="en-IE" dirty="0" smtClean="0"/>
              <a:t>group of </a:t>
            </a:r>
            <a:r>
              <a:rPr lang="en-IE" dirty="0"/>
              <a:t>teeth that may result in pathologic migration. </a:t>
            </a:r>
          </a:p>
          <a:p>
            <a:endParaRPr lang="en-IE" dirty="0" smtClean="0"/>
          </a:p>
          <a:p>
            <a:pPr>
              <a:buFont typeface="Wingdings" panose="05000000000000000000" pitchFamily="2" charset="2"/>
              <a:buChar char="q"/>
            </a:pPr>
            <a:r>
              <a:rPr lang="en-IE" dirty="0" smtClean="0"/>
              <a:t>Thus</a:t>
            </a:r>
            <a:r>
              <a:rPr lang="en-IE" dirty="0"/>
              <a:t>, pathologic migration occurs under conditions that weaken the </a:t>
            </a:r>
            <a:r>
              <a:rPr lang="en-IE" dirty="0" smtClean="0"/>
              <a:t>periodontal support</a:t>
            </a:r>
            <a:r>
              <a:rPr lang="en-IE" dirty="0"/>
              <a:t>, that increase or modify the forces exerted on the teeth, or both.</a:t>
            </a:r>
          </a:p>
          <a:p>
            <a:endParaRPr lang="en-IE" dirty="0"/>
          </a:p>
        </p:txBody>
      </p:sp>
    </p:spTree>
    <p:extLst>
      <p:ext uri="{BB962C8B-B14F-4D97-AF65-F5344CB8AC3E}">
        <p14:creationId xmlns:p14="http://schemas.microsoft.com/office/powerpoint/2010/main" val="3302002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i="1" dirty="0"/>
              <a:t>Weakened Periodontal Support.</a:t>
            </a: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The </a:t>
            </a:r>
            <a:r>
              <a:rPr lang="en-IE" dirty="0"/>
              <a:t>tooth with weakened support is unable to </a:t>
            </a:r>
            <a:r>
              <a:rPr lang="en-IE" dirty="0" smtClean="0"/>
              <a:t>maintain its </a:t>
            </a:r>
            <a:r>
              <a:rPr lang="en-IE" dirty="0"/>
              <a:t>normal position in the arch and moves away from </a:t>
            </a:r>
            <a:r>
              <a:rPr lang="en-IE" dirty="0" smtClean="0"/>
              <a:t>the opposing </a:t>
            </a:r>
            <a:r>
              <a:rPr lang="en-IE" dirty="0"/>
              <a:t>force unless it is restrained by proximal </a:t>
            </a:r>
            <a:r>
              <a:rPr lang="en-IE" dirty="0" smtClean="0"/>
              <a:t>contact</a:t>
            </a:r>
          </a:p>
          <a:p>
            <a:endParaRPr lang="en-IE" dirty="0"/>
          </a:p>
          <a:p>
            <a:r>
              <a:rPr lang="en-IE" dirty="0" smtClean="0"/>
              <a:t>Forces </a:t>
            </a:r>
            <a:r>
              <a:rPr lang="en-IE" dirty="0"/>
              <a:t>that are acceptable to an </a:t>
            </a:r>
            <a:r>
              <a:rPr lang="en-IE" dirty="0" smtClean="0"/>
              <a:t>intact </a:t>
            </a:r>
            <a:r>
              <a:rPr lang="en-IE" dirty="0" err="1" smtClean="0"/>
              <a:t>periodontium</a:t>
            </a:r>
            <a:r>
              <a:rPr lang="en-IE" dirty="0" smtClean="0"/>
              <a:t> </a:t>
            </a:r>
            <a:r>
              <a:rPr lang="en-IE" dirty="0"/>
              <a:t>become injurious </a:t>
            </a:r>
            <a:r>
              <a:rPr lang="en-IE" dirty="0">
                <a:solidFill>
                  <a:srgbClr val="C00000"/>
                </a:solidFill>
              </a:rPr>
              <a:t>when periodontal support </a:t>
            </a:r>
            <a:r>
              <a:rPr lang="en-IE" dirty="0" smtClean="0">
                <a:solidFill>
                  <a:srgbClr val="C00000"/>
                </a:solidFill>
              </a:rPr>
              <a:t>is reduced</a:t>
            </a:r>
            <a:r>
              <a:rPr lang="en-IE" dirty="0"/>
              <a:t>, as in the tooth with </a:t>
            </a:r>
            <a:r>
              <a:rPr lang="en-IE" dirty="0">
                <a:solidFill>
                  <a:srgbClr val="C00000"/>
                </a:solidFill>
              </a:rPr>
              <a:t>abnormal proximal contacts</a:t>
            </a:r>
            <a:r>
              <a:rPr lang="en-IE" dirty="0" smtClean="0">
                <a:solidFill>
                  <a:srgbClr val="C00000"/>
                </a:solidFill>
              </a:rPr>
              <a:t>.</a:t>
            </a:r>
          </a:p>
          <a:p>
            <a:pPr marL="0" indent="0">
              <a:buNone/>
            </a:pPr>
            <a:r>
              <a:rPr lang="en-IE" dirty="0" smtClean="0"/>
              <a:t> </a:t>
            </a:r>
          </a:p>
          <a:p>
            <a:r>
              <a:rPr lang="en-IE" dirty="0" smtClean="0"/>
              <a:t>Abnormally located </a:t>
            </a:r>
            <a:r>
              <a:rPr lang="en-IE" dirty="0"/>
              <a:t>proximal contacts convert the normal anterior </a:t>
            </a:r>
            <a:r>
              <a:rPr lang="en-IE" dirty="0" smtClean="0"/>
              <a:t>component of </a:t>
            </a:r>
            <a:r>
              <a:rPr lang="en-IE" dirty="0"/>
              <a:t>force to a wedging force that moves the tooth </a:t>
            </a:r>
            <a:r>
              <a:rPr lang="en-IE" dirty="0" err="1" smtClean="0"/>
              <a:t>occlusally</a:t>
            </a:r>
            <a:r>
              <a:rPr lang="en-IE" dirty="0"/>
              <a:t> </a:t>
            </a:r>
            <a:r>
              <a:rPr lang="en-IE" dirty="0" smtClean="0"/>
              <a:t>or </a:t>
            </a:r>
            <a:r>
              <a:rPr lang="en-IE" dirty="0" err="1"/>
              <a:t>incisally</a:t>
            </a:r>
            <a:r>
              <a:rPr lang="en-IE" dirty="0"/>
              <a:t>. The wedging force, which can be withstood by </a:t>
            </a:r>
            <a:r>
              <a:rPr lang="en-IE" dirty="0" smtClean="0"/>
              <a:t>the intact </a:t>
            </a:r>
            <a:r>
              <a:rPr lang="en-IE" dirty="0" err="1"/>
              <a:t>periodontium</a:t>
            </a:r>
            <a:r>
              <a:rPr lang="en-IE" dirty="0"/>
              <a:t>, causes the tooth to extrude when the </a:t>
            </a:r>
            <a:r>
              <a:rPr lang="en-IE" dirty="0" smtClean="0"/>
              <a:t>periodontal support </a:t>
            </a:r>
            <a:r>
              <a:rPr lang="en-IE" dirty="0"/>
              <a:t>is weakened by disease. </a:t>
            </a:r>
            <a:r>
              <a:rPr lang="en-IE" i="1" dirty="0"/>
              <a:t>As its position changes, </a:t>
            </a:r>
            <a:r>
              <a:rPr lang="en-IE" i="1" dirty="0" smtClean="0"/>
              <a:t>the tooth </a:t>
            </a:r>
            <a:r>
              <a:rPr lang="en-IE" i="1" dirty="0"/>
              <a:t>is subjected to abnormal occlusal forces, which </a:t>
            </a:r>
            <a:r>
              <a:rPr lang="en-IE" i="1" dirty="0" smtClean="0"/>
              <a:t>aggravate the </a:t>
            </a:r>
            <a:r>
              <a:rPr lang="en-IE" i="1" dirty="0"/>
              <a:t>periodontal destruction and the tooth migration</a:t>
            </a:r>
            <a:r>
              <a:rPr lang="en-IE" i="1" dirty="0" smtClean="0"/>
              <a:t>.</a:t>
            </a:r>
          </a:p>
          <a:p>
            <a:endParaRPr lang="en-IE" i="1" dirty="0"/>
          </a:p>
          <a:p>
            <a:r>
              <a:rPr lang="en-IE" i="1" dirty="0">
                <a:solidFill>
                  <a:srgbClr val="C00000"/>
                </a:solidFill>
              </a:rPr>
              <a:t>Pathologic migration may continue after a tooth no </a:t>
            </a:r>
            <a:r>
              <a:rPr lang="en-IE" i="1" dirty="0" smtClean="0">
                <a:solidFill>
                  <a:srgbClr val="C00000"/>
                </a:solidFill>
              </a:rPr>
              <a:t>longer contacts </a:t>
            </a:r>
            <a:r>
              <a:rPr lang="en-IE" i="1" dirty="0">
                <a:solidFill>
                  <a:srgbClr val="C00000"/>
                </a:solidFill>
              </a:rPr>
              <a:t>its antagonist</a:t>
            </a:r>
            <a:r>
              <a:rPr lang="en-IE" i="1" dirty="0"/>
              <a:t>. </a:t>
            </a:r>
            <a:r>
              <a:rPr lang="en-IE" dirty="0"/>
              <a:t>Pressures from the tongue, the food </a:t>
            </a:r>
            <a:r>
              <a:rPr lang="en-IE" dirty="0" smtClean="0"/>
              <a:t>bolus during </a:t>
            </a:r>
            <a:r>
              <a:rPr lang="en-IE" dirty="0"/>
              <a:t>mastication, and the proliferating granulation tissue </a:t>
            </a:r>
            <a:r>
              <a:rPr lang="en-IE" dirty="0" smtClean="0"/>
              <a:t>provide the </a:t>
            </a:r>
            <a:r>
              <a:rPr lang="en-IE" dirty="0"/>
              <a:t>force</a:t>
            </a:r>
            <a:r>
              <a:rPr lang="en-IE" dirty="0" smtClean="0"/>
              <a:t>.</a:t>
            </a:r>
          </a:p>
          <a:p>
            <a:endParaRPr lang="en-IE" dirty="0"/>
          </a:p>
          <a:p>
            <a:r>
              <a:rPr lang="en-IE" dirty="0"/>
              <a:t>Pathologic migration is </a:t>
            </a:r>
            <a:r>
              <a:rPr lang="en-IE" dirty="0" smtClean="0"/>
              <a:t>an </a:t>
            </a:r>
            <a:r>
              <a:rPr lang="en-IE" dirty="0"/>
              <a:t>early sign of localized </a:t>
            </a:r>
            <a:r>
              <a:rPr lang="en-IE" dirty="0" smtClean="0"/>
              <a:t>aggressive periodontitis (</a:t>
            </a:r>
            <a:r>
              <a:rPr lang="en-IE" dirty="0" err="1" smtClean="0"/>
              <a:t>Diastemata</a:t>
            </a:r>
            <a:r>
              <a:rPr lang="en-IE" dirty="0" smtClean="0"/>
              <a:t>)</a:t>
            </a:r>
            <a:endParaRPr lang="en-IE" dirty="0"/>
          </a:p>
        </p:txBody>
      </p:sp>
    </p:spTree>
    <p:extLst>
      <p:ext uri="{BB962C8B-B14F-4D97-AF65-F5344CB8AC3E}">
        <p14:creationId xmlns:p14="http://schemas.microsoft.com/office/powerpoint/2010/main" val="2888359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70109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452848"/>
            <a:ext cx="4467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348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9752" y="1600200"/>
            <a:ext cx="5888020" cy="392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67744" y="5733256"/>
            <a:ext cx="5652120" cy="707886"/>
          </a:xfrm>
          <a:prstGeom prst="rect">
            <a:avLst/>
          </a:prstGeom>
        </p:spPr>
        <p:txBody>
          <a:bodyPr wrap="square">
            <a:spAutoFit/>
          </a:bodyPr>
          <a:lstStyle/>
          <a:p>
            <a:r>
              <a:rPr lang="en-IE" sz="2000" dirty="0" smtClean="0"/>
              <a:t>No </a:t>
            </a:r>
            <a:r>
              <a:rPr lang="en-IE" sz="2000" dirty="0"/>
              <a:t>drifting or extrusion is present here, despite </a:t>
            </a:r>
            <a:r>
              <a:rPr lang="en-IE" sz="2000" dirty="0" smtClean="0"/>
              <a:t>4 years</a:t>
            </a:r>
            <a:r>
              <a:rPr lang="en-IE" sz="2000" dirty="0"/>
              <a:t>’ absence of the mandibular teeth.</a:t>
            </a:r>
          </a:p>
        </p:txBody>
      </p:sp>
    </p:spTree>
    <p:extLst>
      <p:ext uri="{BB962C8B-B14F-4D97-AF65-F5344CB8AC3E}">
        <p14:creationId xmlns:p14="http://schemas.microsoft.com/office/powerpoint/2010/main" val="3873854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283" y="593184"/>
            <a:ext cx="4745632" cy="27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252" y="3645024"/>
            <a:ext cx="4988496" cy="261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1" y="692696"/>
            <a:ext cx="4489717" cy="25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3912308"/>
            <a:ext cx="4361252" cy="2351676"/>
          </a:xfrm>
          <a:prstGeom prst="rect">
            <a:avLst/>
          </a:prstGeom>
          <a:ln>
            <a:solidFill>
              <a:schemeClr val="tx2"/>
            </a:solidFill>
          </a:ln>
        </p:spPr>
        <p:txBody>
          <a:bodyPr wrap="square">
            <a:spAutoFit/>
          </a:bodyPr>
          <a:lstStyle/>
          <a:p>
            <a:r>
              <a:rPr lang="en-IE" dirty="0" smtClean="0"/>
              <a:t>Examples </a:t>
            </a:r>
            <a:r>
              <a:rPr lang="en-IE" dirty="0"/>
              <a:t>of the mutilation of occlusion </a:t>
            </a:r>
            <a:r>
              <a:rPr lang="en-IE" dirty="0" smtClean="0"/>
              <a:t>associated with </a:t>
            </a:r>
            <a:r>
              <a:rPr lang="en-IE" dirty="0" err="1"/>
              <a:t>unreplaced</a:t>
            </a:r>
            <a:r>
              <a:rPr lang="en-IE" dirty="0"/>
              <a:t> missing teeth. </a:t>
            </a:r>
            <a:endParaRPr lang="en-IE" dirty="0" smtClean="0"/>
          </a:p>
          <a:p>
            <a:endParaRPr lang="en-IE" dirty="0"/>
          </a:p>
          <a:p>
            <a:r>
              <a:rPr lang="en-IE" dirty="0" smtClean="0"/>
              <a:t>Note </a:t>
            </a:r>
            <a:r>
              <a:rPr lang="en-IE" dirty="0"/>
              <a:t>pronounced pathologic migration,</a:t>
            </a:r>
          </a:p>
          <a:p>
            <a:r>
              <a:rPr lang="en-IE" dirty="0"/>
              <a:t>disturbed proximal contacts, and functional relationships </a:t>
            </a:r>
            <a:r>
              <a:rPr lang="en-IE" dirty="0" smtClean="0"/>
              <a:t>with closing </a:t>
            </a:r>
            <a:r>
              <a:rPr lang="en-IE" dirty="0"/>
              <a:t>of the bite.</a:t>
            </a:r>
          </a:p>
        </p:txBody>
      </p:sp>
    </p:spTree>
    <p:extLst>
      <p:ext uri="{BB962C8B-B14F-4D97-AF65-F5344CB8AC3E}">
        <p14:creationId xmlns:p14="http://schemas.microsoft.com/office/powerpoint/2010/main" val="3813220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404664"/>
            <a:ext cx="672662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95736" y="5517232"/>
            <a:ext cx="5616624" cy="1015663"/>
          </a:xfrm>
          <a:prstGeom prst="rect">
            <a:avLst/>
          </a:prstGeom>
        </p:spPr>
        <p:txBody>
          <a:bodyPr wrap="square">
            <a:spAutoFit/>
          </a:bodyPr>
          <a:lstStyle/>
          <a:p>
            <a:r>
              <a:rPr lang="en-IE" sz="2000" dirty="0" smtClean="0"/>
              <a:t>Maxillary </a:t>
            </a:r>
            <a:r>
              <a:rPr lang="en-IE" sz="2000" dirty="0"/>
              <a:t>incisors pushed </a:t>
            </a:r>
            <a:r>
              <a:rPr lang="en-IE" sz="2000" dirty="0" err="1"/>
              <a:t>labially</a:t>
            </a:r>
            <a:r>
              <a:rPr lang="en-IE" sz="2000" dirty="0"/>
              <a:t> in a patient </a:t>
            </a:r>
            <a:r>
              <a:rPr lang="en-IE" sz="2000" dirty="0" smtClean="0"/>
              <a:t>with bilateral </a:t>
            </a:r>
            <a:r>
              <a:rPr lang="en-IE" sz="2000" dirty="0" err="1"/>
              <a:t>unreplaced</a:t>
            </a:r>
            <a:r>
              <a:rPr lang="en-IE" sz="2000" dirty="0"/>
              <a:t> mandibular molars. Note the extrusion of </a:t>
            </a:r>
            <a:r>
              <a:rPr lang="en-IE" sz="2000" dirty="0" smtClean="0"/>
              <a:t>the maxillary </a:t>
            </a:r>
            <a:r>
              <a:rPr lang="en-IE" sz="2000" dirty="0"/>
              <a:t>molars.</a:t>
            </a:r>
          </a:p>
        </p:txBody>
      </p:sp>
    </p:spTree>
    <p:extLst>
      <p:ext uri="{BB962C8B-B14F-4D97-AF65-F5344CB8AC3E}">
        <p14:creationId xmlns:p14="http://schemas.microsoft.com/office/powerpoint/2010/main" val="392916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Adaptive Capacity of the </a:t>
            </a:r>
            <a:r>
              <a:rPr lang="en-IE" b="1" dirty="0" err="1"/>
              <a:t>Periodontium</a:t>
            </a:r>
            <a:r>
              <a:rPr lang="en-IE" b="1" dirty="0"/>
              <a:t> to Occlusal Forces</a:t>
            </a:r>
            <a:endParaRPr lang="en-IE" dirty="0"/>
          </a:p>
        </p:txBody>
      </p:sp>
      <p:sp>
        <p:nvSpPr>
          <p:cNvPr id="3" name="Content Placeholder 2"/>
          <p:cNvSpPr>
            <a:spLocks noGrp="1"/>
          </p:cNvSpPr>
          <p:nvPr>
            <p:ph idx="1"/>
          </p:nvPr>
        </p:nvSpPr>
        <p:spPr>
          <a:xfrm>
            <a:off x="457200" y="1600200"/>
            <a:ext cx="5698976" cy="4781128"/>
          </a:xfrm>
        </p:spPr>
        <p:txBody>
          <a:bodyPr>
            <a:normAutofit/>
          </a:bodyPr>
          <a:lstStyle/>
          <a:p>
            <a:endParaRPr lang="en-IE" b="1" dirty="0" smtClean="0"/>
          </a:p>
          <a:p>
            <a:pPr>
              <a:buFont typeface="Wingdings" panose="05000000000000000000" pitchFamily="2" charset="2"/>
              <a:buChar char="q"/>
            </a:pPr>
            <a:r>
              <a:rPr lang="en-IE" b="1" dirty="0" smtClean="0"/>
              <a:t>Magnitude:</a:t>
            </a:r>
          </a:p>
          <a:p>
            <a:pPr marL="114300" indent="0">
              <a:buNone/>
            </a:pPr>
            <a:endParaRPr lang="en-IE" dirty="0" smtClean="0"/>
          </a:p>
          <a:p>
            <a:r>
              <a:rPr lang="en-IE" sz="2000" dirty="0"/>
              <a:t>When the </a:t>
            </a:r>
            <a:r>
              <a:rPr lang="en-IE" sz="2000" i="1" dirty="0"/>
              <a:t>magnitude </a:t>
            </a:r>
            <a:r>
              <a:rPr lang="en-IE" sz="2000" dirty="0"/>
              <a:t>of occlusal forces is increased</a:t>
            </a:r>
            <a:r>
              <a:rPr lang="en-IE" sz="2000" dirty="0" smtClean="0"/>
              <a:t>,</a:t>
            </a:r>
          </a:p>
          <a:p>
            <a:pPr marL="0" indent="0">
              <a:buNone/>
            </a:pPr>
            <a:r>
              <a:rPr lang="en-IE" sz="2000" dirty="0" smtClean="0"/>
              <a:t> </a:t>
            </a:r>
          </a:p>
          <a:p>
            <a:pPr marL="674370" lvl="1" indent="-400050">
              <a:buFont typeface="+mj-lt"/>
              <a:buAutoNum type="romanUcPeriod"/>
            </a:pPr>
            <a:r>
              <a:rPr lang="en-IE" sz="1800" dirty="0"/>
              <a:t>T</a:t>
            </a:r>
            <a:r>
              <a:rPr lang="en-IE" sz="1800" dirty="0" smtClean="0"/>
              <a:t>he </a:t>
            </a:r>
            <a:r>
              <a:rPr lang="en-IE" sz="1800" dirty="0" err="1" smtClean="0"/>
              <a:t>periodontium</a:t>
            </a:r>
            <a:r>
              <a:rPr lang="en-IE" sz="1800" dirty="0" smtClean="0"/>
              <a:t> responds </a:t>
            </a:r>
            <a:r>
              <a:rPr lang="en-IE" sz="1800" dirty="0"/>
              <a:t>with a widening of the periodontal </a:t>
            </a:r>
            <a:r>
              <a:rPr lang="en-IE" sz="1800" dirty="0" smtClean="0"/>
              <a:t>ligament space</a:t>
            </a:r>
            <a:r>
              <a:rPr lang="en-IE" sz="1800" dirty="0"/>
              <a:t>, </a:t>
            </a:r>
            <a:endParaRPr lang="en-IE" sz="1800" dirty="0" smtClean="0"/>
          </a:p>
          <a:p>
            <a:pPr marL="674370" lvl="1" indent="-400050">
              <a:buFont typeface="+mj-lt"/>
              <a:buAutoNum type="romanUcPeriod"/>
            </a:pPr>
            <a:endParaRPr lang="en-IE" sz="1800" dirty="0" smtClean="0"/>
          </a:p>
          <a:p>
            <a:pPr marL="674370" lvl="1" indent="-400050">
              <a:buFont typeface="+mj-lt"/>
              <a:buAutoNum type="romanUcPeriod"/>
            </a:pPr>
            <a:r>
              <a:rPr lang="en-IE" sz="1800" dirty="0" smtClean="0"/>
              <a:t>An </a:t>
            </a:r>
            <a:r>
              <a:rPr lang="en-IE" sz="1800" dirty="0"/>
              <a:t>increase in the number and width of periodontal </a:t>
            </a:r>
            <a:r>
              <a:rPr lang="en-IE" sz="1800" dirty="0" smtClean="0"/>
              <a:t>ligament </a:t>
            </a:r>
            <a:r>
              <a:rPr lang="en-IE" sz="1800" dirty="0" err="1" smtClean="0"/>
              <a:t>fibers</a:t>
            </a:r>
            <a:r>
              <a:rPr lang="en-IE" sz="1800" dirty="0" smtClean="0"/>
              <a:t>,</a:t>
            </a:r>
          </a:p>
          <a:p>
            <a:pPr marL="674370" lvl="1" indent="-400050">
              <a:buFont typeface="+mj-lt"/>
              <a:buAutoNum type="romanUcPeriod"/>
            </a:pPr>
            <a:endParaRPr lang="en-IE" sz="1800" dirty="0" smtClean="0"/>
          </a:p>
          <a:p>
            <a:pPr marL="674370" lvl="1" indent="-400050">
              <a:buFont typeface="+mj-lt"/>
              <a:buAutoNum type="romanUcPeriod"/>
            </a:pPr>
            <a:r>
              <a:rPr lang="en-IE" sz="1800" dirty="0" smtClean="0"/>
              <a:t> An </a:t>
            </a:r>
            <a:r>
              <a:rPr lang="en-IE" sz="1800" dirty="0"/>
              <a:t>increase in the density of alveolar bone</a:t>
            </a:r>
            <a:r>
              <a:rPr lang="en-IE" sz="1800" dirty="0" smtClean="0"/>
              <a:t>.</a:t>
            </a:r>
            <a:endParaRPr lang="en-IE" sz="1800" dirty="0"/>
          </a:p>
        </p:txBody>
      </p:sp>
      <p:pic>
        <p:nvPicPr>
          <p:cNvPr id="4" name="Picture 3"/>
          <p:cNvPicPr>
            <a:picLocks noChangeAspect="1" noChangeArrowheads="1"/>
          </p:cNvPicPr>
          <p:nvPr/>
        </p:nvPicPr>
        <p:blipFill>
          <a:blip r:embed="rId2">
            <a:duotone>
              <a:prstClr val="black"/>
              <a:srgbClr val="D9C3A5">
                <a:tint val="50000"/>
                <a:satMod val="180000"/>
              </a:srgbClr>
            </a:duotone>
            <a:lum bright="-20000" contrast="40000"/>
          </a:blip>
          <a:srcRect l="31836" t="29375" r="8398" b="17187"/>
          <a:stretch>
            <a:fillRect/>
          </a:stretch>
        </p:blipFill>
        <p:spPr bwMode="auto">
          <a:xfrm>
            <a:off x="5922588" y="4509120"/>
            <a:ext cx="3221412" cy="1800200"/>
          </a:xfrm>
          <a:prstGeom prst="rect">
            <a:avLst/>
          </a:prstGeom>
          <a:noFill/>
          <a:ln w="9525">
            <a:noFill/>
            <a:miter lim="800000"/>
            <a:headEnd/>
            <a:tailEnd/>
          </a:ln>
          <a:effectLst/>
        </p:spPr>
      </p:pic>
    </p:spTree>
    <p:extLst>
      <p:ext uri="{BB962C8B-B14F-4D97-AF65-F5344CB8AC3E}">
        <p14:creationId xmlns:p14="http://schemas.microsoft.com/office/powerpoint/2010/main" val="1263488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004" y="764705"/>
            <a:ext cx="622798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893" y="1159905"/>
            <a:ext cx="3939584" cy="260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4797152"/>
            <a:ext cx="6552728" cy="400110"/>
          </a:xfrm>
          <a:prstGeom prst="rect">
            <a:avLst/>
          </a:prstGeom>
        </p:spPr>
        <p:txBody>
          <a:bodyPr wrap="square">
            <a:spAutoFit/>
          </a:bodyPr>
          <a:lstStyle/>
          <a:p>
            <a:r>
              <a:rPr lang="en-IE" sz="2000" dirty="0" smtClean="0"/>
              <a:t>Pathologic </a:t>
            </a:r>
            <a:r>
              <a:rPr lang="en-IE" sz="2000" dirty="0"/>
              <a:t>migration associated with tongue pressure. </a:t>
            </a:r>
          </a:p>
        </p:txBody>
      </p:sp>
    </p:spTree>
    <p:extLst>
      <p:ext uri="{BB962C8B-B14F-4D97-AF65-F5344CB8AC3E}">
        <p14:creationId xmlns:p14="http://schemas.microsoft.com/office/powerpoint/2010/main" val="28971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Mobility</a:t>
            </a:r>
            <a:endParaRPr lang="en-IE" b="1" dirty="0"/>
          </a:p>
        </p:txBody>
      </p:sp>
      <p:sp>
        <p:nvSpPr>
          <p:cNvPr id="3" name="Content Placeholder 2"/>
          <p:cNvSpPr>
            <a:spLocks noGrp="1"/>
          </p:cNvSpPr>
          <p:nvPr>
            <p:ph idx="1"/>
          </p:nvPr>
        </p:nvSpPr>
        <p:spPr/>
        <p:txBody>
          <a:bodyPr>
            <a:normAutofit/>
          </a:bodyPr>
          <a:lstStyle/>
          <a:p>
            <a:r>
              <a:rPr lang="en-IE" dirty="0"/>
              <a:t>The continuous loss of the supporting tissues </a:t>
            </a:r>
            <a:r>
              <a:rPr lang="en-IE" dirty="0" smtClean="0"/>
              <a:t>during periodontal </a:t>
            </a:r>
            <a:r>
              <a:rPr lang="en-IE" dirty="0"/>
              <a:t>disease progression may result </a:t>
            </a:r>
            <a:r>
              <a:rPr lang="en-IE" dirty="0" smtClean="0"/>
              <a:t>in increased </a:t>
            </a:r>
            <a:r>
              <a:rPr lang="en-IE" dirty="0"/>
              <a:t>tooth mobility</a:t>
            </a:r>
            <a:r>
              <a:rPr lang="en-IE" dirty="0" smtClean="0"/>
              <a:t>.</a:t>
            </a:r>
          </a:p>
          <a:p>
            <a:endParaRPr lang="en-IE" dirty="0" smtClean="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970" y="3429000"/>
            <a:ext cx="422447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13" y="3190132"/>
            <a:ext cx="3337290" cy="3149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835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Miller Classification (1950) of Increased  Tooth Mobility</a:t>
            </a:r>
            <a:endParaRPr lang="en-IE" dirty="0"/>
          </a:p>
        </p:txBody>
      </p:sp>
      <p:sp>
        <p:nvSpPr>
          <p:cNvPr id="3" name="Content Placeholder 2"/>
          <p:cNvSpPr>
            <a:spLocks noGrp="1"/>
          </p:cNvSpPr>
          <p:nvPr>
            <p:ph idx="1"/>
          </p:nvPr>
        </p:nvSpPr>
        <p:spPr/>
        <p:txBody>
          <a:bodyPr>
            <a:normAutofit lnSpcReduction="10000"/>
          </a:bodyPr>
          <a:lstStyle/>
          <a:p>
            <a:pPr>
              <a:spcBef>
                <a:spcPts val="0"/>
              </a:spcBef>
              <a:buFont typeface="Wingdings" panose="05000000000000000000" pitchFamily="2" charset="2"/>
              <a:buChar char="Ø"/>
            </a:pPr>
            <a:r>
              <a:rPr lang="en-IE" dirty="0" smtClean="0">
                <a:solidFill>
                  <a:srgbClr val="C00000"/>
                </a:solidFill>
              </a:rPr>
              <a:t>Degree 0: </a:t>
            </a:r>
            <a:r>
              <a:rPr lang="en-IE" dirty="0" smtClean="0"/>
              <a:t>“physiological” mobility measured at</a:t>
            </a:r>
          </a:p>
          <a:p>
            <a:pPr marL="0" indent="0">
              <a:spcBef>
                <a:spcPts val="0"/>
              </a:spcBef>
              <a:buNone/>
            </a:pPr>
            <a:r>
              <a:rPr lang="en-IE" dirty="0" smtClean="0"/>
              <a:t>  the crown level. The tooth is mobile within the alveolus to       approximately 0.1–0.2 mm in a horizontal direction.</a:t>
            </a:r>
          </a:p>
          <a:p>
            <a:pPr marL="0" indent="0">
              <a:spcBef>
                <a:spcPts val="0"/>
              </a:spcBef>
              <a:buNone/>
            </a:pPr>
            <a:endParaRPr lang="en-IE" dirty="0" smtClean="0"/>
          </a:p>
          <a:p>
            <a:pPr>
              <a:buFont typeface="Wingdings" panose="05000000000000000000" pitchFamily="2" charset="2"/>
              <a:buChar char="Ø"/>
            </a:pPr>
            <a:r>
              <a:rPr lang="en-IE" dirty="0" smtClean="0"/>
              <a:t> </a:t>
            </a:r>
            <a:r>
              <a:rPr lang="en-IE" dirty="0" smtClean="0">
                <a:solidFill>
                  <a:srgbClr val="C00000"/>
                </a:solidFill>
              </a:rPr>
              <a:t>Degree 1:</a:t>
            </a:r>
            <a:r>
              <a:rPr lang="en-IE" dirty="0" smtClean="0"/>
              <a:t> increased mobility of the crown of the tooth to at the most 1 mm in a horizontal direction.</a:t>
            </a:r>
          </a:p>
          <a:p>
            <a:pPr>
              <a:buFont typeface="Wingdings" panose="05000000000000000000" pitchFamily="2" charset="2"/>
              <a:buChar char="Ø"/>
            </a:pPr>
            <a:endParaRPr lang="en-IE" dirty="0" smtClean="0"/>
          </a:p>
          <a:p>
            <a:pPr>
              <a:buFont typeface="Wingdings" panose="05000000000000000000" pitchFamily="2" charset="2"/>
              <a:buChar char="Ø"/>
            </a:pPr>
            <a:r>
              <a:rPr lang="en-IE" dirty="0" smtClean="0">
                <a:solidFill>
                  <a:srgbClr val="C00000"/>
                </a:solidFill>
              </a:rPr>
              <a:t>Degree 2:</a:t>
            </a:r>
            <a:r>
              <a:rPr lang="en-IE" dirty="0" smtClean="0"/>
              <a:t> increased mobility of the tooth exceeding 1 mm in a horizontal direction.</a:t>
            </a:r>
          </a:p>
          <a:p>
            <a:pPr>
              <a:buFont typeface="Wingdings" panose="05000000000000000000" pitchFamily="2" charset="2"/>
              <a:buChar char="Ø"/>
            </a:pPr>
            <a:endParaRPr lang="en-IE" dirty="0" smtClean="0"/>
          </a:p>
          <a:p>
            <a:pPr>
              <a:spcBef>
                <a:spcPts val="0"/>
              </a:spcBef>
              <a:buFont typeface="Wingdings" panose="05000000000000000000" pitchFamily="2" charset="2"/>
              <a:buChar char="Ø"/>
            </a:pPr>
            <a:r>
              <a:rPr lang="en-IE" dirty="0" smtClean="0">
                <a:solidFill>
                  <a:srgbClr val="C00000"/>
                </a:solidFill>
              </a:rPr>
              <a:t>Degree 3: </a:t>
            </a:r>
            <a:r>
              <a:rPr lang="en-IE" dirty="0" smtClean="0"/>
              <a:t>severe mobility of the crown of the tooth</a:t>
            </a:r>
          </a:p>
          <a:p>
            <a:pPr marL="0" indent="0">
              <a:spcBef>
                <a:spcPts val="0"/>
              </a:spcBef>
              <a:buNone/>
            </a:pPr>
            <a:r>
              <a:rPr lang="en-IE" dirty="0" smtClean="0"/>
              <a:t>   both in horizontal and vertical directions impinging</a:t>
            </a:r>
          </a:p>
          <a:p>
            <a:pPr marL="0" indent="0">
              <a:spcBef>
                <a:spcPts val="0"/>
              </a:spcBef>
              <a:buNone/>
            </a:pPr>
            <a:r>
              <a:rPr lang="en-IE" dirty="0" smtClean="0"/>
              <a:t>   on the function of the tooth.</a:t>
            </a:r>
            <a:endParaRPr lang="en-IE" dirty="0"/>
          </a:p>
        </p:txBody>
      </p:sp>
    </p:spTree>
    <p:extLst>
      <p:ext uri="{BB962C8B-B14F-4D97-AF65-F5344CB8AC3E}">
        <p14:creationId xmlns:p14="http://schemas.microsoft.com/office/powerpoint/2010/main" val="3476033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b="1" dirty="0" smtClean="0"/>
              <a:t>Mobility</a:t>
            </a:r>
            <a:r>
              <a:rPr lang="en-IE" dirty="0"/>
              <a:t/>
            </a:r>
            <a:br>
              <a:rPr lang="en-IE" dirty="0"/>
            </a:br>
            <a:endParaRPr lang="en-IE" dirty="0"/>
          </a:p>
        </p:txBody>
      </p:sp>
      <p:sp>
        <p:nvSpPr>
          <p:cNvPr id="3" name="Content Placeholder 2"/>
          <p:cNvSpPr>
            <a:spLocks noGrp="1"/>
          </p:cNvSpPr>
          <p:nvPr>
            <p:ph idx="1"/>
          </p:nvPr>
        </p:nvSpPr>
        <p:spPr/>
        <p:txBody>
          <a:bodyPr>
            <a:normAutofit lnSpcReduction="10000"/>
          </a:bodyPr>
          <a:lstStyle/>
          <a:p>
            <a:pPr marL="0" indent="0">
              <a:buNone/>
            </a:pPr>
            <a:r>
              <a:rPr lang="en-IE" b="1" dirty="0" smtClean="0"/>
              <a:t>Aetiology:</a:t>
            </a:r>
            <a:r>
              <a:rPr lang="en-IE" dirty="0" smtClean="0"/>
              <a:t> </a:t>
            </a:r>
          </a:p>
          <a:p>
            <a:pPr marL="0" indent="0">
              <a:buNone/>
            </a:pPr>
            <a:endParaRPr lang="en-IE" dirty="0" smtClean="0"/>
          </a:p>
          <a:p>
            <a:pPr marL="457200" indent="-457200">
              <a:buFont typeface="+mj-lt"/>
              <a:buAutoNum type="arabicPeriod"/>
            </a:pPr>
            <a:r>
              <a:rPr lang="en-IE" dirty="0" smtClean="0"/>
              <a:t>Advanced bone loss (periodontal disease), </a:t>
            </a:r>
          </a:p>
          <a:p>
            <a:pPr marL="457200" indent="-457200">
              <a:buFont typeface="+mj-lt"/>
              <a:buAutoNum type="arabicPeriod"/>
            </a:pPr>
            <a:r>
              <a:rPr lang="en-IE" dirty="0" smtClean="0"/>
              <a:t>Inflammation </a:t>
            </a:r>
            <a:r>
              <a:rPr lang="en-IE" dirty="0"/>
              <a:t>of the periodontal ligament of </a:t>
            </a:r>
            <a:r>
              <a:rPr lang="en-IE" dirty="0" smtClean="0"/>
              <a:t>periodontal or </a:t>
            </a:r>
            <a:r>
              <a:rPr lang="en-IE" dirty="0"/>
              <a:t>periapical origin, </a:t>
            </a:r>
            <a:endParaRPr lang="en-IE" dirty="0" smtClean="0"/>
          </a:p>
          <a:p>
            <a:pPr marL="457200" indent="-457200">
              <a:buFont typeface="+mj-lt"/>
              <a:buAutoNum type="arabicPeriod"/>
            </a:pPr>
            <a:r>
              <a:rPr lang="en-IE" dirty="0" smtClean="0"/>
              <a:t>Some </a:t>
            </a:r>
            <a:r>
              <a:rPr lang="en-IE" dirty="0"/>
              <a:t>systemic causes (e.g., pregnancy</a:t>
            </a:r>
            <a:r>
              <a:rPr lang="en-IE" dirty="0" smtClean="0"/>
              <a:t>),</a:t>
            </a:r>
            <a:endParaRPr lang="en-IE" dirty="0"/>
          </a:p>
          <a:p>
            <a:pPr marL="457200" indent="-457200">
              <a:buFont typeface="+mj-lt"/>
              <a:buAutoNum type="arabicPeriod"/>
            </a:pPr>
            <a:r>
              <a:rPr lang="en-IE" dirty="0"/>
              <a:t>The destruction of surrounding alveolar bone, such as </a:t>
            </a:r>
            <a:r>
              <a:rPr lang="en-IE" dirty="0" smtClean="0"/>
              <a:t>occurs with </a:t>
            </a:r>
            <a:r>
              <a:rPr lang="en-IE" dirty="0"/>
              <a:t>osteomyelitis or jaw </a:t>
            </a:r>
            <a:r>
              <a:rPr lang="en-IE" dirty="0" smtClean="0"/>
              <a:t>tumours, </a:t>
            </a:r>
            <a:endParaRPr lang="en-IE" dirty="0"/>
          </a:p>
          <a:p>
            <a:pPr marL="457200" indent="-457200">
              <a:buFont typeface="+mj-lt"/>
              <a:buAutoNum type="arabicPeriod"/>
            </a:pPr>
            <a:r>
              <a:rPr lang="en-IE" dirty="0" smtClean="0"/>
              <a:t>Overloading </a:t>
            </a:r>
            <a:r>
              <a:rPr lang="en-IE" dirty="0"/>
              <a:t>of teeth </a:t>
            </a:r>
            <a:r>
              <a:rPr lang="en-IE" dirty="0" smtClean="0"/>
              <a:t>and occlusal trauma,</a:t>
            </a:r>
          </a:p>
          <a:p>
            <a:pPr marL="457200" indent="-457200">
              <a:buFont typeface="+mj-lt"/>
              <a:buAutoNum type="arabicPeriod"/>
            </a:pPr>
            <a:r>
              <a:rPr lang="en-IE" dirty="0" smtClean="0"/>
              <a:t>Increased Immediately following </a:t>
            </a:r>
            <a:r>
              <a:rPr lang="en-IE" dirty="0"/>
              <a:t>periodontal surgery</a:t>
            </a:r>
            <a:r>
              <a:rPr lang="en-IE" dirty="0" smtClean="0"/>
              <a:t>.</a:t>
            </a:r>
          </a:p>
          <a:p>
            <a:pPr marL="457200" indent="-457200">
              <a:buFont typeface="+mj-lt"/>
              <a:buAutoNum type="arabicPeriod"/>
            </a:pPr>
            <a:r>
              <a:rPr lang="en-IE" dirty="0" smtClean="0"/>
              <a:t>Root resorption</a:t>
            </a:r>
          </a:p>
          <a:p>
            <a:pPr marL="457200" indent="-457200">
              <a:buFont typeface="+mj-lt"/>
              <a:buAutoNum type="arabicPeriod"/>
            </a:pPr>
            <a:r>
              <a:rPr lang="en-IE" dirty="0" smtClean="0"/>
              <a:t>Root fractures</a:t>
            </a:r>
            <a:endParaRPr lang="en-IE" dirty="0"/>
          </a:p>
        </p:txBody>
      </p:sp>
    </p:spTree>
    <p:extLst>
      <p:ext uri="{BB962C8B-B14F-4D97-AF65-F5344CB8AC3E}">
        <p14:creationId xmlns:p14="http://schemas.microsoft.com/office/powerpoint/2010/main" val="2726761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Management</a:t>
            </a:r>
            <a:endParaRPr lang="en-IE" b="1" dirty="0"/>
          </a:p>
        </p:txBody>
      </p:sp>
      <p:sp>
        <p:nvSpPr>
          <p:cNvPr id="3" name="Content Placeholder 2"/>
          <p:cNvSpPr>
            <a:spLocks noGrp="1"/>
          </p:cNvSpPr>
          <p:nvPr>
            <p:ph idx="1"/>
          </p:nvPr>
        </p:nvSpPr>
        <p:spPr/>
        <p:txBody>
          <a:bodyPr>
            <a:normAutofit/>
          </a:bodyPr>
          <a:lstStyle/>
          <a:p>
            <a:r>
              <a:rPr lang="en-IE" dirty="0" smtClean="0"/>
              <a:t>From </a:t>
            </a:r>
            <a:r>
              <a:rPr lang="en-IE" dirty="0"/>
              <a:t>a </a:t>
            </a:r>
            <a:r>
              <a:rPr lang="en-IE" dirty="0" smtClean="0"/>
              <a:t>therapeutic point </a:t>
            </a:r>
            <a:r>
              <a:rPr lang="en-IE" dirty="0"/>
              <a:t>of view it is </a:t>
            </a:r>
            <a:r>
              <a:rPr lang="en-IE" dirty="0" smtClean="0"/>
              <a:t>important to </a:t>
            </a:r>
            <a:r>
              <a:rPr lang="en-IE" dirty="0"/>
              <a:t>assess </a:t>
            </a:r>
            <a:r>
              <a:rPr lang="en-IE" dirty="0" smtClean="0"/>
              <a:t>not only </a:t>
            </a:r>
            <a:r>
              <a:rPr lang="en-IE" dirty="0"/>
              <a:t>the </a:t>
            </a:r>
            <a:r>
              <a:rPr lang="en-IE" u="sng" dirty="0"/>
              <a:t>degree of increased tooth mobility </a:t>
            </a:r>
            <a:r>
              <a:rPr lang="en-IE" dirty="0"/>
              <a:t>but </a:t>
            </a:r>
            <a:r>
              <a:rPr lang="en-IE" dirty="0" smtClean="0"/>
              <a:t>also </a:t>
            </a:r>
            <a:r>
              <a:rPr lang="en-IE" u="sng" dirty="0" smtClean="0"/>
              <a:t>the </a:t>
            </a:r>
            <a:r>
              <a:rPr lang="en-IE" u="sng" dirty="0"/>
              <a:t>cause </a:t>
            </a:r>
            <a:r>
              <a:rPr lang="en-IE" dirty="0"/>
              <a:t>of </a:t>
            </a:r>
            <a:r>
              <a:rPr lang="en-IE" dirty="0" smtClean="0"/>
              <a:t>the </a:t>
            </a:r>
            <a:r>
              <a:rPr lang="en-IE" dirty="0"/>
              <a:t>observed </a:t>
            </a:r>
            <a:r>
              <a:rPr lang="en-IE" dirty="0" smtClean="0"/>
              <a:t>hypermobility.</a:t>
            </a:r>
          </a:p>
          <a:p>
            <a:pPr marL="0" indent="0">
              <a:buNone/>
            </a:pPr>
            <a:r>
              <a:rPr lang="en-IE" dirty="0" smtClean="0"/>
              <a:t>Management aims to reducing mobility, achieve health, function and comfort. This can be done by a combination of the followings:</a:t>
            </a:r>
          </a:p>
          <a:p>
            <a:endParaRPr lang="en-IE" dirty="0"/>
          </a:p>
          <a:p>
            <a:r>
              <a:rPr lang="en-IE" dirty="0" smtClean="0"/>
              <a:t>removal of causative factors  (scaling and root </a:t>
            </a:r>
            <a:r>
              <a:rPr lang="en-IE" dirty="0" err="1" smtClean="0"/>
              <a:t>planing</a:t>
            </a:r>
            <a:r>
              <a:rPr lang="en-IE" dirty="0" smtClean="0"/>
              <a:t>, RCT, Occlusal adjustments).</a:t>
            </a:r>
          </a:p>
          <a:p>
            <a:r>
              <a:rPr lang="en-IE" dirty="0" smtClean="0"/>
              <a:t>Extraction (Grade III mobility with severe bone loss)</a:t>
            </a:r>
          </a:p>
          <a:p>
            <a:r>
              <a:rPr lang="en-IE" dirty="0" smtClean="0"/>
              <a:t>Splinting (Grade I-II on multiple adjacent teeth only when causing discomfort or dysfunction to the patient)</a:t>
            </a:r>
          </a:p>
          <a:p>
            <a:endParaRPr lang="en-IE" dirty="0"/>
          </a:p>
          <a:p>
            <a:endParaRPr lang="en-IE" dirty="0" smtClean="0"/>
          </a:p>
          <a:p>
            <a:endParaRPr lang="en-IE" dirty="0" smtClean="0"/>
          </a:p>
          <a:p>
            <a:endParaRPr lang="en-IE" dirty="0"/>
          </a:p>
        </p:txBody>
      </p:sp>
    </p:spTree>
    <p:extLst>
      <p:ext uri="{BB962C8B-B14F-4D97-AF65-F5344CB8AC3E}">
        <p14:creationId xmlns:p14="http://schemas.microsoft.com/office/powerpoint/2010/main" val="71501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Periodontal splints</a:t>
            </a:r>
            <a:endParaRPr lang="en-IE" dirty="0"/>
          </a:p>
        </p:txBody>
      </p:sp>
      <p:sp>
        <p:nvSpPr>
          <p:cNvPr id="3" name="Content Placeholder 2"/>
          <p:cNvSpPr>
            <a:spLocks noGrp="1"/>
          </p:cNvSpPr>
          <p:nvPr>
            <p:ph idx="1"/>
          </p:nvPr>
        </p:nvSpPr>
        <p:spPr/>
        <p:txBody>
          <a:bodyPr/>
          <a:lstStyle/>
          <a:p>
            <a:r>
              <a:rPr lang="en-IE" dirty="0" smtClean="0"/>
              <a:t>Teeth stabilisers</a:t>
            </a:r>
          </a:p>
          <a:p>
            <a:pPr marL="0" indent="0">
              <a:buNone/>
            </a:pPr>
            <a:endParaRPr lang="en-IE" dirty="0" smtClean="0"/>
          </a:p>
          <a:p>
            <a:r>
              <a:rPr lang="en-IE" dirty="0" smtClean="0"/>
              <a:t>Advantages: </a:t>
            </a:r>
          </a:p>
          <a:p>
            <a:pPr lvl="1">
              <a:buFont typeface="Wingdings" panose="05000000000000000000" pitchFamily="2" charset="2"/>
              <a:buChar char="ü"/>
            </a:pPr>
            <a:r>
              <a:rPr lang="en-IE" dirty="0" smtClean="0"/>
              <a:t>Improve masticatory function and comfort of teeth</a:t>
            </a:r>
          </a:p>
          <a:p>
            <a:pPr lvl="1">
              <a:buFont typeface="Wingdings" panose="05000000000000000000" pitchFamily="2" charset="2"/>
              <a:buChar char="ü"/>
            </a:pPr>
            <a:r>
              <a:rPr lang="en-IE" dirty="0" smtClean="0"/>
              <a:t>Reduce inadvertent extractions or unintended orthodontic treatment during normal function.</a:t>
            </a:r>
          </a:p>
          <a:p>
            <a:pPr lvl="1">
              <a:buFont typeface="Wingdings" panose="05000000000000000000" pitchFamily="2" charset="2"/>
              <a:buChar char="ü"/>
            </a:pPr>
            <a:r>
              <a:rPr lang="en-IE" dirty="0" smtClean="0"/>
              <a:t>Improve long-term survival and function of teeth that would have not survived without a splint.</a:t>
            </a:r>
          </a:p>
          <a:p>
            <a:pPr lvl="1">
              <a:buFont typeface="Wingdings" panose="05000000000000000000" pitchFamily="2" charset="2"/>
              <a:buChar char="ü"/>
            </a:pPr>
            <a:r>
              <a:rPr lang="en-IE" dirty="0" smtClean="0">
                <a:sym typeface="Wingdings" panose="05000000000000000000" pitchFamily="2" charset="2"/>
              </a:rPr>
              <a:t>Stabilise mobile teeth after periodontal surgery until healing achieved and inflammation resolved (temporary splint)</a:t>
            </a:r>
          </a:p>
          <a:p>
            <a:pPr lvl="1">
              <a:buFont typeface="Wingdings" panose="05000000000000000000" pitchFamily="2" charset="2"/>
              <a:buChar char="ü"/>
            </a:pPr>
            <a:endParaRPr lang="en-IE" dirty="0">
              <a:sym typeface="Wingdings" panose="05000000000000000000" pitchFamily="2" charset="2"/>
            </a:endParaRPr>
          </a:p>
          <a:p>
            <a:pPr lvl="1">
              <a:buFont typeface="Wingdings" panose="05000000000000000000" pitchFamily="2" charset="2"/>
              <a:buChar char="ü"/>
            </a:pPr>
            <a:r>
              <a:rPr lang="en-IE" b="1" dirty="0" smtClean="0">
                <a:sym typeface="Wingdings" panose="05000000000000000000" pitchFamily="2" charset="2"/>
              </a:rPr>
              <a:t>Disadvantages: </a:t>
            </a:r>
            <a:r>
              <a:rPr lang="en-IE" dirty="0" smtClean="0">
                <a:sym typeface="Wingdings" panose="05000000000000000000" pitchFamily="2" charset="2"/>
              </a:rPr>
              <a:t>Plaque control, bulkiness</a:t>
            </a:r>
          </a:p>
        </p:txBody>
      </p:sp>
    </p:spTree>
    <p:extLst>
      <p:ext uri="{BB962C8B-B14F-4D97-AF65-F5344CB8AC3E}">
        <p14:creationId xmlns:p14="http://schemas.microsoft.com/office/powerpoint/2010/main" val="458774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85000" lnSpcReduction="20000"/>
          </a:bodyPr>
          <a:lstStyle/>
          <a:p>
            <a:r>
              <a:rPr lang="en-IE" dirty="0" smtClean="0"/>
              <a:t>Indications: </a:t>
            </a:r>
          </a:p>
          <a:p>
            <a:r>
              <a:rPr lang="en-IE" dirty="0" smtClean="0"/>
              <a:t>good OH</a:t>
            </a:r>
          </a:p>
          <a:p>
            <a:r>
              <a:rPr lang="en-IE" dirty="0" smtClean="0"/>
              <a:t>Inflammation – free teeth with moderate attachment loss and Grade I or II mobility</a:t>
            </a:r>
          </a:p>
          <a:p>
            <a:endParaRPr lang="en-IE" dirty="0" smtClean="0"/>
          </a:p>
          <a:p>
            <a:r>
              <a:rPr lang="en-IE" dirty="0" smtClean="0"/>
              <a:t>Why splint teeth if no further attachment loss is expected?</a:t>
            </a:r>
          </a:p>
          <a:p>
            <a:r>
              <a:rPr lang="en-IE" dirty="0" smtClean="0"/>
              <a:t>Prevent pain and occlusal trauma on teeth with reduced </a:t>
            </a:r>
            <a:r>
              <a:rPr lang="en-IE" dirty="0" err="1" smtClean="0"/>
              <a:t>periodontium</a:t>
            </a:r>
            <a:r>
              <a:rPr lang="en-IE" dirty="0" smtClean="0"/>
              <a:t> by sharing the load on several teeth</a:t>
            </a:r>
          </a:p>
          <a:p>
            <a:r>
              <a:rPr lang="en-IE" dirty="0" smtClean="0"/>
              <a:t>Inadvertent excessive functional load lead to extraction or tear in PDL of a compromised tooth</a:t>
            </a:r>
          </a:p>
          <a:p>
            <a:r>
              <a:rPr lang="en-IE" dirty="0" smtClean="0"/>
              <a:t>Many patient tend to increase </a:t>
            </a:r>
            <a:r>
              <a:rPr lang="en-IE" dirty="0" err="1" smtClean="0"/>
              <a:t>parafunction</a:t>
            </a:r>
            <a:r>
              <a:rPr lang="en-IE" dirty="0" smtClean="0"/>
              <a:t> on mobile teeth due to reduced </a:t>
            </a:r>
            <a:r>
              <a:rPr lang="en-IE" dirty="0" err="1" smtClean="0"/>
              <a:t>propioception</a:t>
            </a:r>
            <a:r>
              <a:rPr lang="en-IE" dirty="0" smtClean="0"/>
              <a:t> </a:t>
            </a:r>
          </a:p>
          <a:p>
            <a:r>
              <a:rPr lang="en-IE" dirty="0" smtClean="0"/>
              <a:t>Avoid orthodontic teeth movement resulting in migration, spacing which might cause </a:t>
            </a:r>
            <a:r>
              <a:rPr lang="en-IE" dirty="0" err="1" smtClean="0"/>
              <a:t>unaesthetic</a:t>
            </a:r>
            <a:r>
              <a:rPr lang="en-IE" dirty="0" smtClean="0"/>
              <a:t> outcomes.</a:t>
            </a:r>
          </a:p>
          <a:p>
            <a:r>
              <a:rPr lang="en-IE" dirty="0" smtClean="0"/>
              <a:t>Pre-root </a:t>
            </a:r>
            <a:r>
              <a:rPr lang="en-IE" dirty="0" err="1" smtClean="0"/>
              <a:t>planing</a:t>
            </a:r>
            <a:r>
              <a:rPr lang="en-IE" dirty="0" smtClean="0"/>
              <a:t> splinting to avoid accidental extractions.</a:t>
            </a:r>
          </a:p>
          <a:p>
            <a:r>
              <a:rPr lang="en-IE" dirty="0" smtClean="0"/>
              <a:t>Stabilisation prior to regeneration</a:t>
            </a:r>
            <a:endParaRPr lang="en-IE" dirty="0"/>
          </a:p>
        </p:txBody>
      </p:sp>
    </p:spTree>
    <p:extLst>
      <p:ext uri="{BB962C8B-B14F-4D97-AF65-F5344CB8AC3E}">
        <p14:creationId xmlns:p14="http://schemas.microsoft.com/office/powerpoint/2010/main" val="9451038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Types</a:t>
            </a:r>
            <a:endParaRPr lang="en-IE" dirty="0"/>
          </a:p>
        </p:txBody>
      </p:sp>
      <p:sp>
        <p:nvSpPr>
          <p:cNvPr id="3" name="Content Placeholder 2"/>
          <p:cNvSpPr>
            <a:spLocks noGrp="1"/>
          </p:cNvSpPr>
          <p:nvPr>
            <p:ph idx="1"/>
          </p:nvPr>
        </p:nvSpPr>
        <p:spPr>
          <a:xfrm>
            <a:off x="457200" y="1600200"/>
            <a:ext cx="5122912" cy="5257800"/>
          </a:xfrm>
        </p:spPr>
        <p:txBody>
          <a:bodyPr/>
          <a:lstStyle/>
          <a:p>
            <a:r>
              <a:rPr lang="en-IE" dirty="0" smtClean="0"/>
              <a:t>Fixed :</a:t>
            </a:r>
          </a:p>
          <a:p>
            <a:r>
              <a:rPr lang="en-IE" dirty="0" smtClean="0"/>
              <a:t>1) Etch-retained composite splints with or without:</a:t>
            </a:r>
          </a:p>
          <a:p>
            <a:pPr lvl="1"/>
            <a:r>
              <a:rPr lang="en-IE" dirty="0"/>
              <a:t>Glass </a:t>
            </a:r>
            <a:r>
              <a:rPr lang="en-IE" dirty="0" err="1"/>
              <a:t>fiber</a:t>
            </a:r>
            <a:endParaRPr lang="en-IE" dirty="0"/>
          </a:p>
          <a:p>
            <a:pPr lvl="1"/>
            <a:r>
              <a:rPr lang="en-IE" dirty="0" smtClean="0"/>
              <a:t>SS wire </a:t>
            </a:r>
          </a:p>
          <a:p>
            <a:pPr lvl="1"/>
            <a:r>
              <a:rPr lang="en-IE" dirty="0" smtClean="0"/>
              <a:t>Metal mesh</a:t>
            </a:r>
          </a:p>
          <a:p>
            <a:r>
              <a:rPr lang="en-IE" dirty="0" smtClean="0"/>
              <a:t>2)</a:t>
            </a:r>
            <a:r>
              <a:rPr lang="en-IE" dirty="0" err="1" smtClean="0"/>
              <a:t>Extracoronal</a:t>
            </a:r>
            <a:r>
              <a:rPr lang="en-IE" dirty="0" smtClean="0"/>
              <a:t> restorations (bridges)</a:t>
            </a:r>
          </a:p>
          <a:p>
            <a:r>
              <a:rPr lang="en-IE" dirty="0" smtClean="0"/>
              <a:t>3)Maryland type adhesive cast bridges</a:t>
            </a:r>
            <a:endParaRPr lang="en-IE" dirty="0"/>
          </a:p>
          <a:p>
            <a:endParaRPr lang="en-IE" dirty="0" smtClean="0"/>
          </a:p>
          <a:p>
            <a:r>
              <a:rPr lang="en-IE" dirty="0" smtClean="0"/>
              <a:t>Removable PD (rare)</a:t>
            </a:r>
            <a:endParaRPr lang="en-IE" dirty="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702" y="3718459"/>
            <a:ext cx="359429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702" y="1124744"/>
            <a:ext cx="3474677" cy="246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852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4191141" cy="285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 y="2276872"/>
            <a:ext cx="460851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1789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Diagram showing preparation of teeth to    receive fiberglass splint</a:t>
            </a:r>
            <a:endParaRPr lang="en-IE" dirty="0"/>
          </a:p>
        </p:txBody>
      </p:sp>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5832648" cy="49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89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90600"/>
          </a:xfrm>
        </p:spPr>
        <p:txBody>
          <a:bodyPr>
            <a:normAutofit fontScale="90000"/>
          </a:bodyPr>
          <a:lstStyle/>
          <a:p>
            <a:r>
              <a:rPr lang="en-IE" b="1" dirty="0"/>
              <a:t>Adaptive Capacity of the </a:t>
            </a:r>
            <a:r>
              <a:rPr lang="en-IE" b="1" dirty="0" err="1"/>
              <a:t>Periodontium</a:t>
            </a:r>
            <a:r>
              <a:rPr lang="en-IE" b="1" dirty="0"/>
              <a:t> to Occlusal Forces</a:t>
            </a:r>
            <a:r>
              <a:rPr lang="en-IE" dirty="0"/>
              <a:t/>
            </a:r>
            <a:br>
              <a:rPr lang="en-IE" dirty="0"/>
            </a:br>
            <a:endParaRPr lang="en-IE" dirty="0"/>
          </a:p>
        </p:txBody>
      </p:sp>
      <p:sp>
        <p:nvSpPr>
          <p:cNvPr id="3" name="Content Placeholder 2"/>
          <p:cNvSpPr>
            <a:spLocks noGrp="1"/>
          </p:cNvSpPr>
          <p:nvPr>
            <p:ph idx="1"/>
          </p:nvPr>
        </p:nvSpPr>
        <p:spPr>
          <a:xfrm>
            <a:off x="457200" y="1600200"/>
            <a:ext cx="8686800" cy="4876800"/>
          </a:xfrm>
        </p:spPr>
        <p:txBody>
          <a:bodyPr/>
          <a:lstStyle/>
          <a:p>
            <a:pPr marL="0" indent="0">
              <a:buNone/>
            </a:pPr>
            <a:r>
              <a:rPr lang="en-IE" dirty="0" smtClean="0"/>
              <a:t>                               Occlusal forces</a:t>
            </a:r>
          </a:p>
          <a:p>
            <a:pPr marL="0" indent="0">
              <a:buNone/>
            </a:pPr>
            <a:endParaRPr lang="en-IE" dirty="0"/>
          </a:p>
          <a:p>
            <a:pPr marL="0" indent="0">
              <a:buNone/>
            </a:pPr>
            <a:endParaRPr lang="en-IE" dirty="0" smtClean="0"/>
          </a:p>
          <a:p>
            <a:pPr marL="0" indent="0">
              <a:buNone/>
            </a:pPr>
            <a:endParaRPr lang="en-IE" dirty="0"/>
          </a:p>
          <a:p>
            <a:pPr marL="0" indent="0">
              <a:buNone/>
            </a:pPr>
            <a:r>
              <a:rPr lang="en-IE" dirty="0" smtClean="0"/>
              <a:t>Magnitude              Direction            Duration       Frequency </a:t>
            </a:r>
            <a:endParaRPr lang="en-IE" dirty="0"/>
          </a:p>
        </p:txBody>
      </p:sp>
      <p:cxnSp>
        <p:nvCxnSpPr>
          <p:cNvPr id="5" name="Straight Arrow Connector 4"/>
          <p:cNvCxnSpPr/>
          <p:nvPr/>
        </p:nvCxnSpPr>
        <p:spPr>
          <a:xfrm flipH="1">
            <a:off x="1341093" y="2169840"/>
            <a:ext cx="1512168" cy="10256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Straight Arrow Connector 5"/>
          <p:cNvCxnSpPr/>
          <p:nvPr/>
        </p:nvCxnSpPr>
        <p:spPr>
          <a:xfrm flipH="1">
            <a:off x="3563888" y="2246575"/>
            <a:ext cx="278757" cy="108012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 name="Straight Arrow Connector 6"/>
          <p:cNvCxnSpPr/>
          <p:nvPr/>
        </p:nvCxnSpPr>
        <p:spPr>
          <a:xfrm>
            <a:off x="4788024" y="2259360"/>
            <a:ext cx="720080"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a:off x="5796136" y="2143053"/>
            <a:ext cx="1656184" cy="9361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Freeform 12"/>
          <p:cNvSpPr/>
          <p:nvPr/>
        </p:nvSpPr>
        <p:spPr>
          <a:xfrm>
            <a:off x="2664369" y="3321759"/>
            <a:ext cx="2123655" cy="807799"/>
          </a:xfrm>
          <a:custGeom>
            <a:avLst/>
            <a:gdLst>
              <a:gd name="connsiteX0" fmla="*/ 1940059 w 2123655"/>
              <a:gd name="connsiteY0" fmla="*/ 437029 h 807799"/>
              <a:gd name="connsiteX1" fmla="*/ 1856932 w 2123655"/>
              <a:gd name="connsiteY1" fmla="*/ 76811 h 807799"/>
              <a:gd name="connsiteX2" fmla="*/ 194386 w 2123655"/>
              <a:gd name="connsiteY2" fmla="*/ 62957 h 807799"/>
              <a:gd name="connsiteX3" fmla="*/ 235950 w 2123655"/>
              <a:gd name="connsiteY3" fmla="*/ 769538 h 807799"/>
              <a:gd name="connsiteX4" fmla="*/ 2009332 w 2123655"/>
              <a:gd name="connsiteY4" fmla="*/ 672557 h 807799"/>
              <a:gd name="connsiteX5" fmla="*/ 1953914 w 2123655"/>
              <a:gd name="connsiteY5" fmla="*/ 326193 h 807799"/>
              <a:gd name="connsiteX6" fmla="*/ 2009332 w 2123655"/>
              <a:gd name="connsiteY6" fmla="*/ 367757 h 8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655" h="807799">
                <a:moveTo>
                  <a:pt x="1940059" y="437029"/>
                </a:moveTo>
                <a:cubicBezTo>
                  <a:pt x="2043968" y="288092"/>
                  <a:pt x="2147877" y="139156"/>
                  <a:pt x="1856932" y="76811"/>
                </a:cubicBezTo>
                <a:cubicBezTo>
                  <a:pt x="1565987" y="14466"/>
                  <a:pt x="464550" y="-52498"/>
                  <a:pt x="194386" y="62957"/>
                </a:cubicBezTo>
                <a:cubicBezTo>
                  <a:pt x="-75778" y="178411"/>
                  <a:pt x="-66541" y="667938"/>
                  <a:pt x="235950" y="769538"/>
                </a:cubicBezTo>
                <a:cubicBezTo>
                  <a:pt x="538441" y="871138"/>
                  <a:pt x="1723005" y="746448"/>
                  <a:pt x="2009332" y="672557"/>
                </a:cubicBezTo>
                <a:cubicBezTo>
                  <a:pt x="2295659" y="598666"/>
                  <a:pt x="1953914" y="376993"/>
                  <a:pt x="1953914" y="326193"/>
                </a:cubicBezTo>
                <a:cubicBezTo>
                  <a:pt x="1953914" y="275393"/>
                  <a:pt x="1981623" y="321575"/>
                  <a:pt x="2009332" y="367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132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4" name="AutoShape 5" descr="نتيجة بحث الصور عن ‪stick tech spl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71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53993"/>
            <a:ext cx="6696743" cy="522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endParaRPr lang="en-IE" dirty="0"/>
          </a:p>
        </p:txBody>
      </p:sp>
    </p:spTree>
    <p:extLst>
      <p:ext uri="{BB962C8B-B14F-4D97-AF65-F5344CB8AC3E}">
        <p14:creationId xmlns:p14="http://schemas.microsoft.com/office/powerpoint/2010/main" val="210996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267" y="1988840"/>
            <a:ext cx="5955013" cy="355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346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Thank you</a:t>
            </a:r>
            <a:endParaRPr lang="en-IE" b="1" dirty="0"/>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375015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r>
              <a:rPr lang="en-IE" b="1" dirty="0" smtClean="0"/>
              <a:t>Direction:</a:t>
            </a:r>
          </a:p>
          <a:p>
            <a:endParaRPr lang="en-IE" dirty="0"/>
          </a:p>
          <a:p>
            <a:pPr lvl="1">
              <a:buFont typeface="Wingdings" panose="05000000000000000000" pitchFamily="2" charset="2"/>
              <a:buChar char="Ø"/>
            </a:pPr>
            <a:r>
              <a:rPr lang="en-IE" dirty="0"/>
              <a:t>Changing the </a:t>
            </a:r>
            <a:r>
              <a:rPr lang="en-IE" i="1" dirty="0"/>
              <a:t>direction </a:t>
            </a:r>
            <a:r>
              <a:rPr lang="en-IE" dirty="0"/>
              <a:t>of occlusal forces causes a </a:t>
            </a:r>
            <a:r>
              <a:rPr lang="en-IE" dirty="0" smtClean="0"/>
              <a:t>reorientation of </a:t>
            </a:r>
            <a:r>
              <a:rPr lang="en-IE" dirty="0"/>
              <a:t>the </a:t>
            </a:r>
            <a:r>
              <a:rPr lang="en-IE" dirty="0">
                <a:solidFill>
                  <a:srgbClr val="FF0000"/>
                </a:solidFill>
              </a:rPr>
              <a:t>stresses</a:t>
            </a:r>
            <a:r>
              <a:rPr lang="en-IE" dirty="0"/>
              <a:t> and </a:t>
            </a:r>
            <a:r>
              <a:rPr lang="en-IE" dirty="0">
                <a:solidFill>
                  <a:srgbClr val="FF0000"/>
                </a:solidFill>
              </a:rPr>
              <a:t>strains</a:t>
            </a:r>
            <a:r>
              <a:rPr lang="en-IE" dirty="0"/>
              <a:t> within the </a:t>
            </a:r>
            <a:r>
              <a:rPr lang="en-IE" dirty="0" err="1" smtClean="0"/>
              <a:t>periodontium</a:t>
            </a:r>
            <a:r>
              <a:rPr lang="en-IE" dirty="0" smtClean="0"/>
              <a:t>.</a:t>
            </a:r>
          </a:p>
          <a:p>
            <a:pPr lvl="1">
              <a:buFont typeface="Wingdings" panose="05000000000000000000" pitchFamily="2" charset="2"/>
              <a:buChar char="Ø"/>
            </a:pPr>
            <a:endParaRPr lang="en-IE" dirty="0" smtClean="0"/>
          </a:p>
          <a:p>
            <a:pPr lvl="1">
              <a:buFont typeface="Wingdings" panose="05000000000000000000" pitchFamily="2" charset="2"/>
              <a:buChar char="Ø"/>
            </a:pPr>
            <a:r>
              <a:rPr lang="en-IE" dirty="0"/>
              <a:t>The principal </a:t>
            </a:r>
            <a:r>
              <a:rPr lang="en-IE" dirty="0" err="1"/>
              <a:t>fibers</a:t>
            </a:r>
            <a:r>
              <a:rPr lang="en-IE" dirty="0"/>
              <a:t> of the periodontal ligament are arranged so </a:t>
            </a:r>
            <a:r>
              <a:rPr lang="en-IE" dirty="0" smtClean="0"/>
              <a:t>that they </a:t>
            </a:r>
            <a:r>
              <a:rPr lang="en-IE" dirty="0"/>
              <a:t>best accommodate occlusal forces </a:t>
            </a:r>
            <a:r>
              <a:rPr lang="en-IE" i="1" dirty="0"/>
              <a:t>along the long axis of </a:t>
            </a:r>
            <a:r>
              <a:rPr lang="en-IE" i="1" dirty="0" smtClean="0"/>
              <a:t>the tooth</a:t>
            </a:r>
            <a:r>
              <a:rPr lang="en-IE" i="1" dirty="0"/>
              <a:t>. </a:t>
            </a:r>
            <a:endParaRPr lang="en-IE" i="1" dirty="0"/>
          </a:p>
          <a:p>
            <a:pPr lvl="1">
              <a:buFont typeface="Wingdings" panose="05000000000000000000" pitchFamily="2" charset="2"/>
              <a:buChar char="Ø"/>
            </a:pPr>
            <a:r>
              <a:rPr lang="en-IE" i="1" u="sng" dirty="0" smtClean="0"/>
              <a:t>Lateral </a:t>
            </a:r>
            <a:r>
              <a:rPr lang="en-IE" u="sng" dirty="0"/>
              <a:t>(horizontal)</a:t>
            </a:r>
            <a:r>
              <a:rPr lang="en-IE" dirty="0"/>
              <a:t> and </a:t>
            </a:r>
            <a:r>
              <a:rPr lang="en-IE" i="1" u="sng" dirty="0"/>
              <a:t>torque </a:t>
            </a:r>
            <a:r>
              <a:rPr lang="en-IE" u="sng" dirty="0"/>
              <a:t>(rotational) forces </a:t>
            </a:r>
            <a:r>
              <a:rPr lang="en-IE" dirty="0"/>
              <a:t>are </a:t>
            </a:r>
            <a:r>
              <a:rPr lang="en-IE" dirty="0" smtClean="0"/>
              <a:t>more likely </a:t>
            </a:r>
            <a:r>
              <a:rPr lang="en-IE" dirty="0"/>
              <a:t>to injure the </a:t>
            </a:r>
            <a:r>
              <a:rPr lang="en-IE" dirty="0" err="1"/>
              <a:t>periodontium</a:t>
            </a:r>
            <a:r>
              <a:rPr lang="en-IE" dirty="0"/>
              <a:t>.</a:t>
            </a:r>
            <a:endParaRPr lang="en-IE" dirty="0"/>
          </a:p>
        </p:txBody>
      </p:sp>
    </p:spTree>
    <p:extLst>
      <p:ext uri="{BB962C8B-B14F-4D97-AF65-F5344CB8AC3E}">
        <p14:creationId xmlns:p14="http://schemas.microsoft.com/office/powerpoint/2010/main" val="285009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Areas of Pressure &amp; tension as a result of several movements</a:t>
            </a:r>
            <a:endParaRPr lang="en-IE" dirty="0"/>
          </a:p>
        </p:txBody>
      </p:sp>
      <p:sp>
        <p:nvSpPr>
          <p:cNvPr id="3" name="Content Placeholder 2"/>
          <p:cNvSpPr>
            <a:spLocks noGrp="1"/>
          </p:cNvSpPr>
          <p:nvPr>
            <p:ph idx="1"/>
          </p:nvPr>
        </p:nvSpPr>
        <p:spPr/>
        <p:txBody>
          <a:bodyPr/>
          <a:lstStyle/>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46769"/>
            <a:ext cx="4385745" cy="379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46769"/>
            <a:ext cx="4467897" cy="358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8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5" name="Rectangle 4"/>
          <p:cNvSpPr/>
          <p:nvPr/>
        </p:nvSpPr>
        <p:spPr>
          <a:xfrm>
            <a:off x="473727" y="4272677"/>
            <a:ext cx="7848872" cy="369332"/>
          </a:xfrm>
          <a:prstGeom prst="rect">
            <a:avLst/>
          </a:prstGeom>
        </p:spPr>
        <p:txBody>
          <a:bodyPr wrap="square">
            <a:spAutoFit/>
          </a:bodyPr>
          <a:lstStyle/>
          <a:p>
            <a:r>
              <a:rPr lang="en-IE" dirty="0" smtClean="0"/>
              <a:t>.</a:t>
            </a:r>
            <a:endParaRPr lang="en-IE" dirty="0"/>
          </a:p>
        </p:txBody>
      </p:sp>
      <p:pic>
        <p:nvPicPr>
          <p:cNvPr id="1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1927" y="2204864"/>
            <a:ext cx="2520281" cy="381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39517"/>
            <a:ext cx="2451025" cy="370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2195736" y="1195545"/>
            <a:ext cx="484632" cy="978408"/>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E"/>
          </a:p>
        </p:txBody>
      </p:sp>
      <p:sp>
        <p:nvSpPr>
          <p:cNvPr id="14" name="Down Arrow 13"/>
          <p:cNvSpPr/>
          <p:nvPr/>
        </p:nvSpPr>
        <p:spPr>
          <a:xfrm>
            <a:off x="6770457" y="1195545"/>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a:p>
        </p:txBody>
      </p:sp>
      <p:sp>
        <p:nvSpPr>
          <p:cNvPr id="8" name="Freeform 7"/>
          <p:cNvSpPr/>
          <p:nvPr/>
        </p:nvSpPr>
        <p:spPr>
          <a:xfrm>
            <a:off x="6048036" y="4288334"/>
            <a:ext cx="936748" cy="1323874"/>
          </a:xfrm>
          <a:custGeom>
            <a:avLst/>
            <a:gdLst>
              <a:gd name="connsiteX0" fmla="*/ 673485 w 936748"/>
              <a:gd name="connsiteY0" fmla="*/ 934144 h 1323874"/>
              <a:gd name="connsiteX1" fmla="*/ 936721 w 936748"/>
              <a:gd name="connsiteY1" fmla="*/ 379962 h 1323874"/>
              <a:gd name="connsiteX2" fmla="*/ 687339 w 936748"/>
              <a:gd name="connsiteY2" fmla="*/ 5890 h 1323874"/>
              <a:gd name="connsiteX3" fmla="*/ 299412 w 936748"/>
              <a:gd name="connsiteY3" fmla="*/ 199853 h 1323874"/>
              <a:gd name="connsiteX4" fmla="*/ 8467 w 936748"/>
              <a:gd name="connsiteY4" fmla="*/ 823308 h 1323874"/>
              <a:gd name="connsiteX5" fmla="*/ 147012 w 936748"/>
              <a:gd name="connsiteY5" fmla="*/ 1322072 h 1323874"/>
              <a:gd name="connsiteX6" fmla="*/ 825885 w 936748"/>
              <a:gd name="connsiteY6" fmla="*/ 975708 h 1323874"/>
              <a:gd name="connsiteX7" fmla="*/ 812030 w 936748"/>
              <a:gd name="connsiteY7" fmla="*/ 587781 h 1323874"/>
              <a:gd name="connsiteX8" fmla="*/ 812030 w 936748"/>
              <a:gd name="connsiteY8" fmla="*/ 587781 h 132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748" h="1323874">
                <a:moveTo>
                  <a:pt x="673485" y="934144"/>
                </a:moveTo>
                <a:cubicBezTo>
                  <a:pt x="803948" y="734407"/>
                  <a:pt x="934412" y="534671"/>
                  <a:pt x="936721" y="379962"/>
                </a:cubicBezTo>
                <a:cubicBezTo>
                  <a:pt x="939030" y="225253"/>
                  <a:pt x="793557" y="35908"/>
                  <a:pt x="687339" y="5890"/>
                </a:cubicBezTo>
                <a:cubicBezTo>
                  <a:pt x="581121" y="-24128"/>
                  <a:pt x="412557" y="63617"/>
                  <a:pt x="299412" y="199853"/>
                </a:cubicBezTo>
                <a:cubicBezTo>
                  <a:pt x="186267" y="336089"/>
                  <a:pt x="33867" y="636272"/>
                  <a:pt x="8467" y="823308"/>
                </a:cubicBezTo>
                <a:cubicBezTo>
                  <a:pt x="-16933" y="1010344"/>
                  <a:pt x="10776" y="1296672"/>
                  <a:pt x="147012" y="1322072"/>
                </a:cubicBezTo>
                <a:cubicBezTo>
                  <a:pt x="283248" y="1347472"/>
                  <a:pt x="715049" y="1098090"/>
                  <a:pt x="825885" y="975708"/>
                </a:cubicBezTo>
                <a:cubicBezTo>
                  <a:pt x="936721" y="853326"/>
                  <a:pt x="812030" y="587781"/>
                  <a:pt x="812030" y="587781"/>
                </a:cubicBezTo>
                <a:lnTo>
                  <a:pt x="812030" y="587781"/>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IE"/>
          </a:p>
        </p:txBody>
      </p:sp>
      <p:cxnSp>
        <p:nvCxnSpPr>
          <p:cNvPr id="13" name="Straight Arrow Connector 12"/>
          <p:cNvCxnSpPr/>
          <p:nvPr/>
        </p:nvCxnSpPr>
        <p:spPr>
          <a:xfrm flipH="1" flipV="1">
            <a:off x="1907704" y="5653199"/>
            <a:ext cx="127667"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flipV="1">
            <a:off x="3004173" y="5722749"/>
            <a:ext cx="127667"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6668406" y="5543490"/>
            <a:ext cx="127667"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55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3507</TotalTime>
  <Words>3503</Words>
  <Application>Microsoft Office PowerPoint</Application>
  <PresentationFormat>On-screen Show (4:3)</PresentationFormat>
  <Paragraphs>395</Paragraphs>
  <Slides>62</Slides>
  <Notes>10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Clarity</vt:lpstr>
      <vt:lpstr>Trauma from Occlusion</vt:lpstr>
      <vt:lpstr>Nonsurgical therapy</vt:lpstr>
      <vt:lpstr>PowerPoint Presentation</vt:lpstr>
      <vt:lpstr>Adaptive Capacity of the Periodontium to Occlusal Forces </vt:lpstr>
      <vt:lpstr>Adaptive Capacity of the Periodontium to Occlusal Forces</vt:lpstr>
      <vt:lpstr>Adaptive Capacity of the Periodontium to Occlusal Forces </vt:lpstr>
      <vt:lpstr>PowerPoint Presentation</vt:lpstr>
      <vt:lpstr>Areas of Pressure &amp; tension as a result of several movements</vt:lpstr>
      <vt:lpstr>PowerPoint Presentation</vt:lpstr>
      <vt:lpstr>Adaptive Capacity of the Periodontium to Occlusal Forces </vt:lpstr>
      <vt:lpstr>Trauma from Occlusion</vt:lpstr>
      <vt:lpstr>Occlusal Trauma</vt:lpstr>
      <vt:lpstr>Types of Occlusal Trauma</vt:lpstr>
      <vt:lpstr>Acute Occlusal trauma</vt:lpstr>
      <vt:lpstr>Acute Occlusal Trauma</vt:lpstr>
      <vt:lpstr>Acute trauma can also produce cementum tears</vt:lpstr>
      <vt:lpstr>Chronic Occlusal Trauma</vt:lpstr>
      <vt:lpstr>Chronic Occlusal Trauma</vt:lpstr>
      <vt:lpstr>Primary and Secondary Trauma from Occlusion</vt:lpstr>
      <vt:lpstr>Trauma from occlusion may be caused by</vt:lpstr>
      <vt:lpstr>Primary Occlusal Trauma</vt:lpstr>
      <vt:lpstr>Primary Occlusal Trauma</vt:lpstr>
      <vt:lpstr>PowerPoint Presentation</vt:lpstr>
      <vt:lpstr>PowerPoint Presentation</vt:lpstr>
      <vt:lpstr>Secondary Occlusal Trauma</vt:lpstr>
      <vt:lpstr>PowerPoint Presentation</vt:lpstr>
      <vt:lpstr>PowerPoint Presentation</vt:lpstr>
      <vt:lpstr>Clinical signs of OT</vt:lpstr>
      <vt:lpstr>Radiographic signs of OT</vt:lpstr>
      <vt:lpstr>Radiographic signs of OT</vt:lpstr>
      <vt:lpstr>Effects of Insufficient Occlusal Force</vt:lpstr>
      <vt:lpstr>Reversibility of Traumatic Lesions</vt:lpstr>
      <vt:lpstr>Effects of Excessive Occlusal Forces on Dental Pulp</vt:lpstr>
      <vt:lpstr>Influence of Trauma from Occlusion on the Progression of Marginal Periodontitis</vt:lpstr>
      <vt:lpstr>When does OT influence periodontal disease?</vt:lpstr>
      <vt:lpstr>Glickman’s Concept</vt:lpstr>
      <vt:lpstr>How would these facts affect management?</vt:lpstr>
      <vt:lpstr>Treatment</vt:lpstr>
      <vt:lpstr>PowerPoint Presentation</vt:lpstr>
      <vt:lpstr>Summary</vt:lpstr>
      <vt:lpstr>Pathological Tooth Migration</vt:lpstr>
      <vt:lpstr>Pathologic Tooth Migration</vt:lpstr>
      <vt:lpstr>Pathogenesis </vt:lpstr>
      <vt:lpstr>Pathological Tooth Migration</vt:lpstr>
      <vt:lpstr>Weakened Periodontal Support.</vt:lpstr>
      <vt:lpstr>PowerPoint Presentation</vt:lpstr>
      <vt:lpstr>PowerPoint Presentation</vt:lpstr>
      <vt:lpstr>PowerPoint Presentation</vt:lpstr>
      <vt:lpstr>PowerPoint Presentation</vt:lpstr>
      <vt:lpstr>PowerPoint Presentation</vt:lpstr>
      <vt:lpstr>Mobility</vt:lpstr>
      <vt:lpstr>Miller Classification (1950) of Increased  Tooth Mobility</vt:lpstr>
      <vt:lpstr>Mobility </vt:lpstr>
      <vt:lpstr>Management</vt:lpstr>
      <vt:lpstr>Periodontal splints</vt:lpstr>
      <vt:lpstr>PowerPoint Presentation</vt:lpstr>
      <vt:lpstr>Types</vt:lpstr>
      <vt:lpstr>PowerPoint Presentation</vt:lpstr>
      <vt:lpstr>Diagram showing preparation of teeth to    receive fiberglass splint</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alkaradsheh</dc:creator>
  <cp:lastModifiedBy>Omar alkaradsheh</cp:lastModifiedBy>
  <cp:revision>66</cp:revision>
  <dcterms:created xsi:type="dcterms:W3CDTF">2015-04-03T12:27:55Z</dcterms:created>
  <dcterms:modified xsi:type="dcterms:W3CDTF">2015-04-05T22:55:26Z</dcterms:modified>
</cp:coreProperties>
</file>