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256" r:id="rId2"/>
    <p:sldId id="259" r:id="rId3"/>
    <p:sldId id="343" r:id="rId4"/>
    <p:sldId id="347" r:id="rId5"/>
    <p:sldId id="344" r:id="rId6"/>
    <p:sldId id="360" r:id="rId7"/>
    <p:sldId id="361" r:id="rId8"/>
    <p:sldId id="346" r:id="rId9"/>
    <p:sldId id="258" r:id="rId10"/>
    <p:sldId id="349" r:id="rId11"/>
    <p:sldId id="263" r:id="rId12"/>
    <p:sldId id="265" r:id="rId13"/>
    <p:sldId id="267" r:id="rId14"/>
    <p:sldId id="266" r:id="rId15"/>
    <p:sldId id="364" r:id="rId16"/>
    <p:sldId id="363" r:id="rId17"/>
    <p:sldId id="270" r:id="rId18"/>
    <p:sldId id="276" r:id="rId19"/>
    <p:sldId id="278" r:id="rId20"/>
    <p:sldId id="277" r:id="rId21"/>
    <p:sldId id="350" r:id="rId22"/>
    <p:sldId id="269" r:id="rId23"/>
    <p:sldId id="271" r:id="rId24"/>
    <p:sldId id="272" r:id="rId25"/>
    <p:sldId id="273" r:id="rId26"/>
    <p:sldId id="274" r:id="rId27"/>
    <p:sldId id="275" r:id="rId28"/>
    <p:sldId id="285" r:id="rId29"/>
    <p:sldId id="286" r:id="rId30"/>
    <p:sldId id="287" r:id="rId31"/>
    <p:sldId id="311" r:id="rId32"/>
    <p:sldId id="312" r:id="rId33"/>
    <p:sldId id="313" r:id="rId34"/>
    <p:sldId id="264" r:id="rId35"/>
    <p:sldId id="288" r:id="rId36"/>
    <p:sldId id="289" r:id="rId37"/>
    <p:sldId id="290" r:id="rId38"/>
    <p:sldId id="291" r:id="rId39"/>
    <p:sldId id="292" r:id="rId40"/>
    <p:sldId id="293" r:id="rId41"/>
    <p:sldId id="294" r:id="rId42"/>
    <p:sldId id="295" r:id="rId43"/>
    <p:sldId id="297" r:id="rId44"/>
    <p:sldId id="299" r:id="rId45"/>
    <p:sldId id="302" r:id="rId46"/>
    <p:sldId id="303" r:id="rId47"/>
    <p:sldId id="304" r:id="rId48"/>
    <p:sldId id="306" r:id="rId49"/>
    <p:sldId id="307" r:id="rId50"/>
    <p:sldId id="308" r:id="rId51"/>
    <p:sldId id="310" r:id="rId52"/>
    <p:sldId id="314" r:id="rId53"/>
    <p:sldId id="318" r:id="rId54"/>
    <p:sldId id="319" r:id="rId55"/>
    <p:sldId id="324" r:id="rId56"/>
    <p:sldId id="321" r:id="rId57"/>
    <p:sldId id="322" r:id="rId58"/>
    <p:sldId id="353" r:id="rId59"/>
    <p:sldId id="333" r:id="rId60"/>
    <p:sldId id="352" r:id="rId61"/>
    <p:sldId id="329" r:id="rId62"/>
    <p:sldId id="330" r:id="rId63"/>
    <p:sldId id="336" r:id="rId64"/>
    <p:sldId id="331" r:id="rId65"/>
    <p:sldId id="354" r:id="rId66"/>
    <p:sldId id="327" r:id="rId67"/>
    <p:sldId id="328" r:id="rId68"/>
    <p:sldId id="334" r:id="rId69"/>
    <p:sldId id="335" r:id="rId70"/>
    <p:sldId id="355" r:id="rId71"/>
    <p:sldId id="356" r:id="rId72"/>
    <p:sldId id="357" r:id="rId73"/>
    <p:sldId id="351" r:id="rId74"/>
    <p:sldId id="337" r:id="rId75"/>
    <p:sldId id="358"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66" d="100"/>
          <a:sy n="66" d="100"/>
        </p:scale>
        <p:origin x="-1500"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C7541-F4BE-4285-B65C-4132DEECA6F2}"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n-IE"/>
        </a:p>
      </dgm:t>
    </dgm:pt>
    <dgm:pt modelId="{F5AE5502-142C-4170-AF8C-6F0B90ABADF6}" type="asst">
      <dgm:prSet phldrT="[Text]"/>
      <dgm:spPr/>
      <dgm:t>
        <a:bodyPr/>
        <a:lstStyle/>
        <a:p>
          <a:r>
            <a:rPr lang="en-IE" dirty="0" smtClean="0"/>
            <a:t>Plaque Control methods</a:t>
          </a:r>
          <a:endParaRPr lang="en-IE" dirty="0"/>
        </a:p>
      </dgm:t>
    </dgm:pt>
    <dgm:pt modelId="{8F55F41F-2DC9-4B6F-AD78-3EB486BE46DC}" type="parTrans" cxnId="{D5961A3F-BECD-4DEB-9C2C-86E28980F407}">
      <dgm:prSet/>
      <dgm:spPr/>
      <dgm:t>
        <a:bodyPr/>
        <a:lstStyle/>
        <a:p>
          <a:endParaRPr lang="en-IE"/>
        </a:p>
      </dgm:t>
    </dgm:pt>
    <dgm:pt modelId="{3EBD29F1-AE62-4171-AB6B-93A161E521C6}" type="sibTrans" cxnId="{D5961A3F-BECD-4DEB-9C2C-86E28980F407}">
      <dgm:prSet/>
      <dgm:spPr/>
      <dgm:t>
        <a:bodyPr/>
        <a:lstStyle/>
        <a:p>
          <a:endParaRPr lang="en-IE"/>
        </a:p>
      </dgm:t>
    </dgm:pt>
    <dgm:pt modelId="{C0919EA3-D2D1-4D56-AE89-5270121814A0}">
      <dgm:prSet phldrT="[Text]"/>
      <dgm:spPr/>
      <dgm:t>
        <a:bodyPr/>
        <a:lstStyle/>
        <a:p>
          <a:r>
            <a:rPr lang="en-IE" dirty="0" smtClean="0"/>
            <a:t>Mechanical</a:t>
          </a:r>
          <a:endParaRPr lang="en-IE" dirty="0"/>
        </a:p>
      </dgm:t>
    </dgm:pt>
    <dgm:pt modelId="{A98F0268-FAEC-4A2E-8C3F-FF24E814AEA7}" type="parTrans" cxnId="{D5160A58-545E-4E44-B8A2-3048243830B2}">
      <dgm:prSet/>
      <dgm:spPr/>
      <dgm:t>
        <a:bodyPr/>
        <a:lstStyle/>
        <a:p>
          <a:endParaRPr lang="en-IE"/>
        </a:p>
      </dgm:t>
    </dgm:pt>
    <dgm:pt modelId="{A1D76FC7-9EE6-485A-8DD5-AFCB735F7BA5}" type="sibTrans" cxnId="{D5160A58-545E-4E44-B8A2-3048243830B2}">
      <dgm:prSet/>
      <dgm:spPr/>
      <dgm:t>
        <a:bodyPr/>
        <a:lstStyle/>
        <a:p>
          <a:endParaRPr lang="en-IE"/>
        </a:p>
      </dgm:t>
    </dgm:pt>
    <dgm:pt modelId="{ABBAD3C8-F723-453E-9982-8E0BB5E89BC3}">
      <dgm:prSet phldrT="[Text]"/>
      <dgm:spPr/>
      <dgm:t>
        <a:bodyPr/>
        <a:lstStyle/>
        <a:p>
          <a:r>
            <a:rPr lang="en-IE" dirty="0" smtClean="0"/>
            <a:t>Chemical</a:t>
          </a:r>
          <a:endParaRPr lang="en-IE" dirty="0"/>
        </a:p>
      </dgm:t>
    </dgm:pt>
    <dgm:pt modelId="{A4142225-56FD-484B-A9AA-4BB156E08600}" type="parTrans" cxnId="{22A95582-D29C-44F1-93DE-1AD8D584513E}">
      <dgm:prSet/>
      <dgm:spPr/>
      <dgm:t>
        <a:bodyPr/>
        <a:lstStyle/>
        <a:p>
          <a:endParaRPr lang="en-IE"/>
        </a:p>
      </dgm:t>
    </dgm:pt>
    <dgm:pt modelId="{DC82FD74-8EDC-4CE1-8491-B7CEE1C578BE}" type="sibTrans" cxnId="{22A95582-D29C-44F1-93DE-1AD8D584513E}">
      <dgm:prSet/>
      <dgm:spPr/>
      <dgm:t>
        <a:bodyPr/>
        <a:lstStyle/>
        <a:p>
          <a:endParaRPr lang="en-IE"/>
        </a:p>
      </dgm:t>
    </dgm:pt>
    <dgm:pt modelId="{723F16E8-86F6-4EF4-9EC6-A4BCDFA05CCE}" type="pres">
      <dgm:prSet presAssocID="{A48C7541-F4BE-4285-B65C-4132DEECA6F2}" presName="Name0" presStyleCnt="0">
        <dgm:presLayoutVars>
          <dgm:orgChart val="1"/>
          <dgm:chPref val="1"/>
          <dgm:dir/>
          <dgm:animOne val="branch"/>
          <dgm:animLvl val="lvl"/>
          <dgm:resizeHandles/>
        </dgm:presLayoutVars>
      </dgm:prSet>
      <dgm:spPr/>
      <dgm:t>
        <a:bodyPr/>
        <a:lstStyle/>
        <a:p>
          <a:endParaRPr lang="en-IE"/>
        </a:p>
      </dgm:t>
    </dgm:pt>
    <dgm:pt modelId="{4BD87F55-F527-4E46-9067-7F52283FC46A}" type="pres">
      <dgm:prSet presAssocID="{F5AE5502-142C-4170-AF8C-6F0B90ABADF6}" presName="hierRoot1" presStyleCnt="0">
        <dgm:presLayoutVars>
          <dgm:hierBranch val="init"/>
        </dgm:presLayoutVars>
      </dgm:prSet>
      <dgm:spPr/>
    </dgm:pt>
    <dgm:pt modelId="{8FA261C9-185F-41B3-BE95-CD779136203B}" type="pres">
      <dgm:prSet presAssocID="{F5AE5502-142C-4170-AF8C-6F0B90ABADF6}" presName="rootComposite1" presStyleCnt="0"/>
      <dgm:spPr/>
    </dgm:pt>
    <dgm:pt modelId="{4F8B781E-31D7-4C9A-9CBA-A5C62E32263D}" type="pres">
      <dgm:prSet presAssocID="{F5AE5502-142C-4170-AF8C-6F0B90ABADF6}" presName="rootText1" presStyleLbl="alignAcc1" presStyleIdx="0" presStyleCnt="0">
        <dgm:presLayoutVars>
          <dgm:chPref val="3"/>
        </dgm:presLayoutVars>
      </dgm:prSet>
      <dgm:spPr/>
      <dgm:t>
        <a:bodyPr/>
        <a:lstStyle/>
        <a:p>
          <a:endParaRPr lang="en-IE"/>
        </a:p>
      </dgm:t>
    </dgm:pt>
    <dgm:pt modelId="{0B91A079-D0D6-4FD0-9972-FF5C85D556E4}" type="pres">
      <dgm:prSet presAssocID="{F5AE5502-142C-4170-AF8C-6F0B90ABADF6}" presName="topArc1" presStyleLbl="parChTrans1D1" presStyleIdx="0" presStyleCnt="6"/>
      <dgm:spPr/>
    </dgm:pt>
    <dgm:pt modelId="{87FD6D4E-8A50-414E-8488-AF9DCC4CE28F}" type="pres">
      <dgm:prSet presAssocID="{F5AE5502-142C-4170-AF8C-6F0B90ABADF6}" presName="bottomArc1" presStyleLbl="parChTrans1D1" presStyleIdx="1" presStyleCnt="6"/>
      <dgm:spPr/>
    </dgm:pt>
    <dgm:pt modelId="{0A975734-D6A9-4708-B12D-FFE1831B4D61}" type="pres">
      <dgm:prSet presAssocID="{F5AE5502-142C-4170-AF8C-6F0B90ABADF6}" presName="topConnNode1" presStyleLbl="asst0" presStyleIdx="0" presStyleCnt="0"/>
      <dgm:spPr/>
      <dgm:t>
        <a:bodyPr/>
        <a:lstStyle/>
        <a:p>
          <a:endParaRPr lang="en-IE"/>
        </a:p>
      </dgm:t>
    </dgm:pt>
    <dgm:pt modelId="{035B0BF5-D626-4555-9A11-2CC47BC103CB}" type="pres">
      <dgm:prSet presAssocID="{F5AE5502-142C-4170-AF8C-6F0B90ABADF6}" presName="hierChild2" presStyleCnt="0"/>
      <dgm:spPr/>
    </dgm:pt>
    <dgm:pt modelId="{424B0F8C-F501-455C-9496-7487CF09A203}" type="pres">
      <dgm:prSet presAssocID="{A98F0268-FAEC-4A2E-8C3F-FF24E814AEA7}" presName="Name28" presStyleLbl="parChTrans1D2" presStyleIdx="0" presStyleCnt="2"/>
      <dgm:spPr/>
      <dgm:t>
        <a:bodyPr/>
        <a:lstStyle/>
        <a:p>
          <a:endParaRPr lang="en-IE"/>
        </a:p>
      </dgm:t>
    </dgm:pt>
    <dgm:pt modelId="{DB433D8B-B0A0-4DAE-9915-57FDF1A21CAA}" type="pres">
      <dgm:prSet presAssocID="{C0919EA3-D2D1-4D56-AE89-5270121814A0}" presName="hierRoot2" presStyleCnt="0">
        <dgm:presLayoutVars>
          <dgm:hierBranch val="init"/>
        </dgm:presLayoutVars>
      </dgm:prSet>
      <dgm:spPr/>
    </dgm:pt>
    <dgm:pt modelId="{7C27E31E-C8C5-49D3-83FB-1FD6D0A94124}" type="pres">
      <dgm:prSet presAssocID="{C0919EA3-D2D1-4D56-AE89-5270121814A0}" presName="rootComposite2" presStyleCnt="0"/>
      <dgm:spPr/>
    </dgm:pt>
    <dgm:pt modelId="{78994FDA-CD50-4078-9CEA-2DE6FE2AECD1}" type="pres">
      <dgm:prSet presAssocID="{C0919EA3-D2D1-4D56-AE89-5270121814A0}" presName="rootText2" presStyleLbl="alignAcc1" presStyleIdx="0" presStyleCnt="0">
        <dgm:presLayoutVars>
          <dgm:chPref val="3"/>
        </dgm:presLayoutVars>
      </dgm:prSet>
      <dgm:spPr/>
      <dgm:t>
        <a:bodyPr/>
        <a:lstStyle/>
        <a:p>
          <a:endParaRPr lang="en-IE"/>
        </a:p>
      </dgm:t>
    </dgm:pt>
    <dgm:pt modelId="{04AF0219-8EEA-47CD-A274-8907CC1335FE}" type="pres">
      <dgm:prSet presAssocID="{C0919EA3-D2D1-4D56-AE89-5270121814A0}" presName="topArc2" presStyleLbl="parChTrans1D1" presStyleIdx="2" presStyleCnt="6"/>
      <dgm:spPr/>
    </dgm:pt>
    <dgm:pt modelId="{E5265DFD-FF94-4C4A-B8D8-F44B387C7491}" type="pres">
      <dgm:prSet presAssocID="{C0919EA3-D2D1-4D56-AE89-5270121814A0}" presName="bottomArc2" presStyleLbl="parChTrans1D1" presStyleIdx="3" presStyleCnt="6"/>
      <dgm:spPr/>
    </dgm:pt>
    <dgm:pt modelId="{CB1CBFA8-9743-47E3-A857-9D71E07D551E}" type="pres">
      <dgm:prSet presAssocID="{C0919EA3-D2D1-4D56-AE89-5270121814A0}" presName="topConnNode2" presStyleLbl="node2" presStyleIdx="0" presStyleCnt="0"/>
      <dgm:spPr/>
      <dgm:t>
        <a:bodyPr/>
        <a:lstStyle/>
        <a:p>
          <a:endParaRPr lang="en-IE"/>
        </a:p>
      </dgm:t>
    </dgm:pt>
    <dgm:pt modelId="{E063E915-B5F8-410B-AF28-E6E92A52215C}" type="pres">
      <dgm:prSet presAssocID="{C0919EA3-D2D1-4D56-AE89-5270121814A0}" presName="hierChild4" presStyleCnt="0"/>
      <dgm:spPr/>
    </dgm:pt>
    <dgm:pt modelId="{439F2282-D892-4FF6-AC6D-793F14949A79}" type="pres">
      <dgm:prSet presAssocID="{C0919EA3-D2D1-4D56-AE89-5270121814A0}" presName="hierChild5" presStyleCnt="0"/>
      <dgm:spPr/>
    </dgm:pt>
    <dgm:pt modelId="{D5A4513E-659A-4A5E-B4B2-8B6C5C235B99}" type="pres">
      <dgm:prSet presAssocID="{A4142225-56FD-484B-A9AA-4BB156E08600}" presName="Name28" presStyleLbl="parChTrans1D2" presStyleIdx="1" presStyleCnt="2"/>
      <dgm:spPr/>
      <dgm:t>
        <a:bodyPr/>
        <a:lstStyle/>
        <a:p>
          <a:endParaRPr lang="en-IE"/>
        </a:p>
      </dgm:t>
    </dgm:pt>
    <dgm:pt modelId="{773B1A4D-D24C-41FD-98DE-F58BA37CCD02}" type="pres">
      <dgm:prSet presAssocID="{ABBAD3C8-F723-453E-9982-8E0BB5E89BC3}" presName="hierRoot2" presStyleCnt="0">
        <dgm:presLayoutVars>
          <dgm:hierBranch val="init"/>
        </dgm:presLayoutVars>
      </dgm:prSet>
      <dgm:spPr/>
    </dgm:pt>
    <dgm:pt modelId="{738537A0-69E4-43BC-BE7C-FBC4B9B08D9A}" type="pres">
      <dgm:prSet presAssocID="{ABBAD3C8-F723-453E-9982-8E0BB5E89BC3}" presName="rootComposite2" presStyleCnt="0"/>
      <dgm:spPr/>
    </dgm:pt>
    <dgm:pt modelId="{C3F3EDB4-0584-4FD4-A43D-3402F4053055}" type="pres">
      <dgm:prSet presAssocID="{ABBAD3C8-F723-453E-9982-8E0BB5E89BC3}" presName="rootText2" presStyleLbl="alignAcc1" presStyleIdx="0" presStyleCnt="0">
        <dgm:presLayoutVars>
          <dgm:chPref val="3"/>
        </dgm:presLayoutVars>
      </dgm:prSet>
      <dgm:spPr/>
      <dgm:t>
        <a:bodyPr/>
        <a:lstStyle/>
        <a:p>
          <a:endParaRPr lang="en-IE"/>
        </a:p>
      </dgm:t>
    </dgm:pt>
    <dgm:pt modelId="{2241D006-A260-4474-B0CB-0E2A6CDB847C}" type="pres">
      <dgm:prSet presAssocID="{ABBAD3C8-F723-453E-9982-8E0BB5E89BC3}" presName="topArc2" presStyleLbl="parChTrans1D1" presStyleIdx="4" presStyleCnt="6"/>
      <dgm:spPr/>
    </dgm:pt>
    <dgm:pt modelId="{FA04C929-FB0D-4FC8-A7FE-2F757622AE96}" type="pres">
      <dgm:prSet presAssocID="{ABBAD3C8-F723-453E-9982-8E0BB5E89BC3}" presName="bottomArc2" presStyleLbl="parChTrans1D1" presStyleIdx="5" presStyleCnt="6"/>
      <dgm:spPr/>
    </dgm:pt>
    <dgm:pt modelId="{B0BA9C35-BBEE-422E-997F-65B259ADD724}" type="pres">
      <dgm:prSet presAssocID="{ABBAD3C8-F723-453E-9982-8E0BB5E89BC3}" presName="topConnNode2" presStyleLbl="node2" presStyleIdx="0" presStyleCnt="0"/>
      <dgm:spPr/>
      <dgm:t>
        <a:bodyPr/>
        <a:lstStyle/>
        <a:p>
          <a:endParaRPr lang="en-IE"/>
        </a:p>
      </dgm:t>
    </dgm:pt>
    <dgm:pt modelId="{D7A17088-3CEA-4C04-B5CB-203E16F2C2C1}" type="pres">
      <dgm:prSet presAssocID="{ABBAD3C8-F723-453E-9982-8E0BB5E89BC3}" presName="hierChild4" presStyleCnt="0"/>
      <dgm:spPr/>
    </dgm:pt>
    <dgm:pt modelId="{126C2838-9484-4372-B79E-D26D0EDFDAF0}" type="pres">
      <dgm:prSet presAssocID="{ABBAD3C8-F723-453E-9982-8E0BB5E89BC3}" presName="hierChild5" presStyleCnt="0"/>
      <dgm:spPr/>
    </dgm:pt>
    <dgm:pt modelId="{3E6F66E9-2F71-493F-8017-F7E98FE4582A}" type="pres">
      <dgm:prSet presAssocID="{F5AE5502-142C-4170-AF8C-6F0B90ABADF6}" presName="hierChild3" presStyleCnt="0"/>
      <dgm:spPr/>
    </dgm:pt>
  </dgm:ptLst>
  <dgm:cxnLst>
    <dgm:cxn modelId="{6D74D37D-6796-4A93-9B4D-3A20EC6567B4}" type="presOf" srcId="{ABBAD3C8-F723-453E-9982-8E0BB5E89BC3}" destId="{B0BA9C35-BBEE-422E-997F-65B259ADD724}" srcOrd="1" destOrd="0" presId="urn:microsoft.com/office/officeart/2008/layout/HalfCircleOrganizationChart"/>
    <dgm:cxn modelId="{0DB32ECA-CCE5-4123-B011-B7C7968A7D8C}" type="presOf" srcId="{A48C7541-F4BE-4285-B65C-4132DEECA6F2}" destId="{723F16E8-86F6-4EF4-9EC6-A4BCDFA05CCE}" srcOrd="0" destOrd="0" presId="urn:microsoft.com/office/officeart/2008/layout/HalfCircleOrganizationChart"/>
    <dgm:cxn modelId="{D5160A58-545E-4E44-B8A2-3048243830B2}" srcId="{F5AE5502-142C-4170-AF8C-6F0B90ABADF6}" destId="{C0919EA3-D2D1-4D56-AE89-5270121814A0}" srcOrd="0" destOrd="0" parTransId="{A98F0268-FAEC-4A2E-8C3F-FF24E814AEA7}" sibTransId="{A1D76FC7-9EE6-485A-8DD5-AFCB735F7BA5}"/>
    <dgm:cxn modelId="{22A95582-D29C-44F1-93DE-1AD8D584513E}" srcId="{F5AE5502-142C-4170-AF8C-6F0B90ABADF6}" destId="{ABBAD3C8-F723-453E-9982-8E0BB5E89BC3}" srcOrd="1" destOrd="0" parTransId="{A4142225-56FD-484B-A9AA-4BB156E08600}" sibTransId="{DC82FD74-8EDC-4CE1-8491-B7CEE1C578BE}"/>
    <dgm:cxn modelId="{6755AFAB-FEDA-4445-B650-FFDE0239798C}" type="presOf" srcId="{A4142225-56FD-484B-A9AA-4BB156E08600}" destId="{D5A4513E-659A-4A5E-B4B2-8B6C5C235B99}" srcOrd="0" destOrd="0" presId="urn:microsoft.com/office/officeart/2008/layout/HalfCircleOrganizationChart"/>
    <dgm:cxn modelId="{6489BDE3-D7E7-430B-9A85-A6E99B5E087E}" type="presOf" srcId="{A98F0268-FAEC-4A2E-8C3F-FF24E814AEA7}" destId="{424B0F8C-F501-455C-9496-7487CF09A203}" srcOrd="0" destOrd="0" presId="urn:microsoft.com/office/officeart/2008/layout/HalfCircleOrganizationChart"/>
    <dgm:cxn modelId="{EF8DCA0C-6EB6-42D4-BEF5-BB272FB18768}" type="presOf" srcId="{F5AE5502-142C-4170-AF8C-6F0B90ABADF6}" destId="{0A975734-D6A9-4708-B12D-FFE1831B4D61}" srcOrd="1" destOrd="0" presId="urn:microsoft.com/office/officeart/2008/layout/HalfCircleOrganizationChart"/>
    <dgm:cxn modelId="{7065BFF7-FA08-4F57-8A3A-190073EA6CD0}" type="presOf" srcId="{F5AE5502-142C-4170-AF8C-6F0B90ABADF6}" destId="{4F8B781E-31D7-4C9A-9CBA-A5C62E32263D}" srcOrd="0" destOrd="0" presId="urn:microsoft.com/office/officeart/2008/layout/HalfCircleOrganizationChart"/>
    <dgm:cxn modelId="{1A9626DB-6EAE-4D4D-9AB4-4BFAF0B097E4}" type="presOf" srcId="{C0919EA3-D2D1-4D56-AE89-5270121814A0}" destId="{CB1CBFA8-9743-47E3-A857-9D71E07D551E}" srcOrd="1" destOrd="0" presId="urn:microsoft.com/office/officeart/2008/layout/HalfCircleOrganizationChart"/>
    <dgm:cxn modelId="{D5961A3F-BECD-4DEB-9C2C-86E28980F407}" srcId="{A48C7541-F4BE-4285-B65C-4132DEECA6F2}" destId="{F5AE5502-142C-4170-AF8C-6F0B90ABADF6}" srcOrd="0" destOrd="0" parTransId="{8F55F41F-2DC9-4B6F-AD78-3EB486BE46DC}" sibTransId="{3EBD29F1-AE62-4171-AB6B-93A161E521C6}"/>
    <dgm:cxn modelId="{BE9D42F8-E894-4E93-95B9-3F5845F90E59}" type="presOf" srcId="{ABBAD3C8-F723-453E-9982-8E0BB5E89BC3}" destId="{C3F3EDB4-0584-4FD4-A43D-3402F4053055}" srcOrd="0" destOrd="0" presId="urn:microsoft.com/office/officeart/2008/layout/HalfCircleOrganizationChart"/>
    <dgm:cxn modelId="{1B663A86-B781-4310-94FD-7DBE8AF5F636}" type="presOf" srcId="{C0919EA3-D2D1-4D56-AE89-5270121814A0}" destId="{78994FDA-CD50-4078-9CEA-2DE6FE2AECD1}" srcOrd="0" destOrd="0" presId="urn:microsoft.com/office/officeart/2008/layout/HalfCircleOrganizationChart"/>
    <dgm:cxn modelId="{30595F98-672C-445A-8216-17B44AE301F1}" type="presParOf" srcId="{723F16E8-86F6-4EF4-9EC6-A4BCDFA05CCE}" destId="{4BD87F55-F527-4E46-9067-7F52283FC46A}" srcOrd="0" destOrd="0" presId="urn:microsoft.com/office/officeart/2008/layout/HalfCircleOrganizationChart"/>
    <dgm:cxn modelId="{8CC0AD0E-73BA-44BC-8410-101F9ADFE776}" type="presParOf" srcId="{4BD87F55-F527-4E46-9067-7F52283FC46A}" destId="{8FA261C9-185F-41B3-BE95-CD779136203B}" srcOrd="0" destOrd="0" presId="urn:microsoft.com/office/officeart/2008/layout/HalfCircleOrganizationChart"/>
    <dgm:cxn modelId="{9AA3BC62-A4B1-4235-B8A2-25F5A7712BDD}" type="presParOf" srcId="{8FA261C9-185F-41B3-BE95-CD779136203B}" destId="{4F8B781E-31D7-4C9A-9CBA-A5C62E32263D}" srcOrd="0" destOrd="0" presId="urn:microsoft.com/office/officeart/2008/layout/HalfCircleOrganizationChart"/>
    <dgm:cxn modelId="{AEDF43E9-9B7B-4BA2-9862-3B059EE61DB3}" type="presParOf" srcId="{8FA261C9-185F-41B3-BE95-CD779136203B}" destId="{0B91A079-D0D6-4FD0-9972-FF5C85D556E4}" srcOrd="1" destOrd="0" presId="urn:microsoft.com/office/officeart/2008/layout/HalfCircleOrganizationChart"/>
    <dgm:cxn modelId="{5EECE457-B497-4F0E-AA08-738AE618ECC1}" type="presParOf" srcId="{8FA261C9-185F-41B3-BE95-CD779136203B}" destId="{87FD6D4E-8A50-414E-8488-AF9DCC4CE28F}" srcOrd="2" destOrd="0" presId="urn:microsoft.com/office/officeart/2008/layout/HalfCircleOrganizationChart"/>
    <dgm:cxn modelId="{395E4E9F-B1A5-48B5-9AC2-D71C697B75C1}" type="presParOf" srcId="{8FA261C9-185F-41B3-BE95-CD779136203B}" destId="{0A975734-D6A9-4708-B12D-FFE1831B4D61}" srcOrd="3" destOrd="0" presId="urn:microsoft.com/office/officeart/2008/layout/HalfCircleOrganizationChart"/>
    <dgm:cxn modelId="{3E671DA5-336E-4DAB-97EE-C0F7D3AA76DD}" type="presParOf" srcId="{4BD87F55-F527-4E46-9067-7F52283FC46A}" destId="{035B0BF5-D626-4555-9A11-2CC47BC103CB}" srcOrd="1" destOrd="0" presId="urn:microsoft.com/office/officeart/2008/layout/HalfCircleOrganizationChart"/>
    <dgm:cxn modelId="{760D91E7-5BAC-46E6-8822-8B1527B98993}" type="presParOf" srcId="{035B0BF5-D626-4555-9A11-2CC47BC103CB}" destId="{424B0F8C-F501-455C-9496-7487CF09A203}" srcOrd="0" destOrd="0" presId="urn:microsoft.com/office/officeart/2008/layout/HalfCircleOrganizationChart"/>
    <dgm:cxn modelId="{06DBD9B6-17E1-45A5-BC7A-F7092012C28D}" type="presParOf" srcId="{035B0BF5-D626-4555-9A11-2CC47BC103CB}" destId="{DB433D8B-B0A0-4DAE-9915-57FDF1A21CAA}" srcOrd="1" destOrd="0" presId="urn:microsoft.com/office/officeart/2008/layout/HalfCircleOrganizationChart"/>
    <dgm:cxn modelId="{57392CD4-ED41-4885-B6BE-ADD43E5856AF}" type="presParOf" srcId="{DB433D8B-B0A0-4DAE-9915-57FDF1A21CAA}" destId="{7C27E31E-C8C5-49D3-83FB-1FD6D0A94124}" srcOrd="0" destOrd="0" presId="urn:microsoft.com/office/officeart/2008/layout/HalfCircleOrganizationChart"/>
    <dgm:cxn modelId="{7211DFF3-E1E9-404D-B2EB-B6E6364EF20B}" type="presParOf" srcId="{7C27E31E-C8C5-49D3-83FB-1FD6D0A94124}" destId="{78994FDA-CD50-4078-9CEA-2DE6FE2AECD1}" srcOrd="0" destOrd="0" presId="urn:microsoft.com/office/officeart/2008/layout/HalfCircleOrganizationChart"/>
    <dgm:cxn modelId="{C64FA63A-ECFF-40CE-8ADE-38866F117E26}" type="presParOf" srcId="{7C27E31E-C8C5-49D3-83FB-1FD6D0A94124}" destId="{04AF0219-8EEA-47CD-A274-8907CC1335FE}" srcOrd="1" destOrd="0" presId="urn:microsoft.com/office/officeart/2008/layout/HalfCircleOrganizationChart"/>
    <dgm:cxn modelId="{AA1D83C1-E147-4C10-A7B6-D37C01ADBEE1}" type="presParOf" srcId="{7C27E31E-C8C5-49D3-83FB-1FD6D0A94124}" destId="{E5265DFD-FF94-4C4A-B8D8-F44B387C7491}" srcOrd="2" destOrd="0" presId="urn:microsoft.com/office/officeart/2008/layout/HalfCircleOrganizationChart"/>
    <dgm:cxn modelId="{E1C61D29-F40D-488D-BCD2-AEC820C58857}" type="presParOf" srcId="{7C27E31E-C8C5-49D3-83FB-1FD6D0A94124}" destId="{CB1CBFA8-9743-47E3-A857-9D71E07D551E}" srcOrd="3" destOrd="0" presId="urn:microsoft.com/office/officeart/2008/layout/HalfCircleOrganizationChart"/>
    <dgm:cxn modelId="{A55310D0-0D8A-4676-B610-149CC87D92F8}" type="presParOf" srcId="{DB433D8B-B0A0-4DAE-9915-57FDF1A21CAA}" destId="{E063E915-B5F8-410B-AF28-E6E92A52215C}" srcOrd="1" destOrd="0" presId="urn:microsoft.com/office/officeart/2008/layout/HalfCircleOrganizationChart"/>
    <dgm:cxn modelId="{DD444F82-1DC0-4A77-B494-E408254AC14E}" type="presParOf" srcId="{DB433D8B-B0A0-4DAE-9915-57FDF1A21CAA}" destId="{439F2282-D892-4FF6-AC6D-793F14949A79}" srcOrd="2" destOrd="0" presId="urn:microsoft.com/office/officeart/2008/layout/HalfCircleOrganizationChart"/>
    <dgm:cxn modelId="{38567120-A177-4B26-8A38-E1CCF2DCA335}" type="presParOf" srcId="{035B0BF5-D626-4555-9A11-2CC47BC103CB}" destId="{D5A4513E-659A-4A5E-B4B2-8B6C5C235B99}" srcOrd="2" destOrd="0" presId="urn:microsoft.com/office/officeart/2008/layout/HalfCircleOrganizationChart"/>
    <dgm:cxn modelId="{C3BD1277-C819-418E-9775-5BADD87D6A42}" type="presParOf" srcId="{035B0BF5-D626-4555-9A11-2CC47BC103CB}" destId="{773B1A4D-D24C-41FD-98DE-F58BA37CCD02}" srcOrd="3" destOrd="0" presId="urn:microsoft.com/office/officeart/2008/layout/HalfCircleOrganizationChart"/>
    <dgm:cxn modelId="{9B6BBCC3-3C24-4629-8600-23AB2EB3EF16}" type="presParOf" srcId="{773B1A4D-D24C-41FD-98DE-F58BA37CCD02}" destId="{738537A0-69E4-43BC-BE7C-FBC4B9B08D9A}" srcOrd="0" destOrd="0" presId="urn:microsoft.com/office/officeart/2008/layout/HalfCircleOrganizationChart"/>
    <dgm:cxn modelId="{7BA42FB6-C0FB-47EF-98A2-44E443B6732E}" type="presParOf" srcId="{738537A0-69E4-43BC-BE7C-FBC4B9B08D9A}" destId="{C3F3EDB4-0584-4FD4-A43D-3402F4053055}" srcOrd="0" destOrd="0" presId="urn:microsoft.com/office/officeart/2008/layout/HalfCircleOrganizationChart"/>
    <dgm:cxn modelId="{3B1EABCF-C632-44B4-B4F8-E4DFC5AC54B3}" type="presParOf" srcId="{738537A0-69E4-43BC-BE7C-FBC4B9B08D9A}" destId="{2241D006-A260-4474-B0CB-0E2A6CDB847C}" srcOrd="1" destOrd="0" presId="urn:microsoft.com/office/officeart/2008/layout/HalfCircleOrganizationChart"/>
    <dgm:cxn modelId="{14DA77F2-5358-4CD0-940E-216F0932EDED}" type="presParOf" srcId="{738537A0-69E4-43BC-BE7C-FBC4B9B08D9A}" destId="{FA04C929-FB0D-4FC8-A7FE-2F757622AE96}" srcOrd="2" destOrd="0" presId="urn:microsoft.com/office/officeart/2008/layout/HalfCircleOrganizationChart"/>
    <dgm:cxn modelId="{8F5F1A6C-AE6B-4DA1-885B-60804087AB60}" type="presParOf" srcId="{738537A0-69E4-43BC-BE7C-FBC4B9B08D9A}" destId="{B0BA9C35-BBEE-422E-997F-65B259ADD724}" srcOrd="3" destOrd="0" presId="urn:microsoft.com/office/officeart/2008/layout/HalfCircleOrganizationChart"/>
    <dgm:cxn modelId="{911C52C1-FDF2-47B3-88D3-52B7F423A98E}" type="presParOf" srcId="{773B1A4D-D24C-41FD-98DE-F58BA37CCD02}" destId="{D7A17088-3CEA-4C04-B5CB-203E16F2C2C1}" srcOrd="1" destOrd="0" presId="urn:microsoft.com/office/officeart/2008/layout/HalfCircleOrganizationChart"/>
    <dgm:cxn modelId="{2A307537-6EAF-413E-9096-798F1BD76C66}" type="presParOf" srcId="{773B1A4D-D24C-41FD-98DE-F58BA37CCD02}" destId="{126C2838-9484-4372-B79E-D26D0EDFDAF0}" srcOrd="2" destOrd="0" presId="urn:microsoft.com/office/officeart/2008/layout/HalfCircleOrganizationChart"/>
    <dgm:cxn modelId="{DCE921B2-AD97-4E3B-B626-82564077155A}" type="presParOf" srcId="{4BD87F55-F527-4E46-9067-7F52283FC46A}" destId="{3E6F66E9-2F71-493F-8017-F7E98FE4582A}"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F7B410-D1D2-4499-B5F2-0DECAE7C3EE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E"/>
        </a:p>
      </dgm:t>
    </dgm:pt>
    <dgm:pt modelId="{9AE0069F-7BA7-45FD-88FD-0813BC5CEB37}">
      <dgm:prSet phldrT="[Text]"/>
      <dgm:spPr/>
      <dgm:t>
        <a:bodyPr/>
        <a:lstStyle/>
        <a:p>
          <a:r>
            <a:rPr lang="en-IE" dirty="0" smtClean="0"/>
            <a:t>Mechanical methods</a:t>
          </a:r>
          <a:endParaRPr lang="en-IE" dirty="0"/>
        </a:p>
      </dgm:t>
    </dgm:pt>
    <dgm:pt modelId="{D545632B-CB39-469F-9C4B-1DF48B1C61B3}" type="parTrans" cxnId="{5AA75C7A-8084-41CB-95D8-1E73300A69BE}">
      <dgm:prSet/>
      <dgm:spPr/>
      <dgm:t>
        <a:bodyPr/>
        <a:lstStyle/>
        <a:p>
          <a:endParaRPr lang="en-IE"/>
        </a:p>
      </dgm:t>
    </dgm:pt>
    <dgm:pt modelId="{1A6DE73B-C7F7-4F35-840C-D57BE1705E26}" type="sibTrans" cxnId="{5AA75C7A-8084-41CB-95D8-1E73300A69BE}">
      <dgm:prSet/>
      <dgm:spPr/>
      <dgm:t>
        <a:bodyPr/>
        <a:lstStyle/>
        <a:p>
          <a:endParaRPr lang="en-IE"/>
        </a:p>
      </dgm:t>
    </dgm:pt>
    <dgm:pt modelId="{5D076419-1125-4F40-8880-D2C24D747538}">
      <dgm:prSet phldrT="[Text]" custT="1"/>
      <dgm:spPr/>
      <dgm:t>
        <a:bodyPr/>
        <a:lstStyle/>
        <a:p>
          <a:r>
            <a:rPr lang="en-IE" sz="1600" b="1" dirty="0" smtClean="0"/>
            <a:t>Toothbrush</a:t>
          </a:r>
          <a:endParaRPr lang="en-IE" sz="1600" b="1" dirty="0"/>
        </a:p>
      </dgm:t>
    </dgm:pt>
    <dgm:pt modelId="{7A616068-970F-4B99-B3C9-76974E8DC327}" type="parTrans" cxnId="{05CBD876-263D-41A1-A158-0A3F9FF79ADA}">
      <dgm:prSet/>
      <dgm:spPr/>
      <dgm:t>
        <a:bodyPr/>
        <a:lstStyle/>
        <a:p>
          <a:endParaRPr lang="en-IE"/>
        </a:p>
      </dgm:t>
    </dgm:pt>
    <dgm:pt modelId="{69F0D51C-FCE7-427F-94C9-347B1F4E57F9}" type="sibTrans" cxnId="{05CBD876-263D-41A1-A158-0A3F9FF79ADA}">
      <dgm:prSet/>
      <dgm:spPr/>
      <dgm:t>
        <a:bodyPr/>
        <a:lstStyle/>
        <a:p>
          <a:endParaRPr lang="en-IE"/>
        </a:p>
      </dgm:t>
    </dgm:pt>
    <dgm:pt modelId="{27A83346-863A-4EF2-AE99-A5F80F283E3B}">
      <dgm:prSet phldrT="[Text]" custT="1"/>
      <dgm:spPr/>
      <dgm:t>
        <a:bodyPr/>
        <a:lstStyle/>
        <a:p>
          <a:r>
            <a:rPr lang="en-IE" sz="1200" dirty="0" smtClean="0"/>
            <a:t>Manual</a:t>
          </a:r>
          <a:endParaRPr lang="en-IE" sz="1200" dirty="0"/>
        </a:p>
      </dgm:t>
    </dgm:pt>
    <dgm:pt modelId="{F15492FA-8E94-4CFA-BD55-83F44B7D04F7}" type="parTrans" cxnId="{6266AC32-EFFC-46D4-8769-3C37CE08DF50}">
      <dgm:prSet/>
      <dgm:spPr/>
      <dgm:t>
        <a:bodyPr/>
        <a:lstStyle/>
        <a:p>
          <a:endParaRPr lang="en-IE"/>
        </a:p>
      </dgm:t>
    </dgm:pt>
    <dgm:pt modelId="{83211837-F193-4CD8-A847-5AB5ECB0B8F2}" type="sibTrans" cxnId="{6266AC32-EFFC-46D4-8769-3C37CE08DF50}">
      <dgm:prSet/>
      <dgm:spPr/>
      <dgm:t>
        <a:bodyPr/>
        <a:lstStyle/>
        <a:p>
          <a:endParaRPr lang="en-IE"/>
        </a:p>
      </dgm:t>
    </dgm:pt>
    <dgm:pt modelId="{155937A3-4FC3-48C5-987C-7CEAC2D1B04E}">
      <dgm:prSet phldrT="[Text]" custT="1"/>
      <dgm:spPr/>
      <dgm:t>
        <a:bodyPr/>
        <a:lstStyle/>
        <a:p>
          <a:r>
            <a:rPr lang="en-IE" sz="1200" dirty="0" smtClean="0"/>
            <a:t>Powered</a:t>
          </a:r>
          <a:endParaRPr lang="en-IE" sz="1200" dirty="0"/>
        </a:p>
      </dgm:t>
    </dgm:pt>
    <dgm:pt modelId="{14F5D53D-8415-405F-BF93-63F8470B2C85}" type="parTrans" cxnId="{ECADDA72-921C-4107-8D1E-1D8C7DDC06B2}">
      <dgm:prSet/>
      <dgm:spPr/>
      <dgm:t>
        <a:bodyPr/>
        <a:lstStyle/>
        <a:p>
          <a:endParaRPr lang="en-IE"/>
        </a:p>
      </dgm:t>
    </dgm:pt>
    <dgm:pt modelId="{805D2FFB-D0BB-429A-8AD2-C9F413737226}" type="sibTrans" cxnId="{ECADDA72-921C-4107-8D1E-1D8C7DDC06B2}">
      <dgm:prSet/>
      <dgm:spPr/>
      <dgm:t>
        <a:bodyPr/>
        <a:lstStyle/>
        <a:p>
          <a:endParaRPr lang="en-IE"/>
        </a:p>
      </dgm:t>
    </dgm:pt>
    <dgm:pt modelId="{513FE5AF-7A03-419A-BE6C-B10563FCC104}">
      <dgm:prSet phldrT="[Text]" custT="1"/>
      <dgm:spPr/>
      <dgm:t>
        <a:bodyPr/>
        <a:lstStyle/>
        <a:p>
          <a:r>
            <a:rPr lang="en-IE" sz="1400" b="1" dirty="0" smtClean="0"/>
            <a:t>Interdental Aids</a:t>
          </a:r>
          <a:endParaRPr lang="en-IE" sz="1400" b="1" dirty="0"/>
        </a:p>
      </dgm:t>
    </dgm:pt>
    <dgm:pt modelId="{869184A9-0491-46B0-8C87-252F3BCE99D2}" type="parTrans" cxnId="{19318D4D-15B9-43E3-9EDE-2A49FC80B424}">
      <dgm:prSet/>
      <dgm:spPr/>
      <dgm:t>
        <a:bodyPr/>
        <a:lstStyle/>
        <a:p>
          <a:endParaRPr lang="en-IE"/>
        </a:p>
      </dgm:t>
    </dgm:pt>
    <dgm:pt modelId="{E0D7D11D-1555-4CBC-9D88-6952CC632E98}" type="sibTrans" cxnId="{19318D4D-15B9-43E3-9EDE-2A49FC80B424}">
      <dgm:prSet/>
      <dgm:spPr/>
      <dgm:t>
        <a:bodyPr/>
        <a:lstStyle/>
        <a:p>
          <a:endParaRPr lang="en-IE"/>
        </a:p>
      </dgm:t>
    </dgm:pt>
    <dgm:pt modelId="{B945212D-E1A9-499B-9E18-93900DE2896A}">
      <dgm:prSet phldrT="[Text]" custT="1"/>
      <dgm:spPr/>
      <dgm:t>
        <a:bodyPr/>
        <a:lstStyle/>
        <a:p>
          <a:pPr rtl="0"/>
          <a:r>
            <a:rPr lang="en-US" altLang="en-US" sz="1000" dirty="0" smtClean="0"/>
            <a:t>  dental floss</a:t>
          </a:r>
          <a:endParaRPr lang="en-IE" sz="1000" dirty="0"/>
        </a:p>
      </dgm:t>
    </dgm:pt>
    <dgm:pt modelId="{E02F07D1-1306-4922-848A-4F9B6ACE13C4}" type="parTrans" cxnId="{AB10E79D-CB8B-4B8C-8291-00981A4FCE35}">
      <dgm:prSet/>
      <dgm:spPr/>
      <dgm:t>
        <a:bodyPr/>
        <a:lstStyle/>
        <a:p>
          <a:endParaRPr lang="en-IE"/>
        </a:p>
      </dgm:t>
    </dgm:pt>
    <dgm:pt modelId="{CEEE42A8-476E-4448-B69E-2042A238686C}" type="sibTrans" cxnId="{AB10E79D-CB8B-4B8C-8291-00981A4FCE35}">
      <dgm:prSet/>
      <dgm:spPr/>
      <dgm:t>
        <a:bodyPr/>
        <a:lstStyle/>
        <a:p>
          <a:endParaRPr lang="en-IE"/>
        </a:p>
      </dgm:t>
    </dgm:pt>
    <dgm:pt modelId="{6FE3480A-F7FC-440E-AD31-C61FA00FB587}">
      <dgm:prSet custT="1"/>
      <dgm:spPr/>
      <dgm:t>
        <a:bodyPr/>
        <a:lstStyle/>
        <a:p>
          <a:endParaRPr lang="en-IE" sz="1000" dirty="0"/>
        </a:p>
      </dgm:t>
    </dgm:pt>
    <dgm:pt modelId="{417D21C2-F107-42CA-AF30-A59780AB55C1}" type="parTrans" cxnId="{F16642F9-4267-4DA5-A649-C6E95363AEF1}">
      <dgm:prSet/>
      <dgm:spPr/>
      <dgm:t>
        <a:bodyPr/>
        <a:lstStyle/>
        <a:p>
          <a:endParaRPr lang="en-IE"/>
        </a:p>
      </dgm:t>
    </dgm:pt>
    <dgm:pt modelId="{48118291-6B1E-425C-AAD7-584BC22706B6}" type="sibTrans" cxnId="{F16642F9-4267-4DA5-A649-C6E95363AEF1}">
      <dgm:prSet/>
      <dgm:spPr/>
      <dgm:t>
        <a:bodyPr/>
        <a:lstStyle/>
        <a:p>
          <a:endParaRPr lang="en-IE"/>
        </a:p>
      </dgm:t>
    </dgm:pt>
    <dgm:pt modelId="{FEB92069-3473-4912-9652-F2A456F5EC90}">
      <dgm:prSet custT="1"/>
      <dgm:spPr/>
      <dgm:t>
        <a:bodyPr/>
        <a:lstStyle/>
        <a:p>
          <a:pPr rtl="0"/>
          <a:r>
            <a:rPr lang="en-US" altLang="en-US" sz="1000" dirty="0" smtClean="0"/>
            <a:t>toothpick</a:t>
          </a:r>
        </a:p>
      </dgm:t>
    </dgm:pt>
    <dgm:pt modelId="{F03F1B27-B8D3-41DF-97BC-398509518050}" type="parTrans" cxnId="{1F4113D0-8391-48A3-A141-3286D87270DE}">
      <dgm:prSet/>
      <dgm:spPr/>
      <dgm:t>
        <a:bodyPr/>
        <a:lstStyle/>
        <a:p>
          <a:endParaRPr lang="en-IE"/>
        </a:p>
      </dgm:t>
    </dgm:pt>
    <dgm:pt modelId="{8A8FB842-ED30-410A-AAF3-B660AF5EB46C}" type="sibTrans" cxnId="{1F4113D0-8391-48A3-A141-3286D87270DE}">
      <dgm:prSet/>
      <dgm:spPr/>
      <dgm:t>
        <a:bodyPr/>
        <a:lstStyle/>
        <a:p>
          <a:endParaRPr lang="en-IE"/>
        </a:p>
      </dgm:t>
    </dgm:pt>
    <dgm:pt modelId="{74C16EAE-27B1-489B-9595-F40F355E2EEA}">
      <dgm:prSet custT="1"/>
      <dgm:spPr/>
      <dgm:t>
        <a:bodyPr/>
        <a:lstStyle/>
        <a:p>
          <a:pPr rtl="0"/>
          <a:r>
            <a:rPr lang="en-US" altLang="en-US" sz="1000" dirty="0" smtClean="0"/>
            <a:t>interproximal brush</a:t>
          </a:r>
        </a:p>
      </dgm:t>
    </dgm:pt>
    <dgm:pt modelId="{2F9740A0-171E-4CE7-9BD3-649DED338CDF}" type="parTrans" cxnId="{7FC76372-E13E-4D3C-965B-CF0B196446C3}">
      <dgm:prSet/>
      <dgm:spPr/>
      <dgm:t>
        <a:bodyPr/>
        <a:lstStyle/>
        <a:p>
          <a:endParaRPr lang="en-IE"/>
        </a:p>
      </dgm:t>
    </dgm:pt>
    <dgm:pt modelId="{794C96C5-8B89-4549-BDFB-147441361B57}" type="sibTrans" cxnId="{7FC76372-E13E-4D3C-965B-CF0B196446C3}">
      <dgm:prSet/>
      <dgm:spPr/>
      <dgm:t>
        <a:bodyPr/>
        <a:lstStyle/>
        <a:p>
          <a:endParaRPr lang="en-IE"/>
        </a:p>
      </dgm:t>
    </dgm:pt>
    <dgm:pt modelId="{4E5FC71B-4218-4070-B7AA-F224D3B8F7E2}">
      <dgm:prSet custT="1"/>
      <dgm:spPr/>
      <dgm:t>
        <a:bodyPr/>
        <a:lstStyle/>
        <a:p>
          <a:r>
            <a:rPr lang="en-IE" sz="1800" b="1" dirty="0" smtClean="0"/>
            <a:t>Dentifrices</a:t>
          </a:r>
          <a:endParaRPr lang="en-IE" sz="1800" b="1" dirty="0"/>
        </a:p>
      </dgm:t>
    </dgm:pt>
    <dgm:pt modelId="{57DEDFBD-07DB-49F7-A633-1FD82C6B04AB}" type="parTrans" cxnId="{C2C2AC76-D092-44D2-B369-FF7692F3FB8A}">
      <dgm:prSet/>
      <dgm:spPr/>
      <dgm:t>
        <a:bodyPr/>
        <a:lstStyle/>
        <a:p>
          <a:endParaRPr lang="en-IE"/>
        </a:p>
      </dgm:t>
    </dgm:pt>
    <dgm:pt modelId="{BA6F6A37-8A85-442D-9C9A-39F1EF507DDD}" type="sibTrans" cxnId="{C2C2AC76-D092-44D2-B369-FF7692F3FB8A}">
      <dgm:prSet/>
      <dgm:spPr/>
      <dgm:t>
        <a:bodyPr/>
        <a:lstStyle/>
        <a:p>
          <a:endParaRPr lang="en-IE"/>
        </a:p>
      </dgm:t>
    </dgm:pt>
    <dgm:pt modelId="{4A255EFD-11F4-4F98-9F43-86D88330620D}">
      <dgm:prSet/>
      <dgm:spPr/>
      <dgm:t>
        <a:bodyPr/>
        <a:lstStyle/>
        <a:p>
          <a:r>
            <a:rPr lang="en-IE" b="1" dirty="0" smtClean="0"/>
            <a:t>Oral Irrigation </a:t>
          </a:r>
        </a:p>
        <a:p>
          <a:r>
            <a:rPr lang="en-IE" smtClean="0"/>
            <a:t>supragingival</a:t>
          </a:r>
          <a:endParaRPr lang="en-IE" dirty="0" smtClean="0"/>
        </a:p>
        <a:p>
          <a:r>
            <a:rPr lang="en-IE" dirty="0" err="1" smtClean="0"/>
            <a:t>subgingival</a:t>
          </a:r>
          <a:endParaRPr lang="en-IE" dirty="0"/>
        </a:p>
      </dgm:t>
    </dgm:pt>
    <dgm:pt modelId="{85C56A80-B55F-4669-9353-C5906A9C0E81}" type="parTrans" cxnId="{A3086697-45E1-4B38-86E1-DA21FEB6F4B8}">
      <dgm:prSet/>
      <dgm:spPr/>
      <dgm:t>
        <a:bodyPr/>
        <a:lstStyle/>
        <a:p>
          <a:endParaRPr lang="en-IE"/>
        </a:p>
      </dgm:t>
    </dgm:pt>
    <dgm:pt modelId="{E6E53459-00A9-4C9D-A0DF-59976E6C163C}" type="sibTrans" cxnId="{A3086697-45E1-4B38-86E1-DA21FEB6F4B8}">
      <dgm:prSet/>
      <dgm:spPr/>
      <dgm:t>
        <a:bodyPr/>
        <a:lstStyle/>
        <a:p>
          <a:endParaRPr lang="en-IE"/>
        </a:p>
      </dgm:t>
    </dgm:pt>
    <dgm:pt modelId="{D2148246-3B72-4993-BDF9-981071AB6B7D}" type="pres">
      <dgm:prSet presAssocID="{A8F7B410-D1D2-4499-B5F2-0DECAE7C3EE4}" presName="diagram" presStyleCnt="0">
        <dgm:presLayoutVars>
          <dgm:chPref val="1"/>
          <dgm:dir/>
          <dgm:animOne val="branch"/>
          <dgm:animLvl val="lvl"/>
          <dgm:resizeHandles/>
        </dgm:presLayoutVars>
      </dgm:prSet>
      <dgm:spPr/>
      <dgm:t>
        <a:bodyPr/>
        <a:lstStyle/>
        <a:p>
          <a:endParaRPr lang="en-IE"/>
        </a:p>
      </dgm:t>
    </dgm:pt>
    <dgm:pt modelId="{2997E849-081D-4A39-AD16-1A6FB69890EF}" type="pres">
      <dgm:prSet presAssocID="{9AE0069F-7BA7-45FD-88FD-0813BC5CEB37}" presName="root" presStyleCnt="0"/>
      <dgm:spPr/>
    </dgm:pt>
    <dgm:pt modelId="{5760BD39-EFD8-4A63-8B90-13EAA13C1156}" type="pres">
      <dgm:prSet presAssocID="{9AE0069F-7BA7-45FD-88FD-0813BC5CEB37}" presName="rootComposite" presStyleCnt="0"/>
      <dgm:spPr/>
    </dgm:pt>
    <dgm:pt modelId="{2C124A0B-93C1-4700-8927-B07850484CE3}" type="pres">
      <dgm:prSet presAssocID="{9AE0069F-7BA7-45FD-88FD-0813BC5CEB37}" presName="rootText" presStyleLbl="node1" presStyleIdx="0" presStyleCnt="1"/>
      <dgm:spPr/>
      <dgm:t>
        <a:bodyPr/>
        <a:lstStyle/>
        <a:p>
          <a:endParaRPr lang="en-IE"/>
        </a:p>
      </dgm:t>
    </dgm:pt>
    <dgm:pt modelId="{841D367F-0601-4BB9-A18E-1C0625F99DBE}" type="pres">
      <dgm:prSet presAssocID="{9AE0069F-7BA7-45FD-88FD-0813BC5CEB37}" presName="rootConnector" presStyleLbl="node1" presStyleIdx="0" presStyleCnt="1"/>
      <dgm:spPr/>
      <dgm:t>
        <a:bodyPr/>
        <a:lstStyle/>
        <a:p>
          <a:endParaRPr lang="en-IE"/>
        </a:p>
      </dgm:t>
    </dgm:pt>
    <dgm:pt modelId="{705DCC56-6BAB-4EBF-813B-B8574A438377}" type="pres">
      <dgm:prSet presAssocID="{9AE0069F-7BA7-45FD-88FD-0813BC5CEB37}" presName="childShape" presStyleCnt="0"/>
      <dgm:spPr/>
    </dgm:pt>
    <dgm:pt modelId="{FCFC27E1-86C0-4CF5-97ED-32A02E8B089C}" type="pres">
      <dgm:prSet presAssocID="{7A616068-970F-4B99-B3C9-76974E8DC327}" presName="Name13" presStyleLbl="parChTrans1D2" presStyleIdx="0" presStyleCnt="4"/>
      <dgm:spPr/>
      <dgm:t>
        <a:bodyPr/>
        <a:lstStyle/>
        <a:p>
          <a:endParaRPr lang="en-IE"/>
        </a:p>
      </dgm:t>
    </dgm:pt>
    <dgm:pt modelId="{4BE6AEC2-6E0B-40B6-ABAB-98E533A79F20}" type="pres">
      <dgm:prSet presAssocID="{5D076419-1125-4F40-8880-D2C24D747538}" presName="childText" presStyleLbl="bgAcc1" presStyleIdx="0" presStyleCnt="4">
        <dgm:presLayoutVars>
          <dgm:bulletEnabled val="1"/>
        </dgm:presLayoutVars>
      </dgm:prSet>
      <dgm:spPr/>
      <dgm:t>
        <a:bodyPr/>
        <a:lstStyle/>
        <a:p>
          <a:endParaRPr lang="en-IE"/>
        </a:p>
      </dgm:t>
    </dgm:pt>
    <dgm:pt modelId="{BEFC02BD-2599-4CC6-AFD7-71E0D6279041}" type="pres">
      <dgm:prSet presAssocID="{57DEDFBD-07DB-49F7-A633-1FD82C6B04AB}" presName="Name13" presStyleLbl="parChTrans1D2" presStyleIdx="1" presStyleCnt="4"/>
      <dgm:spPr/>
      <dgm:t>
        <a:bodyPr/>
        <a:lstStyle/>
        <a:p>
          <a:endParaRPr lang="en-IE"/>
        </a:p>
      </dgm:t>
    </dgm:pt>
    <dgm:pt modelId="{30987FE1-7F5F-4EF0-ABF1-4B2DAA574720}" type="pres">
      <dgm:prSet presAssocID="{4E5FC71B-4218-4070-B7AA-F224D3B8F7E2}" presName="childText" presStyleLbl="bgAcc1" presStyleIdx="1" presStyleCnt="4" custScaleX="107906" custLinFactNeighborX="1678" custLinFactNeighborY="3222">
        <dgm:presLayoutVars>
          <dgm:bulletEnabled val="1"/>
        </dgm:presLayoutVars>
      </dgm:prSet>
      <dgm:spPr/>
      <dgm:t>
        <a:bodyPr/>
        <a:lstStyle/>
        <a:p>
          <a:endParaRPr lang="en-IE"/>
        </a:p>
      </dgm:t>
    </dgm:pt>
    <dgm:pt modelId="{E2254C0C-325E-4771-AED1-294D9029D65B}" type="pres">
      <dgm:prSet presAssocID="{869184A9-0491-46B0-8C87-252F3BCE99D2}" presName="Name13" presStyleLbl="parChTrans1D2" presStyleIdx="2" presStyleCnt="4"/>
      <dgm:spPr/>
      <dgm:t>
        <a:bodyPr/>
        <a:lstStyle/>
        <a:p>
          <a:endParaRPr lang="en-IE"/>
        </a:p>
      </dgm:t>
    </dgm:pt>
    <dgm:pt modelId="{41B6DDA1-F51C-445D-B704-65FF73162011}" type="pres">
      <dgm:prSet presAssocID="{513FE5AF-7A03-419A-BE6C-B10563FCC104}" presName="childText" presStyleLbl="bgAcc1" presStyleIdx="2" presStyleCnt="4" custScaleX="111323" custScaleY="151339" custLinFactNeighborX="1678" custLinFactNeighborY="-10547">
        <dgm:presLayoutVars>
          <dgm:bulletEnabled val="1"/>
        </dgm:presLayoutVars>
      </dgm:prSet>
      <dgm:spPr/>
      <dgm:t>
        <a:bodyPr/>
        <a:lstStyle/>
        <a:p>
          <a:endParaRPr lang="en-IE"/>
        </a:p>
      </dgm:t>
    </dgm:pt>
    <dgm:pt modelId="{3B2D49E7-BC67-418A-BE17-F4E66D656062}" type="pres">
      <dgm:prSet presAssocID="{85C56A80-B55F-4669-9353-C5906A9C0E81}" presName="Name13" presStyleLbl="parChTrans1D2" presStyleIdx="3" presStyleCnt="4"/>
      <dgm:spPr/>
      <dgm:t>
        <a:bodyPr/>
        <a:lstStyle/>
        <a:p>
          <a:endParaRPr lang="en-IE"/>
        </a:p>
      </dgm:t>
    </dgm:pt>
    <dgm:pt modelId="{7951589C-AFC5-4705-B2CB-CD9799BC7AB6}" type="pres">
      <dgm:prSet presAssocID="{4A255EFD-11F4-4F98-9F43-86D88330620D}" presName="childText" presStyleLbl="bgAcc1" presStyleIdx="3" presStyleCnt="4">
        <dgm:presLayoutVars>
          <dgm:bulletEnabled val="1"/>
        </dgm:presLayoutVars>
      </dgm:prSet>
      <dgm:spPr/>
      <dgm:t>
        <a:bodyPr/>
        <a:lstStyle/>
        <a:p>
          <a:endParaRPr lang="en-IE"/>
        </a:p>
      </dgm:t>
    </dgm:pt>
  </dgm:ptLst>
  <dgm:cxnLst>
    <dgm:cxn modelId="{C6A028CF-62B0-411A-838A-71416EF853E5}" type="presOf" srcId="{85C56A80-B55F-4669-9353-C5906A9C0E81}" destId="{3B2D49E7-BC67-418A-BE17-F4E66D656062}" srcOrd="0" destOrd="0" presId="urn:microsoft.com/office/officeart/2005/8/layout/hierarchy3"/>
    <dgm:cxn modelId="{A5CA03B2-4FCD-490D-B8F5-DBB5DFBEE8EA}" type="presOf" srcId="{5D076419-1125-4F40-8880-D2C24D747538}" destId="{4BE6AEC2-6E0B-40B6-ABAB-98E533A79F20}" srcOrd="0" destOrd="0" presId="urn:microsoft.com/office/officeart/2005/8/layout/hierarchy3"/>
    <dgm:cxn modelId="{8CAA07F3-A58D-4843-8FC6-7860EA42463E}" type="presOf" srcId="{4A255EFD-11F4-4F98-9F43-86D88330620D}" destId="{7951589C-AFC5-4705-B2CB-CD9799BC7AB6}" srcOrd="0" destOrd="0" presId="urn:microsoft.com/office/officeart/2005/8/layout/hierarchy3"/>
    <dgm:cxn modelId="{CDC69A2C-D7F5-4EDD-85D5-9C4BF88BF890}" type="presOf" srcId="{9AE0069F-7BA7-45FD-88FD-0813BC5CEB37}" destId="{2C124A0B-93C1-4700-8927-B07850484CE3}" srcOrd="0" destOrd="0" presId="urn:microsoft.com/office/officeart/2005/8/layout/hierarchy3"/>
    <dgm:cxn modelId="{19318D4D-15B9-43E3-9EDE-2A49FC80B424}" srcId="{9AE0069F-7BA7-45FD-88FD-0813BC5CEB37}" destId="{513FE5AF-7A03-419A-BE6C-B10563FCC104}" srcOrd="2" destOrd="0" parTransId="{869184A9-0491-46B0-8C87-252F3BCE99D2}" sibTransId="{E0D7D11D-1555-4CBC-9D88-6952CC632E98}"/>
    <dgm:cxn modelId="{A3086697-45E1-4B38-86E1-DA21FEB6F4B8}" srcId="{9AE0069F-7BA7-45FD-88FD-0813BC5CEB37}" destId="{4A255EFD-11F4-4F98-9F43-86D88330620D}" srcOrd="3" destOrd="0" parTransId="{85C56A80-B55F-4669-9353-C5906A9C0E81}" sibTransId="{E6E53459-00A9-4C9D-A0DF-59976E6C163C}"/>
    <dgm:cxn modelId="{AE8F90AA-8856-4749-A39B-35B5B3D8873A}" type="presOf" srcId="{6FE3480A-F7FC-440E-AD31-C61FA00FB587}" destId="{41B6DDA1-F51C-445D-B704-65FF73162011}" srcOrd="0" destOrd="4" presId="urn:microsoft.com/office/officeart/2005/8/layout/hierarchy3"/>
    <dgm:cxn modelId="{4F97B1DB-4E0C-426D-BAD1-011A13CAA972}" type="presOf" srcId="{FEB92069-3473-4912-9652-F2A456F5EC90}" destId="{41B6DDA1-F51C-445D-B704-65FF73162011}" srcOrd="0" destOrd="2" presId="urn:microsoft.com/office/officeart/2005/8/layout/hierarchy3"/>
    <dgm:cxn modelId="{1F4113D0-8391-48A3-A141-3286D87270DE}" srcId="{B945212D-E1A9-499B-9E18-93900DE2896A}" destId="{FEB92069-3473-4912-9652-F2A456F5EC90}" srcOrd="0" destOrd="0" parTransId="{F03F1B27-B8D3-41DF-97BC-398509518050}" sibTransId="{8A8FB842-ED30-410A-AAF3-B660AF5EB46C}"/>
    <dgm:cxn modelId="{3BCD667C-5C63-496E-9C66-2D4B0E90FB7B}" type="presOf" srcId="{A8F7B410-D1D2-4499-B5F2-0DECAE7C3EE4}" destId="{D2148246-3B72-4993-BDF9-981071AB6B7D}" srcOrd="0" destOrd="0" presId="urn:microsoft.com/office/officeart/2005/8/layout/hierarchy3"/>
    <dgm:cxn modelId="{BBBD8674-8881-4255-AEE9-658842648527}" type="presOf" srcId="{57DEDFBD-07DB-49F7-A633-1FD82C6B04AB}" destId="{BEFC02BD-2599-4CC6-AFD7-71E0D6279041}" srcOrd="0" destOrd="0" presId="urn:microsoft.com/office/officeart/2005/8/layout/hierarchy3"/>
    <dgm:cxn modelId="{5AA75C7A-8084-41CB-95D8-1E73300A69BE}" srcId="{A8F7B410-D1D2-4499-B5F2-0DECAE7C3EE4}" destId="{9AE0069F-7BA7-45FD-88FD-0813BC5CEB37}" srcOrd="0" destOrd="0" parTransId="{D545632B-CB39-469F-9C4B-1DF48B1C61B3}" sibTransId="{1A6DE73B-C7F7-4F35-840C-D57BE1705E26}"/>
    <dgm:cxn modelId="{F16642F9-4267-4DA5-A649-C6E95363AEF1}" srcId="{B945212D-E1A9-499B-9E18-93900DE2896A}" destId="{6FE3480A-F7FC-440E-AD31-C61FA00FB587}" srcOrd="2" destOrd="0" parTransId="{417D21C2-F107-42CA-AF30-A59780AB55C1}" sibTransId="{48118291-6B1E-425C-AAD7-584BC22706B6}"/>
    <dgm:cxn modelId="{81925D31-7527-4540-95DB-D4AE12365875}" type="presOf" srcId="{7A616068-970F-4B99-B3C9-76974E8DC327}" destId="{FCFC27E1-86C0-4CF5-97ED-32A02E8B089C}" srcOrd="0" destOrd="0" presId="urn:microsoft.com/office/officeart/2005/8/layout/hierarchy3"/>
    <dgm:cxn modelId="{6266AC32-EFFC-46D4-8769-3C37CE08DF50}" srcId="{5D076419-1125-4F40-8880-D2C24D747538}" destId="{27A83346-863A-4EF2-AE99-A5F80F283E3B}" srcOrd="0" destOrd="0" parTransId="{F15492FA-8E94-4CFA-BD55-83F44B7D04F7}" sibTransId="{83211837-F193-4CD8-A847-5AB5ECB0B8F2}"/>
    <dgm:cxn modelId="{0E79D4F3-BD45-4C19-8E7F-B927A72D014E}" type="presOf" srcId="{B945212D-E1A9-499B-9E18-93900DE2896A}" destId="{41B6DDA1-F51C-445D-B704-65FF73162011}" srcOrd="0" destOrd="1" presId="urn:microsoft.com/office/officeart/2005/8/layout/hierarchy3"/>
    <dgm:cxn modelId="{AB10E79D-CB8B-4B8C-8291-00981A4FCE35}" srcId="{513FE5AF-7A03-419A-BE6C-B10563FCC104}" destId="{B945212D-E1A9-499B-9E18-93900DE2896A}" srcOrd="0" destOrd="0" parTransId="{E02F07D1-1306-4922-848A-4F9B6ACE13C4}" sibTransId="{CEEE42A8-476E-4448-B69E-2042A238686C}"/>
    <dgm:cxn modelId="{63716E1B-1F0D-4E59-8558-C6D86FCA45A3}" type="presOf" srcId="{74C16EAE-27B1-489B-9595-F40F355E2EEA}" destId="{41B6DDA1-F51C-445D-B704-65FF73162011}" srcOrd="0" destOrd="3" presId="urn:microsoft.com/office/officeart/2005/8/layout/hierarchy3"/>
    <dgm:cxn modelId="{98DDF5CC-5AB8-483F-803E-A83F21A9811A}" type="presOf" srcId="{513FE5AF-7A03-419A-BE6C-B10563FCC104}" destId="{41B6DDA1-F51C-445D-B704-65FF73162011}" srcOrd="0" destOrd="0" presId="urn:microsoft.com/office/officeart/2005/8/layout/hierarchy3"/>
    <dgm:cxn modelId="{324A1D11-3FC8-4DC9-8D6F-BE6BF5522E60}" type="presOf" srcId="{27A83346-863A-4EF2-AE99-A5F80F283E3B}" destId="{4BE6AEC2-6E0B-40B6-ABAB-98E533A79F20}" srcOrd="0" destOrd="1" presId="urn:microsoft.com/office/officeart/2005/8/layout/hierarchy3"/>
    <dgm:cxn modelId="{05CBD876-263D-41A1-A158-0A3F9FF79ADA}" srcId="{9AE0069F-7BA7-45FD-88FD-0813BC5CEB37}" destId="{5D076419-1125-4F40-8880-D2C24D747538}" srcOrd="0" destOrd="0" parTransId="{7A616068-970F-4B99-B3C9-76974E8DC327}" sibTransId="{69F0D51C-FCE7-427F-94C9-347B1F4E57F9}"/>
    <dgm:cxn modelId="{ECADDA72-921C-4107-8D1E-1D8C7DDC06B2}" srcId="{5D076419-1125-4F40-8880-D2C24D747538}" destId="{155937A3-4FC3-48C5-987C-7CEAC2D1B04E}" srcOrd="1" destOrd="0" parTransId="{14F5D53D-8415-405F-BF93-63F8470B2C85}" sibTransId="{805D2FFB-D0BB-429A-8AD2-C9F413737226}"/>
    <dgm:cxn modelId="{A908EA37-F489-46CC-8172-027294A02B9C}" type="presOf" srcId="{155937A3-4FC3-48C5-987C-7CEAC2D1B04E}" destId="{4BE6AEC2-6E0B-40B6-ABAB-98E533A79F20}" srcOrd="0" destOrd="2" presId="urn:microsoft.com/office/officeart/2005/8/layout/hierarchy3"/>
    <dgm:cxn modelId="{4D94DF46-0EEC-442A-BD43-FB07642B9E53}" type="presOf" srcId="{9AE0069F-7BA7-45FD-88FD-0813BC5CEB37}" destId="{841D367F-0601-4BB9-A18E-1C0625F99DBE}" srcOrd="1" destOrd="0" presId="urn:microsoft.com/office/officeart/2005/8/layout/hierarchy3"/>
    <dgm:cxn modelId="{C2C2AC76-D092-44D2-B369-FF7692F3FB8A}" srcId="{9AE0069F-7BA7-45FD-88FD-0813BC5CEB37}" destId="{4E5FC71B-4218-4070-B7AA-F224D3B8F7E2}" srcOrd="1" destOrd="0" parTransId="{57DEDFBD-07DB-49F7-A633-1FD82C6B04AB}" sibTransId="{BA6F6A37-8A85-442D-9C9A-39F1EF507DDD}"/>
    <dgm:cxn modelId="{6B89A724-48FD-440C-BFEA-D0269966D9C0}" type="presOf" srcId="{4E5FC71B-4218-4070-B7AA-F224D3B8F7E2}" destId="{30987FE1-7F5F-4EF0-ABF1-4B2DAA574720}" srcOrd="0" destOrd="0" presId="urn:microsoft.com/office/officeart/2005/8/layout/hierarchy3"/>
    <dgm:cxn modelId="{7FC76372-E13E-4D3C-965B-CF0B196446C3}" srcId="{B945212D-E1A9-499B-9E18-93900DE2896A}" destId="{74C16EAE-27B1-489B-9595-F40F355E2EEA}" srcOrd="1" destOrd="0" parTransId="{2F9740A0-171E-4CE7-9BD3-649DED338CDF}" sibTransId="{794C96C5-8B89-4549-BDFB-147441361B57}"/>
    <dgm:cxn modelId="{249124A5-CA93-4D82-9584-C149F234BF21}" type="presOf" srcId="{869184A9-0491-46B0-8C87-252F3BCE99D2}" destId="{E2254C0C-325E-4771-AED1-294D9029D65B}" srcOrd="0" destOrd="0" presId="urn:microsoft.com/office/officeart/2005/8/layout/hierarchy3"/>
    <dgm:cxn modelId="{1F53D02B-5441-4A3E-88F8-F90CCD30A4E1}" type="presParOf" srcId="{D2148246-3B72-4993-BDF9-981071AB6B7D}" destId="{2997E849-081D-4A39-AD16-1A6FB69890EF}" srcOrd="0" destOrd="0" presId="urn:microsoft.com/office/officeart/2005/8/layout/hierarchy3"/>
    <dgm:cxn modelId="{26E6AD82-FA54-486E-BC69-455876849828}" type="presParOf" srcId="{2997E849-081D-4A39-AD16-1A6FB69890EF}" destId="{5760BD39-EFD8-4A63-8B90-13EAA13C1156}" srcOrd="0" destOrd="0" presId="urn:microsoft.com/office/officeart/2005/8/layout/hierarchy3"/>
    <dgm:cxn modelId="{2C648A51-DF51-48AE-B0C9-21229E70A3C3}" type="presParOf" srcId="{5760BD39-EFD8-4A63-8B90-13EAA13C1156}" destId="{2C124A0B-93C1-4700-8927-B07850484CE3}" srcOrd="0" destOrd="0" presId="urn:microsoft.com/office/officeart/2005/8/layout/hierarchy3"/>
    <dgm:cxn modelId="{12A367FD-F402-474E-9436-85ED7385D2CA}" type="presParOf" srcId="{5760BD39-EFD8-4A63-8B90-13EAA13C1156}" destId="{841D367F-0601-4BB9-A18E-1C0625F99DBE}" srcOrd="1" destOrd="0" presId="urn:microsoft.com/office/officeart/2005/8/layout/hierarchy3"/>
    <dgm:cxn modelId="{05EC1339-D801-442B-BECF-14B38A24A468}" type="presParOf" srcId="{2997E849-081D-4A39-AD16-1A6FB69890EF}" destId="{705DCC56-6BAB-4EBF-813B-B8574A438377}" srcOrd="1" destOrd="0" presId="urn:microsoft.com/office/officeart/2005/8/layout/hierarchy3"/>
    <dgm:cxn modelId="{88FA3455-4DA5-43D1-83D0-61CC86798B1E}" type="presParOf" srcId="{705DCC56-6BAB-4EBF-813B-B8574A438377}" destId="{FCFC27E1-86C0-4CF5-97ED-32A02E8B089C}" srcOrd="0" destOrd="0" presId="urn:microsoft.com/office/officeart/2005/8/layout/hierarchy3"/>
    <dgm:cxn modelId="{ACA26DFE-BB31-4E16-8689-05C7531CF869}" type="presParOf" srcId="{705DCC56-6BAB-4EBF-813B-B8574A438377}" destId="{4BE6AEC2-6E0B-40B6-ABAB-98E533A79F20}" srcOrd="1" destOrd="0" presId="urn:microsoft.com/office/officeart/2005/8/layout/hierarchy3"/>
    <dgm:cxn modelId="{C346AAA5-4D63-442B-BDC1-5CB242CE2761}" type="presParOf" srcId="{705DCC56-6BAB-4EBF-813B-B8574A438377}" destId="{BEFC02BD-2599-4CC6-AFD7-71E0D6279041}" srcOrd="2" destOrd="0" presId="urn:microsoft.com/office/officeart/2005/8/layout/hierarchy3"/>
    <dgm:cxn modelId="{D991F955-DD49-4320-9251-055BDEC58783}" type="presParOf" srcId="{705DCC56-6BAB-4EBF-813B-B8574A438377}" destId="{30987FE1-7F5F-4EF0-ABF1-4B2DAA574720}" srcOrd="3" destOrd="0" presId="urn:microsoft.com/office/officeart/2005/8/layout/hierarchy3"/>
    <dgm:cxn modelId="{CC06857F-4368-4714-A8D6-4F46FD057E4F}" type="presParOf" srcId="{705DCC56-6BAB-4EBF-813B-B8574A438377}" destId="{E2254C0C-325E-4771-AED1-294D9029D65B}" srcOrd="4" destOrd="0" presId="urn:microsoft.com/office/officeart/2005/8/layout/hierarchy3"/>
    <dgm:cxn modelId="{4B71DE95-0113-4E9F-82FC-73501D03B00A}" type="presParOf" srcId="{705DCC56-6BAB-4EBF-813B-B8574A438377}" destId="{41B6DDA1-F51C-445D-B704-65FF73162011}" srcOrd="5" destOrd="0" presId="urn:microsoft.com/office/officeart/2005/8/layout/hierarchy3"/>
    <dgm:cxn modelId="{A88AB266-975C-4B0C-8D4E-14738C7D25D7}" type="presParOf" srcId="{705DCC56-6BAB-4EBF-813B-B8574A438377}" destId="{3B2D49E7-BC67-418A-BE17-F4E66D656062}" srcOrd="6" destOrd="0" presId="urn:microsoft.com/office/officeart/2005/8/layout/hierarchy3"/>
    <dgm:cxn modelId="{23651A39-7487-4612-807D-9D2D9AED24EA}" type="presParOf" srcId="{705DCC56-6BAB-4EBF-813B-B8574A438377}" destId="{7951589C-AFC5-4705-B2CB-CD9799BC7AB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4513E-659A-4A5E-B4B2-8B6C5C235B99}">
      <dsp:nvSpPr>
        <dsp:cNvPr id="0" name=""/>
        <dsp:cNvSpPr/>
      </dsp:nvSpPr>
      <dsp:spPr>
        <a:xfrm>
          <a:off x="4114800" y="1813928"/>
          <a:ext cx="2194074" cy="761579"/>
        </a:xfrm>
        <a:custGeom>
          <a:avLst/>
          <a:gdLst/>
          <a:ahLst/>
          <a:cxnLst/>
          <a:rect l="0" t="0" r="0" b="0"/>
          <a:pathLst>
            <a:path>
              <a:moveTo>
                <a:pt x="0" y="0"/>
              </a:moveTo>
              <a:lnTo>
                <a:pt x="0" y="380789"/>
              </a:lnTo>
              <a:lnTo>
                <a:pt x="2194074" y="380789"/>
              </a:lnTo>
              <a:lnTo>
                <a:pt x="2194074" y="76157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B0F8C-F501-455C-9496-7487CF09A203}">
      <dsp:nvSpPr>
        <dsp:cNvPr id="0" name=""/>
        <dsp:cNvSpPr/>
      </dsp:nvSpPr>
      <dsp:spPr>
        <a:xfrm>
          <a:off x="1920725" y="1813928"/>
          <a:ext cx="2194074" cy="761579"/>
        </a:xfrm>
        <a:custGeom>
          <a:avLst/>
          <a:gdLst/>
          <a:ahLst/>
          <a:cxnLst/>
          <a:rect l="0" t="0" r="0" b="0"/>
          <a:pathLst>
            <a:path>
              <a:moveTo>
                <a:pt x="2194074" y="0"/>
              </a:moveTo>
              <a:lnTo>
                <a:pt x="2194074" y="380789"/>
              </a:lnTo>
              <a:lnTo>
                <a:pt x="0" y="380789"/>
              </a:lnTo>
              <a:lnTo>
                <a:pt x="0" y="761579"/>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91A079-D0D6-4FD0-9972-FF5C85D556E4}">
      <dsp:nvSpPr>
        <dsp:cNvPr id="0" name=""/>
        <dsp:cNvSpPr/>
      </dsp:nvSpPr>
      <dsp:spPr>
        <a:xfrm>
          <a:off x="3208157" y="644"/>
          <a:ext cx="1813284" cy="1813284"/>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FD6D4E-8A50-414E-8488-AF9DCC4CE28F}">
      <dsp:nvSpPr>
        <dsp:cNvPr id="0" name=""/>
        <dsp:cNvSpPr/>
      </dsp:nvSpPr>
      <dsp:spPr>
        <a:xfrm>
          <a:off x="3208157" y="644"/>
          <a:ext cx="1813284" cy="1813284"/>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8B781E-31D7-4C9A-9CBA-A5C62E32263D}">
      <dsp:nvSpPr>
        <dsp:cNvPr id="0" name=""/>
        <dsp:cNvSpPr/>
      </dsp:nvSpPr>
      <dsp:spPr>
        <a:xfrm>
          <a:off x="2301515" y="327035"/>
          <a:ext cx="3626569" cy="116050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IE" sz="3600" kern="1200" dirty="0" smtClean="0"/>
            <a:t>Plaque Control methods</a:t>
          </a:r>
          <a:endParaRPr lang="en-IE" sz="3600" kern="1200" dirty="0"/>
        </a:p>
      </dsp:txBody>
      <dsp:txXfrm>
        <a:off x="2301515" y="327035"/>
        <a:ext cx="3626569" cy="1160502"/>
      </dsp:txXfrm>
    </dsp:sp>
    <dsp:sp modelId="{04AF0219-8EEA-47CD-A274-8907CC1335FE}">
      <dsp:nvSpPr>
        <dsp:cNvPr id="0" name=""/>
        <dsp:cNvSpPr/>
      </dsp:nvSpPr>
      <dsp:spPr>
        <a:xfrm>
          <a:off x="1014083" y="2575508"/>
          <a:ext cx="1813284" cy="1813284"/>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265DFD-FF94-4C4A-B8D8-F44B387C7491}">
      <dsp:nvSpPr>
        <dsp:cNvPr id="0" name=""/>
        <dsp:cNvSpPr/>
      </dsp:nvSpPr>
      <dsp:spPr>
        <a:xfrm>
          <a:off x="1014083" y="2575508"/>
          <a:ext cx="1813284" cy="1813284"/>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94FDA-CD50-4078-9CEA-2DE6FE2AECD1}">
      <dsp:nvSpPr>
        <dsp:cNvPr id="0" name=""/>
        <dsp:cNvSpPr/>
      </dsp:nvSpPr>
      <dsp:spPr>
        <a:xfrm>
          <a:off x="107440" y="2901899"/>
          <a:ext cx="3626569" cy="116050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IE" sz="3600" kern="1200" dirty="0" smtClean="0"/>
            <a:t>Mechanical</a:t>
          </a:r>
          <a:endParaRPr lang="en-IE" sz="3600" kern="1200" dirty="0"/>
        </a:p>
      </dsp:txBody>
      <dsp:txXfrm>
        <a:off x="107440" y="2901899"/>
        <a:ext cx="3626569" cy="1160502"/>
      </dsp:txXfrm>
    </dsp:sp>
    <dsp:sp modelId="{2241D006-A260-4474-B0CB-0E2A6CDB847C}">
      <dsp:nvSpPr>
        <dsp:cNvPr id="0" name=""/>
        <dsp:cNvSpPr/>
      </dsp:nvSpPr>
      <dsp:spPr>
        <a:xfrm>
          <a:off x="5402232" y="2575508"/>
          <a:ext cx="1813284" cy="1813284"/>
        </a:xfrm>
        <a:prstGeom prst="arc">
          <a:avLst>
            <a:gd name="adj1" fmla="val 13200000"/>
            <a:gd name="adj2" fmla="val 192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04C929-FB0D-4FC8-A7FE-2F757622AE96}">
      <dsp:nvSpPr>
        <dsp:cNvPr id="0" name=""/>
        <dsp:cNvSpPr/>
      </dsp:nvSpPr>
      <dsp:spPr>
        <a:xfrm>
          <a:off x="5402232" y="2575508"/>
          <a:ext cx="1813284" cy="1813284"/>
        </a:xfrm>
        <a:prstGeom prst="arc">
          <a:avLst>
            <a:gd name="adj1" fmla="val 2400000"/>
            <a:gd name="adj2" fmla="val 840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F3EDB4-0584-4FD4-A43D-3402F4053055}">
      <dsp:nvSpPr>
        <dsp:cNvPr id="0" name=""/>
        <dsp:cNvSpPr/>
      </dsp:nvSpPr>
      <dsp:spPr>
        <a:xfrm>
          <a:off x="4495589" y="2901899"/>
          <a:ext cx="3626569" cy="1160502"/>
        </a:xfrm>
        <a:prstGeom prst="rect">
          <a:avLst/>
        </a:prstGeom>
        <a:noFill/>
        <a:ln w="2857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IE" sz="3600" kern="1200" dirty="0" smtClean="0"/>
            <a:t>Chemical</a:t>
          </a:r>
          <a:endParaRPr lang="en-IE" sz="3600" kern="1200" dirty="0"/>
        </a:p>
      </dsp:txBody>
      <dsp:txXfrm>
        <a:off x="4495589" y="2901899"/>
        <a:ext cx="3626569" cy="1160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24A0B-93C1-4700-8927-B07850484CE3}">
      <dsp:nvSpPr>
        <dsp:cNvPr id="0" name=""/>
        <dsp:cNvSpPr/>
      </dsp:nvSpPr>
      <dsp:spPr>
        <a:xfrm>
          <a:off x="1512003" y="2912"/>
          <a:ext cx="1584949" cy="792474"/>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IE" sz="2200" kern="1200" dirty="0" smtClean="0"/>
            <a:t>Mechanical methods</a:t>
          </a:r>
          <a:endParaRPr lang="en-IE" sz="2200" kern="1200" dirty="0"/>
        </a:p>
      </dsp:txBody>
      <dsp:txXfrm>
        <a:off x="1535214" y="26123"/>
        <a:ext cx="1538527" cy="746052"/>
      </dsp:txXfrm>
    </dsp:sp>
    <dsp:sp modelId="{FCFC27E1-86C0-4CF5-97ED-32A02E8B089C}">
      <dsp:nvSpPr>
        <dsp:cNvPr id="0" name=""/>
        <dsp:cNvSpPr/>
      </dsp:nvSpPr>
      <dsp:spPr>
        <a:xfrm>
          <a:off x="1670498" y="795387"/>
          <a:ext cx="158494" cy="594356"/>
        </a:xfrm>
        <a:custGeom>
          <a:avLst/>
          <a:gdLst/>
          <a:ahLst/>
          <a:cxnLst/>
          <a:rect l="0" t="0" r="0" b="0"/>
          <a:pathLst>
            <a:path>
              <a:moveTo>
                <a:pt x="0" y="0"/>
              </a:moveTo>
              <a:lnTo>
                <a:pt x="0" y="594356"/>
              </a:lnTo>
              <a:lnTo>
                <a:pt x="158494" y="59435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E6AEC2-6E0B-40B6-ABAB-98E533A79F20}">
      <dsp:nvSpPr>
        <dsp:cNvPr id="0" name=""/>
        <dsp:cNvSpPr/>
      </dsp:nvSpPr>
      <dsp:spPr>
        <a:xfrm>
          <a:off x="1828993" y="993506"/>
          <a:ext cx="1267959" cy="792474"/>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lvl="0" algn="l" defTabSz="711200">
            <a:lnSpc>
              <a:spcPct val="90000"/>
            </a:lnSpc>
            <a:spcBef>
              <a:spcPct val="0"/>
            </a:spcBef>
            <a:spcAft>
              <a:spcPct val="35000"/>
            </a:spcAft>
          </a:pPr>
          <a:r>
            <a:rPr lang="en-IE" sz="1600" b="1" kern="1200" dirty="0" smtClean="0"/>
            <a:t>Toothbrush</a:t>
          </a:r>
          <a:endParaRPr lang="en-IE" sz="1600" b="1" kern="1200" dirty="0"/>
        </a:p>
        <a:p>
          <a:pPr marL="114300" lvl="1" indent="-114300" algn="l" defTabSz="533400">
            <a:lnSpc>
              <a:spcPct val="90000"/>
            </a:lnSpc>
            <a:spcBef>
              <a:spcPct val="0"/>
            </a:spcBef>
            <a:spcAft>
              <a:spcPct val="15000"/>
            </a:spcAft>
            <a:buChar char="••"/>
          </a:pPr>
          <a:r>
            <a:rPr lang="en-IE" sz="1200" kern="1200" dirty="0" smtClean="0"/>
            <a:t>Manual</a:t>
          </a:r>
          <a:endParaRPr lang="en-IE" sz="1200" kern="1200" dirty="0"/>
        </a:p>
        <a:p>
          <a:pPr marL="114300" lvl="1" indent="-114300" algn="l" defTabSz="533400">
            <a:lnSpc>
              <a:spcPct val="90000"/>
            </a:lnSpc>
            <a:spcBef>
              <a:spcPct val="0"/>
            </a:spcBef>
            <a:spcAft>
              <a:spcPct val="15000"/>
            </a:spcAft>
            <a:buChar char="••"/>
          </a:pPr>
          <a:r>
            <a:rPr lang="en-IE" sz="1200" kern="1200" dirty="0" smtClean="0"/>
            <a:t>Powered</a:t>
          </a:r>
          <a:endParaRPr lang="en-IE" sz="1200" kern="1200" dirty="0"/>
        </a:p>
      </dsp:txBody>
      <dsp:txXfrm>
        <a:off x="1852204" y="1016717"/>
        <a:ext cx="1221537" cy="746052"/>
      </dsp:txXfrm>
    </dsp:sp>
    <dsp:sp modelId="{BEFC02BD-2599-4CC6-AFD7-71E0D6279041}">
      <dsp:nvSpPr>
        <dsp:cNvPr id="0" name=""/>
        <dsp:cNvSpPr/>
      </dsp:nvSpPr>
      <dsp:spPr>
        <a:xfrm>
          <a:off x="1670498" y="795387"/>
          <a:ext cx="179771" cy="1610483"/>
        </a:xfrm>
        <a:custGeom>
          <a:avLst/>
          <a:gdLst/>
          <a:ahLst/>
          <a:cxnLst/>
          <a:rect l="0" t="0" r="0" b="0"/>
          <a:pathLst>
            <a:path>
              <a:moveTo>
                <a:pt x="0" y="0"/>
              </a:moveTo>
              <a:lnTo>
                <a:pt x="0" y="1610483"/>
              </a:lnTo>
              <a:lnTo>
                <a:pt x="179771" y="1610483"/>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87FE1-7F5F-4EF0-ABF1-4B2DAA574720}">
      <dsp:nvSpPr>
        <dsp:cNvPr id="0" name=""/>
        <dsp:cNvSpPr/>
      </dsp:nvSpPr>
      <dsp:spPr>
        <a:xfrm>
          <a:off x="1850269" y="2009633"/>
          <a:ext cx="1368204" cy="792474"/>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IE" sz="1800" b="1" kern="1200" dirty="0" smtClean="0"/>
            <a:t>Dentifrices</a:t>
          </a:r>
          <a:endParaRPr lang="en-IE" sz="1800" b="1" kern="1200" dirty="0"/>
        </a:p>
      </dsp:txBody>
      <dsp:txXfrm>
        <a:off x="1873480" y="2032844"/>
        <a:ext cx="1321782" cy="746052"/>
      </dsp:txXfrm>
    </dsp:sp>
    <dsp:sp modelId="{E2254C0C-325E-4771-AED1-294D9029D65B}">
      <dsp:nvSpPr>
        <dsp:cNvPr id="0" name=""/>
        <dsp:cNvSpPr/>
      </dsp:nvSpPr>
      <dsp:spPr>
        <a:xfrm>
          <a:off x="1670498" y="795387"/>
          <a:ext cx="179771" cy="2695384"/>
        </a:xfrm>
        <a:custGeom>
          <a:avLst/>
          <a:gdLst/>
          <a:ahLst/>
          <a:cxnLst/>
          <a:rect l="0" t="0" r="0" b="0"/>
          <a:pathLst>
            <a:path>
              <a:moveTo>
                <a:pt x="0" y="0"/>
              </a:moveTo>
              <a:lnTo>
                <a:pt x="0" y="2695384"/>
              </a:lnTo>
              <a:lnTo>
                <a:pt x="179771" y="269538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B6DDA1-F51C-445D-B704-65FF73162011}">
      <dsp:nvSpPr>
        <dsp:cNvPr id="0" name=""/>
        <dsp:cNvSpPr/>
      </dsp:nvSpPr>
      <dsp:spPr>
        <a:xfrm>
          <a:off x="1850269" y="2891110"/>
          <a:ext cx="1411530" cy="119932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t" anchorCtr="0">
          <a:noAutofit/>
        </a:bodyPr>
        <a:lstStyle/>
        <a:p>
          <a:pPr lvl="0" algn="l" defTabSz="622300">
            <a:lnSpc>
              <a:spcPct val="90000"/>
            </a:lnSpc>
            <a:spcBef>
              <a:spcPct val="0"/>
            </a:spcBef>
            <a:spcAft>
              <a:spcPct val="35000"/>
            </a:spcAft>
          </a:pPr>
          <a:r>
            <a:rPr lang="en-IE" sz="1400" b="1" kern="1200" dirty="0" smtClean="0"/>
            <a:t>Interdental Aids</a:t>
          </a:r>
          <a:endParaRPr lang="en-IE" sz="1400" b="1" kern="1200" dirty="0"/>
        </a:p>
        <a:p>
          <a:pPr marL="57150" lvl="1" indent="-57150" algn="l" defTabSz="444500" rtl="0">
            <a:lnSpc>
              <a:spcPct val="90000"/>
            </a:lnSpc>
            <a:spcBef>
              <a:spcPct val="0"/>
            </a:spcBef>
            <a:spcAft>
              <a:spcPct val="15000"/>
            </a:spcAft>
            <a:buChar char="••"/>
          </a:pPr>
          <a:r>
            <a:rPr lang="en-US" altLang="en-US" sz="1000" kern="1200" dirty="0" smtClean="0"/>
            <a:t>  dental floss</a:t>
          </a:r>
          <a:endParaRPr lang="en-IE" sz="1000" kern="1200" dirty="0"/>
        </a:p>
        <a:p>
          <a:pPr marL="114300" lvl="2" indent="-57150" algn="l" defTabSz="444500" rtl="0">
            <a:lnSpc>
              <a:spcPct val="90000"/>
            </a:lnSpc>
            <a:spcBef>
              <a:spcPct val="0"/>
            </a:spcBef>
            <a:spcAft>
              <a:spcPct val="15000"/>
            </a:spcAft>
            <a:buChar char="••"/>
          </a:pPr>
          <a:r>
            <a:rPr lang="en-US" altLang="en-US" sz="1000" kern="1200" dirty="0" smtClean="0"/>
            <a:t>toothpick</a:t>
          </a:r>
        </a:p>
        <a:p>
          <a:pPr marL="114300" lvl="2" indent="-57150" algn="l" defTabSz="444500" rtl="0">
            <a:lnSpc>
              <a:spcPct val="90000"/>
            </a:lnSpc>
            <a:spcBef>
              <a:spcPct val="0"/>
            </a:spcBef>
            <a:spcAft>
              <a:spcPct val="15000"/>
            </a:spcAft>
            <a:buChar char="••"/>
          </a:pPr>
          <a:r>
            <a:rPr lang="en-US" altLang="en-US" sz="1000" kern="1200" dirty="0" smtClean="0"/>
            <a:t>interproximal brush</a:t>
          </a:r>
        </a:p>
        <a:p>
          <a:pPr marL="114300" lvl="2" indent="-57150" algn="l" defTabSz="444500">
            <a:lnSpc>
              <a:spcPct val="90000"/>
            </a:lnSpc>
            <a:spcBef>
              <a:spcPct val="0"/>
            </a:spcBef>
            <a:spcAft>
              <a:spcPct val="15000"/>
            </a:spcAft>
            <a:buChar char="••"/>
          </a:pPr>
          <a:endParaRPr lang="en-IE" sz="1000" kern="1200" dirty="0"/>
        </a:p>
      </dsp:txBody>
      <dsp:txXfrm>
        <a:off x="1885396" y="2926237"/>
        <a:ext cx="1341276" cy="1129069"/>
      </dsp:txXfrm>
    </dsp:sp>
    <dsp:sp modelId="{3B2D49E7-BC67-418A-BE17-F4E66D656062}">
      <dsp:nvSpPr>
        <dsp:cNvPr id="0" name=""/>
        <dsp:cNvSpPr/>
      </dsp:nvSpPr>
      <dsp:spPr>
        <a:xfrm>
          <a:off x="1670498" y="795387"/>
          <a:ext cx="158494" cy="3972985"/>
        </a:xfrm>
        <a:custGeom>
          <a:avLst/>
          <a:gdLst/>
          <a:ahLst/>
          <a:cxnLst/>
          <a:rect l="0" t="0" r="0" b="0"/>
          <a:pathLst>
            <a:path>
              <a:moveTo>
                <a:pt x="0" y="0"/>
              </a:moveTo>
              <a:lnTo>
                <a:pt x="0" y="3972985"/>
              </a:lnTo>
              <a:lnTo>
                <a:pt x="158494" y="397298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1589C-AFC5-4705-B2CB-CD9799BC7AB6}">
      <dsp:nvSpPr>
        <dsp:cNvPr id="0" name=""/>
        <dsp:cNvSpPr/>
      </dsp:nvSpPr>
      <dsp:spPr>
        <a:xfrm>
          <a:off x="1828993" y="4372135"/>
          <a:ext cx="1267959" cy="792474"/>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IE" sz="1200" b="1" kern="1200" dirty="0" smtClean="0"/>
            <a:t>Oral Irrigation </a:t>
          </a:r>
        </a:p>
        <a:p>
          <a:pPr lvl="0" algn="ctr" defTabSz="533400">
            <a:lnSpc>
              <a:spcPct val="90000"/>
            </a:lnSpc>
            <a:spcBef>
              <a:spcPct val="0"/>
            </a:spcBef>
            <a:spcAft>
              <a:spcPct val="35000"/>
            </a:spcAft>
          </a:pPr>
          <a:r>
            <a:rPr lang="en-IE" sz="1200" kern="1200" smtClean="0"/>
            <a:t>supragingival</a:t>
          </a:r>
          <a:endParaRPr lang="en-IE" sz="1200" kern="1200" dirty="0" smtClean="0"/>
        </a:p>
        <a:p>
          <a:pPr lvl="0" algn="ctr" defTabSz="533400">
            <a:lnSpc>
              <a:spcPct val="90000"/>
            </a:lnSpc>
            <a:spcBef>
              <a:spcPct val="0"/>
            </a:spcBef>
            <a:spcAft>
              <a:spcPct val="35000"/>
            </a:spcAft>
          </a:pPr>
          <a:r>
            <a:rPr lang="en-IE" sz="1200" kern="1200" dirty="0" err="1" smtClean="0"/>
            <a:t>subgingival</a:t>
          </a:r>
          <a:endParaRPr lang="en-IE" sz="1200" kern="1200" dirty="0"/>
        </a:p>
      </dsp:txBody>
      <dsp:txXfrm>
        <a:off x="1852204" y="4395346"/>
        <a:ext cx="1221537" cy="746052"/>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650C9DF-5CAF-40E7-B5BB-D225BB02DDFC}" type="datetimeFigureOut">
              <a:rPr lang="ar-JO" smtClean="0"/>
              <a:t>15/10/1436</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462345E-D1D4-44EC-BEC8-CD7A59F3C8B2}" type="slidenum">
              <a:rPr lang="ar-JO" smtClean="0"/>
              <a:t>‹#›</a:t>
            </a:fld>
            <a:endParaRPr lang="ar-JO"/>
          </a:p>
        </p:txBody>
      </p:sp>
    </p:spTree>
    <p:extLst>
      <p:ext uri="{BB962C8B-B14F-4D97-AF65-F5344CB8AC3E}">
        <p14:creationId xmlns:p14="http://schemas.microsoft.com/office/powerpoint/2010/main" val="2916254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ar-JO" smtClean="0">
              <a:cs typeface="Arial" pitchFamily="34" charset="0"/>
            </a:endParaRPr>
          </a:p>
        </p:txBody>
      </p:sp>
      <p:sp>
        <p:nvSpPr>
          <p:cNvPr id="33796" name="Slide Number Placeholder 3"/>
          <p:cNvSpPr>
            <a:spLocks noGrp="1"/>
          </p:cNvSpPr>
          <p:nvPr>
            <p:ph type="sldNum" sz="quarter" idx="5"/>
          </p:nvPr>
        </p:nvSpPr>
        <p:spPr>
          <a:noFill/>
        </p:spPr>
        <p:txBody>
          <a:bodyPr/>
          <a:lstStyle/>
          <a:p>
            <a:fld id="{C57FA0E1-534C-42FE-B7F7-9201F720C6BA}" type="slidenum">
              <a:rPr lang="ar-IQ" altLang="en-US"/>
              <a:pPr/>
              <a:t>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8" name="Slide Number Placeholder 7"/>
          <p:cNvSpPr>
            <a:spLocks noGrp="1"/>
          </p:cNvSpPr>
          <p:nvPr>
            <p:ph type="sldNum" sz="quarter" idx="11"/>
          </p:nvPr>
        </p:nvSpPr>
        <p:spPr/>
        <p:txBody>
          <a:bodyPr/>
          <a:lstStyle/>
          <a:p>
            <a:fld id="{C30ACB88-E2E7-4021-9770-8CE882CC7121}" type="slidenum">
              <a:rPr lang="en-IE" smtClean="0"/>
              <a:pPr/>
              <a:t>‹#›</a:t>
            </a:fld>
            <a:endParaRPr lang="en-IE"/>
          </a:p>
        </p:txBody>
      </p:sp>
      <p:sp>
        <p:nvSpPr>
          <p:cNvPr id="9" name="Footer Placeholder 8"/>
          <p:cNvSpPr>
            <a:spLocks noGrp="1"/>
          </p:cNvSpPr>
          <p:nvPr>
            <p:ph type="ftr" sz="quarter" idx="12"/>
          </p:nvPr>
        </p:nvSpPr>
        <p:spPr/>
        <p:txBody>
          <a:bodyPr/>
          <a:lstStyle/>
          <a:p>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30ACB88-E2E7-4021-9770-8CE882CC7121}" type="slidenum">
              <a:rPr lang="en-IE" smtClean="0"/>
              <a:pPr/>
              <a:t>‹#›</a:t>
            </a:fld>
            <a:endParaRPr lang="en-IE"/>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30ACB88-E2E7-4021-9770-8CE882CC7121}" type="slidenum">
              <a:rPr lang="en-IE" smtClean="0"/>
              <a:pPr/>
              <a:t>‹#›</a:t>
            </a:fld>
            <a:endParaRPr lang="en-IE"/>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30ACB88-E2E7-4021-9770-8CE882CC7121}" type="slidenum">
              <a:rPr lang="en-IE" smtClean="0"/>
              <a:pPr/>
              <a:t>‹#›</a:t>
            </a:fld>
            <a:endParaRPr lang="en-IE"/>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565D68-D365-4C46-A706-8751EA5FAA82}" type="datetimeFigureOut">
              <a:rPr lang="en-IE" smtClean="0"/>
              <a:pPr/>
              <a:t>31/07/2015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30ACB88-E2E7-4021-9770-8CE882CC7121}"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7565D68-D365-4C46-A706-8751EA5FAA82}" type="datetimeFigureOut">
              <a:rPr lang="en-IE" smtClean="0"/>
              <a:pPr/>
              <a:t>31/07/2015</a:t>
            </a:fld>
            <a:endParaRPr lang="en-IE"/>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E"/>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30ACB88-E2E7-4021-9770-8CE882CC7121}" type="slidenum">
              <a:rPr lang="en-IE" smtClean="0"/>
              <a:pPr/>
              <a:t>‹#›</a:t>
            </a:fld>
            <a:endParaRPr lang="en-IE"/>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5.jpeg"/><Relationship Id="rId5" Type="http://schemas.openxmlformats.org/officeDocument/2006/relationships/diagramColors" Target="../diagrams/colors2.xml"/><Relationship Id="rId10" Type="http://schemas.openxmlformats.org/officeDocument/2006/relationships/image" Target="../media/image14.jpeg"/><Relationship Id="rId4" Type="http://schemas.openxmlformats.org/officeDocument/2006/relationships/diagramQuickStyle" Target="../diagrams/quickStyle2.xm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tx.english-ch.com/teacher/christin/level-c/electric-vs-manual-toothbrushes/"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electrictoothbrushking.com/electric-vs-manual-toothbrush-debate/"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hyperlink" Target="http://www.willowpointdental.com/blogpost/blog_blog/thebasicsofflossing.aspx"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0"/>
            <a:ext cx="7772400" cy="4267200"/>
          </a:xfrm>
        </p:spPr>
        <p:txBody>
          <a:bodyPr>
            <a:normAutofit/>
          </a:bodyPr>
          <a:lstStyle/>
          <a:p>
            <a:r>
              <a:rPr lang="en-IE" sz="4800" dirty="0" smtClean="0">
                <a:solidFill>
                  <a:srgbClr val="FF0000"/>
                </a:solidFill>
              </a:rPr>
              <a:t>Oral Hygiene Instructions, Smoking Cessation Advice, Diet Analysis &amp; counselling</a:t>
            </a:r>
            <a:endParaRPr lang="en-IE" sz="4800" dirty="0">
              <a:solidFill>
                <a:srgbClr val="FF0000"/>
              </a:solidFill>
            </a:endParaRPr>
          </a:p>
        </p:txBody>
      </p:sp>
      <p:sp>
        <p:nvSpPr>
          <p:cNvPr id="3" name="Subtitle 2"/>
          <p:cNvSpPr>
            <a:spLocks noGrp="1"/>
          </p:cNvSpPr>
          <p:nvPr>
            <p:ph type="subTitle" idx="1"/>
          </p:nvPr>
        </p:nvSpPr>
        <p:spPr/>
        <p:txBody>
          <a:bodyPr/>
          <a:lstStyle/>
          <a:p>
            <a:r>
              <a:rPr lang="en-IE" dirty="0" smtClean="0"/>
              <a:t>By </a:t>
            </a:r>
            <a:r>
              <a:rPr lang="en-IE" dirty="0" err="1" smtClean="0"/>
              <a:t>Dr.</a:t>
            </a:r>
            <a:r>
              <a:rPr lang="en-IE" dirty="0" smtClean="0"/>
              <a:t> Omar </a:t>
            </a:r>
            <a:r>
              <a:rPr lang="en-IE" dirty="0" err="1" smtClean="0"/>
              <a:t>Alkaradsheh</a:t>
            </a:r>
            <a:endParaRPr lang="en-IE" dirty="0" smtClean="0"/>
          </a:p>
          <a:p>
            <a:r>
              <a:rPr lang="en-IE" dirty="0" smtClean="0"/>
              <a:t>B.D.S, MFD RCSI, </a:t>
            </a:r>
            <a:r>
              <a:rPr lang="en-IE" dirty="0" err="1" smtClean="0"/>
              <a:t>D.Ch.Dent</a:t>
            </a:r>
            <a:r>
              <a:rPr lang="en-IE" dirty="0" smtClean="0"/>
              <a:t>, FFD RCSI, EFP.</a:t>
            </a:r>
            <a:endParaRPr lang="en-IE" dirty="0"/>
          </a:p>
        </p:txBody>
      </p:sp>
    </p:spTree>
    <p:extLst>
      <p:ext uri="{BB962C8B-B14F-4D97-AF65-F5344CB8AC3E}">
        <p14:creationId xmlns:p14="http://schemas.microsoft.com/office/powerpoint/2010/main" val="2366020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rPr>
              <a:t>Rationale for plaque control</a:t>
            </a:r>
            <a:endParaRPr lang="en-IE" dirty="0">
              <a:solidFill>
                <a:srgbClr val="FF0000"/>
              </a:solidFill>
            </a:endParaRPr>
          </a:p>
        </p:txBody>
      </p:sp>
      <p:sp>
        <p:nvSpPr>
          <p:cNvPr id="3" name="Content Placeholder 2"/>
          <p:cNvSpPr>
            <a:spLocks noGrp="1"/>
          </p:cNvSpPr>
          <p:nvPr>
            <p:ph idx="1"/>
          </p:nvPr>
        </p:nvSpPr>
        <p:spPr>
          <a:xfrm>
            <a:off x="323528" y="2636912"/>
            <a:ext cx="8229600" cy="4525963"/>
          </a:xfrm>
        </p:spPr>
        <p:txBody>
          <a:bodyPr>
            <a:normAutofit/>
          </a:bodyPr>
          <a:lstStyle/>
          <a:p>
            <a:endParaRPr lang="en-IE" sz="2000" dirty="0" smtClean="0"/>
          </a:p>
          <a:p>
            <a:r>
              <a:rPr lang="en-IE" sz="2000" dirty="0" smtClean="0"/>
              <a:t>Constantly removing plaque from </a:t>
            </a:r>
            <a:r>
              <a:rPr lang="en-IE" sz="2000" dirty="0" smtClean="0">
                <a:solidFill>
                  <a:srgbClr val="FF0000"/>
                </a:solidFill>
              </a:rPr>
              <a:t>tooth surfaces </a:t>
            </a:r>
            <a:r>
              <a:rPr lang="en-IE" sz="2000" dirty="0" smtClean="0"/>
              <a:t>by tooth brushing in addition to  using </a:t>
            </a:r>
            <a:r>
              <a:rPr lang="en-IE" sz="2000" dirty="0" smtClean="0">
                <a:solidFill>
                  <a:srgbClr val="FF0000"/>
                </a:solidFill>
              </a:rPr>
              <a:t>Fluoridated toothpaste </a:t>
            </a:r>
            <a:r>
              <a:rPr lang="en-IE" sz="2000" dirty="0" smtClean="0"/>
              <a:t>have been proven to reduce </a:t>
            </a:r>
            <a:r>
              <a:rPr lang="en-IE" sz="2000" dirty="0"/>
              <a:t>risk and  recurrence of </a:t>
            </a:r>
            <a:r>
              <a:rPr lang="en-IE" sz="2000" dirty="0">
                <a:solidFill>
                  <a:srgbClr val="FF0000"/>
                </a:solidFill>
              </a:rPr>
              <a:t>dental </a:t>
            </a:r>
            <a:r>
              <a:rPr lang="en-IE" sz="2000" dirty="0" smtClean="0">
                <a:solidFill>
                  <a:srgbClr val="FF0000"/>
                </a:solidFill>
              </a:rPr>
              <a:t>caries</a:t>
            </a:r>
            <a:r>
              <a:rPr lang="en-IE" sz="2000" dirty="0" smtClean="0"/>
              <a:t>.</a:t>
            </a:r>
          </a:p>
          <a:p>
            <a:endParaRPr lang="en-IE" sz="2000" dirty="0" smtClean="0"/>
          </a:p>
          <a:p>
            <a:r>
              <a:rPr lang="en-IE" sz="2000" dirty="0" smtClean="0"/>
              <a:t>Plaque control </a:t>
            </a:r>
            <a:r>
              <a:rPr lang="en-US" sz="2000" dirty="0" smtClean="0"/>
              <a:t>r</a:t>
            </a:r>
            <a:r>
              <a:rPr lang="en-IE" sz="2000" dirty="0" err="1" smtClean="0"/>
              <a:t>emove</a:t>
            </a:r>
            <a:r>
              <a:rPr lang="en-IE" sz="2000" dirty="0" smtClean="0"/>
              <a:t> and prevent plaque accumulation around </a:t>
            </a:r>
            <a:r>
              <a:rPr lang="en-IE" sz="2000" dirty="0" smtClean="0">
                <a:solidFill>
                  <a:srgbClr val="FF0000"/>
                </a:solidFill>
              </a:rPr>
              <a:t>gingival margins </a:t>
            </a:r>
            <a:r>
              <a:rPr lang="en-IE" sz="2000" dirty="0" smtClean="0"/>
              <a:t>and interdental areas thereby </a:t>
            </a:r>
            <a:r>
              <a:rPr lang="en-IE" sz="2000" dirty="0" smtClean="0">
                <a:solidFill>
                  <a:srgbClr val="FF0000"/>
                </a:solidFill>
              </a:rPr>
              <a:t>preventing periodontal disease</a:t>
            </a:r>
            <a:r>
              <a:rPr lang="en-IE" sz="2000" dirty="0" smtClean="0"/>
              <a:t> and maintains health.</a:t>
            </a:r>
          </a:p>
          <a:p>
            <a:endParaRPr lang="en-IE" sz="2000" dirty="0" smtClean="0"/>
          </a:p>
          <a:p>
            <a:r>
              <a:rPr lang="en-US" sz="2000" dirty="0"/>
              <a:t>The removal of plaque also decreased the rate of formation of </a:t>
            </a:r>
            <a:r>
              <a:rPr lang="en-US" sz="2000" dirty="0" smtClean="0">
                <a:solidFill>
                  <a:srgbClr val="FF0000"/>
                </a:solidFill>
              </a:rPr>
              <a:t>calculus and stains.</a:t>
            </a:r>
            <a:r>
              <a:rPr lang="en-US" sz="2000" dirty="0"/>
              <a:t>	</a:t>
            </a:r>
            <a:endParaRPr lang="en-IE" sz="2000" dirty="0" smtClean="0"/>
          </a:p>
          <a:p>
            <a:endParaRPr lang="en-IE" dirty="0"/>
          </a:p>
        </p:txBody>
      </p:sp>
      <p:pic>
        <p:nvPicPr>
          <p:cNvPr id="4" name="عنصر نائب للمحتوى 11" descr="periodntiti.jpg"/>
          <p:cNvPicPr>
            <a:picLocks noChangeAspect="1"/>
          </p:cNvPicPr>
          <p:nvPr/>
        </p:nvPicPr>
        <p:blipFill rotWithShape="1">
          <a:blip r:embed="rId2" cstate="print"/>
          <a:srcRect b="11185"/>
          <a:stretch/>
        </p:blipFill>
        <p:spPr>
          <a:xfrm>
            <a:off x="5961911" y="928670"/>
            <a:ext cx="2939221" cy="1714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عنصر نائب للمحتوى 8" descr="perio02.jpg"/>
          <p:cNvPicPr>
            <a:picLocks noChangeAspect="1"/>
          </p:cNvPicPr>
          <p:nvPr/>
        </p:nvPicPr>
        <p:blipFill>
          <a:blip r:embed="rId3" cstate="print"/>
          <a:stretch>
            <a:fillRect/>
          </a:stretch>
        </p:blipFill>
        <p:spPr>
          <a:xfrm>
            <a:off x="467544" y="859214"/>
            <a:ext cx="2657558" cy="17593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20031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81970589"/>
              </p:ext>
            </p:extLst>
          </p:nvPr>
        </p:nvGraphicFramePr>
        <p:xfrm>
          <a:off x="467544" y="126876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0077332"/>
      </p:ext>
    </p:extLst>
  </p:cSld>
  <p:clrMapOvr>
    <a:masterClrMapping/>
  </p:clrMapOvr>
  <mc:AlternateContent xmlns:mc="http://schemas.openxmlformats.org/markup-compatibility/2006" xmlns:p14="http://schemas.microsoft.com/office/powerpoint/2010/main">
    <mc:Choice Requires="p14">
      <p:transition spd="slow" p14:dur="2000" advTm="67"/>
    </mc:Choice>
    <mc:Fallback xmlns="">
      <p:transition spd="slow" advTm="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Autofit/>
          </a:bodyPr>
          <a:lstStyle/>
          <a:p>
            <a:pPr algn="ctr" fontAlgn="auto">
              <a:spcAft>
                <a:spcPts val="0"/>
              </a:spcAft>
              <a:defRPr/>
            </a:pPr>
            <a:r>
              <a:rPr lang="en-US" sz="3200" b="1" dirty="0" smtClean="0">
                <a:solidFill>
                  <a:srgbClr val="FF0000"/>
                </a:solidFill>
                <a:cs typeface="+mj-cs"/>
              </a:rPr>
              <a:t>Plaque Control Methods</a:t>
            </a:r>
            <a:br>
              <a:rPr lang="en-US" sz="3200" b="1" dirty="0" smtClean="0">
                <a:solidFill>
                  <a:srgbClr val="FF0000"/>
                </a:solidFill>
                <a:cs typeface="+mj-cs"/>
              </a:rPr>
            </a:br>
            <a:endParaRPr lang="ar-KW" sz="2800" b="1" dirty="0">
              <a:solidFill>
                <a:srgbClr val="FF0000"/>
              </a:solidFill>
              <a:cs typeface="+mj-cs"/>
            </a:endParaRPr>
          </a:p>
        </p:txBody>
      </p:sp>
      <p:graphicFrame>
        <p:nvGraphicFramePr>
          <p:cNvPr id="22" name="Content Placeholder 21"/>
          <p:cNvGraphicFramePr>
            <a:graphicFrameLocks noGrp="1"/>
          </p:cNvGraphicFramePr>
          <p:nvPr>
            <p:ph sz="half" idx="2"/>
            <p:extLst>
              <p:ext uri="{D42A27DB-BD31-4B8C-83A1-F6EECF244321}">
                <p14:modId xmlns:p14="http://schemas.microsoft.com/office/powerpoint/2010/main" val="4031380247"/>
              </p:ext>
            </p:extLst>
          </p:nvPr>
        </p:nvGraphicFramePr>
        <p:xfrm>
          <a:off x="146416" y="1135585"/>
          <a:ext cx="4752528" cy="5167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0" name="Picture 2" descr="http://www.wholetoothdental.com/wp-content/uploads/2011/03/range-of-interdental-brush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4780" y="3704959"/>
            <a:ext cx="2952328" cy="170651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cdn2.multipharmacy.com/shop/files/sxdetail/4103330017369_IMAGE2.jpg"/>
          <p:cNvPicPr>
            <a:picLocks noChangeAspect="1" noChangeArrowheads="1"/>
          </p:cNvPicPr>
          <p:nvPr/>
        </p:nvPicPr>
        <p:blipFill rotWithShape="1">
          <a:blip r:embed="rId8">
            <a:extLst>
              <a:ext uri="{28A0092B-C50C-407E-A947-70E740481C1C}">
                <a14:useLocalDpi xmlns:a14="http://schemas.microsoft.com/office/drawing/2010/main" val="0"/>
              </a:ext>
            </a:extLst>
          </a:blip>
          <a:srcRect l="24047" t="15000" r="22275"/>
          <a:stretch/>
        </p:blipFill>
        <p:spPr bwMode="auto">
          <a:xfrm>
            <a:off x="7236295" y="4169348"/>
            <a:ext cx="1265561" cy="2004028"/>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www.libraltraders.com/media/catalog/product/cache/1/image/800x800/9df78eab33525d08d6e5fb8d27136e95/c/o/compact.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6193" t="16918" r="28864" b="15692"/>
          <a:stretch/>
        </p:blipFill>
        <p:spPr bwMode="auto">
          <a:xfrm>
            <a:off x="5485500" y="1594422"/>
            <a:ext cx="1270218" cy="1904634"/>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http://www.freysmiles.com/images/uploads/general/sonicare-toothbrush.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7472" y="1657109"/>
            <a:ext cx="1593889" cy="2034866"/>
          </a:xfrm>
          <a:prstGeom prst="rect">
            <a:avLst/>
          </a:prstGeom>
          <a:noFill/>
          <a:extLst>
            <a:ext uri="{909E8E84-426E-40DD-AFC4-6F175D3DCCD1}">
              <a14:hiddenFill xmlns:a14="http://schemas.microsoft.com/office/drawing/2010/main">
                <a:solidFill>
                  <a:srgbClr val="FFFFFF"/>
                </a:solidFill>
              </a14:hiddenFill>
            </a:ext>
          </a:extLst>
        </p:spPr>
      </p:pic>
      <p:pic>
        <p:nvPicPr>
          <p:cNvPr id="12302" name="Picture 14" descr="http://www.inbound-marketing-automation.ca/wp-content/uploads/2013/11/Nov13.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04780" y="1594422"/>
            <a:ext cx="1756292" cy="1080120"/>
          </a:xfrm>
          <a:prstGeom prst="rect">
            <a:avLst/>
          </a:prstGeom>
          <a:noFill/>
          <a:extLst>
            <a:ext uri="{909E8E84-426E-40DD-AFC4-6F175D3DCCD1}">
              <a14:hiddenFill xmlns:a14="http://schemas.microsoft.com/office/drawing/2010/main">
                <a:solidFill>
                  <a:srgbClr val="FFFFFF"/>
                </a:solidFill>
              </a14:hiddenFill>
            </a:ext>
          </a:extLst>
        </p:spPr>
      </p:pic>
      <p:sp>
        <p:nvSpPr>
          <p:cNvPr id="13" name="AutoShape 16" descr="data:image/jpeg;base64,/9j/4AAQSkZJRgABAQAAAQABAAD/2wCEAAkGBxQSEhQUEhQUFRUVFBQUFRUWFBQVFxUVFBQWFhQUFRQYHCggGBolHBQVITEhJSkrLi4uFx8zODMsNygtLisBCgoKDg0OFBAQFywcHBwsLCwsLCwsLCwsLCwsLCwsLCwsLCwsLCwsLCwsLCwsLCwsLCwsLCwsLCwsLCwsLCwsLP/AABEIAMkA+wMBIgACEQEDEQH/xAAcAAACAwEBAQEAAAAAAAAAAAADBAECBQYABwj/xABAEAACAQIEAwUFBAgFBQEAAAABAgADEQQSITEFQVETImFxkQYygaGxB0LB8BRSYnKCktHhIzNTsvEVY6KzwiT/xAAZAQEBAQEBAQAAAAAAAAAAAAAAAQIDBAX/xAAkEQEBAQEAAgIBAwUAAAAAAAAAARECAyESMUETUWEEFCIy8P/aAAwDAQACEQMRAD8A+cZZ4CWBkmc3tCaSpnnM8sAkkSAZ68KhjBGXYzW4ZwI1hSGbI1diKOYDI2UuhBa9wc6qu33vUz1ZGKTHmGH/AEfTP2/d/d9989+Vsop2trdje+sUq0mVmVgVZSVZTurKbMp8QQRGuE8OavUKKbWRnY2vZUF2NrgepA6kQlKSbxzivC3odmWsVq0+0QjmMxUg9CCpBiIhZdenp6eBgXEkmVkMYVDNIDwbNIDS4zohaRmlCZIhNeYyaco0mmYBxJAkJLGRsNjBXhGgTLGaIDJlVlhA8YNxLyGgSkYUwCiGWRYkT154xzhfCK+JbLQpPU6kDur+857q/Ewv0z2ngZ3mF+yrEuLvVo0/AZqh+NgB8zFOMfZpjaClkCV1G4pE57cz2bDXyUk+EMfOb9uRvPEyLW0OhGhB5EaEEcjPQ2kTp/ZLEUH/AMDEsyWzvh6y3LUqhCm2Ue8pKA26k9ZzIEmnVKsGU2INwfESxnrnZjX9stcbiG/1H7UaEd2qoqKbHUaNMvCYpqTh03F/IqQVZT4EEg+c1/aVjUWhiLk9pTKsdPfR2LDTbViAOiCKcG4DXxZtRplgNC57qL5uefgLnwi/ac3/AB9tjG0KdR+HgklGNSjc63AdXo3B0F1xFMHyMQ9usAmH4hiKNIAIhpZQNPeoU2b/AMmY/Gdhhfs6xOSiDXo3o1e1Vcr2uShK5/4N7fSLe0WShxTEtjKN6dc0CjMoytTRaS1uzYjRtORB7viLmObJ9f8Ae3zljJE1ODcGGJqugqrTVVZs721AYKoALLcksvP+hTx2FNKrUpEhjTqPTLDYlGKki/lI6b7BE8Z4STDQLLIywkgysKASTJtIKwqDPKJciQsVBBPEyZWRpV4Bt5p4LhVaubUKT1Lb5V0HgWOg+Jjp9h+Ib/or/wA9E/IPLGbWGhl7RzGcDxNC5q4esgG7NTbKP47ZfnFF1hYqRKPCsYCoYgLTMKDF0MIGjCV9h4b9muHQq1VqlUjdSQqMfJRmA8MxnaYbDLTUIiqiroFUBQB4ARoLBuJXmtt+3kMew2ptEFjFNoRge1/2fUMZUFU3p1Ae+UsO2UDZri2bbvb206WxKv2b4JlsFqo36wqMTfye4+U+lU3zLEsdQ0zKNRuPDrGL8uv3fGuNfZjiKd2w7rXX9U2p1LdBc5W9R5TicThXpuUqIyONCjKVbew7pF5+jUqzP41hKFcBatNKhUhlJGqEc1Yag+RkxueW/lwvsp7JNUwzUcbSemq4hatME5Wb/DK1E6hT3dfPzn0DC0UpoEpqqKosqqLADwAgc7ktcrlOXKACCuhz5jfvXOXkLW5xinK53q37OYYyOO8CpY2g1KsLqfdYe9Te2joeRHodjoYSkNJo4Q3BEE9PzjUwz8NxrU665imhtoKiGzU2S/IlVPhYjcQWA4DXxNPEVxltRBqVMxylibswQcyBqb9R1n6B4pwum7LWKKatMZQ5UFghNyoO4F9fWYntBwhK9SkrllD069K62veoqNf4dmT52jHT9R8IwODatUSlTALObLcgDzJOwAufhC8U4c1B8jlGuqurI2ZWVhoymwPIjUDaPcW4FXwmLFDXtMy9i6XXOGNkdD93X0IPS838Z9n9c1KQFYVEZBnqkWFPL3cigkltiBy05bSOt6kxwlpDCfbcH7IYNFA/R6b25uM5Pi2bf6RnHeyODxCFHopTNrLUpKtN0PIggWPkbiMY/UmvhSCWYTtfaH7N8ThgWpEYhBc91StQDr2dzm/hJPhL+y/sKK9Na1dmVWF0RbBmXkzMb2B5Acucjfz5zXLcE4LUxdUUqQ13Zj7qL+s34DmZ9Fwf2c4VFtU7So3NsxTXwVdh4G86DgnCaWEUrQTKGILG5YkgWFyT8vE9ZvUKAYSuPXdv0+Z8X+zLQthatz/p1ba/u1ABbyI+M5rgPsjXrYnsqqPSVNarMtrDoh2YnkRcc/P7lUwNttfrFgBGE8lwHBYOnSRadNQqqLAAfm58Y1aQFkg231EMJFUicv7S+xWFxV2Rf0esdc6L3GP/AHKYsD5ix8TtOr/Rs2qG/wCyd/hFK6uNLEfjKbZ9PmFP7L6zDvYikp6BHYeun0iGN+zDGr7ho1R+zUKt6OAPnPryA85cQ38+nwfEeyOOp+9ha38C9p/6y0z2wrro1NwRuCjAjzBE/RQMbRzaRZ5L+xyqLCJtG67RRpWEKIVTBiXUwGKL2jQaILGabwM7iPD21NM2vuOnlMnsCN51gI1vMfFAXhMIokborAgRmlBhhYak1oBTJBgPqb785zmOqFaqAkf4Re1zYm6MF18ifWblEzlvbVsjL/3Etci+qMCdOehGkJVsVTTEOjuqhqIc03A71POMrEHny062lqRAAVRZVAVR0UCwEzXxvLS7HM1ttdQo8B+PhHMC0H20acIkCHl1b8/2hppAZ0sPeHu/0mLVp1AbFSD4zSwtWxmo6hhrCOao0zzmrQa0WrmzZRq3QcgT7x6CGZSpsegPqLwNOioYeMyuNUMo7QctH+Ozev1jFOrbaGcioGVtmBU+RFrwrFw1YGMPObwOJIYq26kqfMGxm3Sq3mTDeFq5Wvy5zSroGFxMhTHcLW0tKFqyWMDNLEU7i/MfSIZYELGFECsJeUw7UgGh3gHlgrLKZQyRAMDCI0ADLqZFGZ4jVjTmK1ITADCKZQyQYB0MuDFiAbeBuITNAaotOb+0RrUab/q1bfzKfxUTeptOa+0d/wD8Z8KlM/O30Jgs9Ob4a7P3tTvc/M/LWb+Cq7eJA+JNgJzfD8QEoUx99s5HhnBUn+U2Hn4TV4e7g2zaFlYiykXS+UajqbwjfV4wh05fnaJUzGabwuGqTTXwz3WYlJteZ8gT628poUcSqDvG3huT5AamFrLx3DajsQ1XIjEs60gVeoSTfPWJLZbWFlCkAWvaMUKYRVVQFVQFUDYKosAPAAQuIxDP7q2HVt/5RF/0e/vMT4DQfKXGRzWA3IHxk08eg+98jALhUHKT2K9B6S/E+Tn8VhmNeo6+6zlhqBvqdPO8fw5I3j7YcdIFsPbaT4w+VXR4xTaAp4RyLqM1t7e8P4d5VKn/ABHxX5NRakXYSlGqIRpBSRnlKrWlA0itVoFt4Z4B5oRInpBMguDCCAUy4aBd2gGaXcxRKOWqaoJuUyWvoBe5sOp09BAK0reSzShMCwMuGi95ZWgMqZyf2lYgLhAD96qg9Lt/8zpwZ8/+1PE37Cn+09T+UZR/ub0gv0zeAYd6i1GGpp01NudtlAG1zb/m86g0OyfszqyXViNjrf11nBcKc9TqP76/GdfgKot3tSdyTf5cz4wjcSqCBax6nx6RqiCTYTFwWVc1vvtmPS9gPoBNjAYixNxy09ZRo0qTAEZsoN7hdzcW7zc9JOZU2/v8TFK2JJ5xV8RaXSctBsX4Sn6X1mPVxwHOKNxMXsNT0Gsmtzh0oxQ6wiVwec5cV6h2p1P5GEscRUUFmpuABcm2gA3Jj5HwdYNZUrOdwHHAdmDDzv8AOb2FxauNJqVi84sLqbg2I5iNB6dbSp3H5VBoD+9+fSCZYF1hl7EYd6LWYacjyMMtmHd9JbDY2wyVRnpnTXdfKDxeDNKzoc1M7MOXgf6wFaxN7HSZ9fjdBGKs+o3trNklaqlW0JBFwbEX5g8jOSrexFQMcroVvoWLBj5gA6zn1L+HfxfG/wC1x3ZMC8KYFzKwiDZpYmCcwiymXDRctL54UQtKEyCZQtA8xlLzzGUvAkmUubix53Om4sdPUj0kM0qHtBhha91BsRfWx387T5P7ZYo1sY+XUU8tMadLlze++ZiLeE+hca4h2VJ3OuVbgdT90ethPlT4skZmO5ub73J6ephKfwGHPUDwE6DBUxzN/D++05/htZCjEtlYWCgi4Ynqb6cus3cFgqhAYi662IZWGgvsu/TSEbVHEINBqRyGto4js37I+F5m4d9I5SrW36dbQ1hnEUWK9w6+PP4xbD8JqP8A5lQKOi94+ulvnLtjkBtm19enMDxmhh6kNTYilwaglswzsds7Xv5LoD6QuQIbKAvkAJfKubNYXta5GthqLHluYOq2slPaajTH9qMRlwzgb1CKfqe9/wCIPrNCpVsDfYbk8pyfFeLlqgIHdVWCZhzYWNSx59PgZi118XG9OXYtTa6+dps8K9qihGYG3XQ2/rMbHNqbRNTE6rv14udfaeEcVSsoKkG4miy3nxrg3E3oNddr6r18R0M+ocE4utZAQfMfnnOvPWvJ5fDeff4PusvhMW1Mnmp95Tsf7yzC8CyzbgLisILdpR1TmvNP7QSYxrSKNVqZzKbfQjoRDk4dtSHUncDYHwkB2MExns0ozTDrjxMDUaSzxaq8GL55IeK9pJ7STTDWeVNSL9pK9pGmD54Nngy8E9X8/hGmCtUkGpFjUtMf2g4p2dMkb7evPT87Sa1jP9s+JkkUUIswu5K5rAnu20NjcXuNRYTjGocif7+M2aVcVVao5IOcBGZizEAE2vzt13+kFRwYqOoIJVnA0DE5dMwFhrYcpWpIRw+Ep/ed7cwrKvz71vSbeFxtBVARwpG5Ls5PTQKoB3ifFKdLKFpBScucuGOgBYZBqAb6E7n5zGwtEs1hqxOwsNz1vGk4l9uwweOGe4qKVtsM2vSwY6TdwuOts3zt8pwzMuuYWYaWA0JHPTS28mm+nP1ktXnw3930T/qemU6897D0krjdSWuNRqRYG4voZwCPePYeqCQKhcqBsCLgW0C30HKS9Ok/p/5dq3FKYGrqPMj6RCtx8EhaKNUY6DQjXwG59JiYjFYfKAlJgbalqlwTzNgB9efwgV4u6KVpWphhZilwzdbvvbw2mdbngk+2hxt3AHb1ELZtaCEHJb/UIJF/A3mE731MlK5vfe/W+v4w+JrBgO4FIB1HP5fW8O/POemNXW5MWyxx94uwkKtTM0uFcSai4ZdvvDr/AHmfTEKkFksyvrHBuLLWUEHl+fjNMi8+S8K4maD3BOX7w/EeM+kcJ4mtVQQb3F/Od+etfP8AN4fhf4OssHkjDCDKzbhie1lC8X7SUerOLvgtR4tUeQ1WLvUgxYvPCpF2eUNSZ1cOZ5VmmVieKIvO56DUzNq8UqNt3R6mNa58fXX1HSNUir49QL30uRflcb689xMDt6lwS17ciAQfAjmJbieOatlzKqhbnug6k7kkkkmNdJ/T9fkxi+NjZAWPoPWYz0mqNmc3PyHl084UWEHWrm1hoLW05269ZNdufDzz/IXEkQWCahQNbc+YA6ROhiMgz6gg6Eb32335yazQo4ZfBNX1/wA7Ko5FRlBb+ZrfwmWVny8zIBRxAqWW4Gt7EDn05k+EhcMORI73vWO452AvbWZbU4fAY9qTC/eXmDr6Szpz68d+41DgGAB0ItffkSBf1IgqmHIsNL6kfteAPM6bTYrrZQyPlpOhCMCxUXtmW17i7WuOR6zHOLyMQwN7C9iKiMNLEDTTY7y2M89W3IozoFBDHPfVcpAHvXuTz0X1O1rEa4uP0qdKs2rLrybN/u974axut7MKEBXOTZszhkdAfugqACvQm5625SY6zrPtk/pMICTBthMjFTupIPwjAXwmHeLUtJ56t9pUmx/JjfEcb2oBObMOZIOltRmtcjaw5QbdZkXq7w7GBqLKlqKbQgJgkEMgkE3mrwPijUW55DuByPUTOFO8Zo0pZ6LzOplfUeG8QFQDUbevlNCfOOEY00jYnu/Q9Z2FLieg2PjeduetfP8AL4rxXG0cbVXZz8dY0nGqvMKYjUYchbwE8lSefa+jfBxfw0v+tP8AqiUfir/qj1imcT2cRtT+38YtTH1T0EXqF295j5bS5cQLV7RrU8PE/C9PDgSxIEUqYqKviYdNkPVawij4kROrWgBUMrFrUwldS6hzlXm1s2XTQleesBjsWGbuCwso+IABPxMWC3hVpQz8fej8Mw4YktyV212siMx9cth4kQh40f0UYdQMuWxNze+cOwA5XIv+dQHFFabqAO8LXI1Avcgedh6TMvLK59cbff4qtQRZxrHHitUQpnCYx0UqD3SblSLrfa9uR8vCQ9QsbtvYD4DQQVOFEaz8ZuotNPA8UdN+9y13t0zf1vM+iBmAOxNt7bxirRyGx+HiP6iFyX1TGJxIdr2sNgL3sOQudTbxnqVUqQRuIBBC5ZHST1i1rm5569PlLOuktkhUWCM1pRozUSxIl8ZgGQBrXUgNca2B69N4Z6jO2MYowNSXpvKh2kI3TESoRpHkbhgQqYpgLBiB0gQ0rmkbsl+1e1nu0g1SS1ORsXtpU14AwZhB3reMXaqZUgyQkqaoTPBbwgSWyyoXZJULrGGEFDNFpCXMGG0k3hS2JMUO80sPhxUZsxICqTpueQF7G2pGvjEsZSCVCoOYC1jpzAOtiddZY59X2rA1RDXlqNAuQo3Jt+esMaTpmMAyMVhjSfK3NVZTyZWF1I+B9QZdIaiCJt4autSkUdQTmuHzWIJULe+1rhb3v8N5kosbpU4TNeRI1SpwSiM05HaKssimZepAg6wH+LYAZKdWmbq4yt1SoBqp89x1EJwDHLTbs6o7rbNobEgdfjrvrBYPFWDIfde1x4j3WHiPxPWK4kEHS2mt4Z652Pcb4XkYsoOQ6g28Ad+lyfSYSnKZtvjHYEO1xa2oufK+/OZtajm1lYywSk/SMo0QpCx1jamRuGRVlwYtLiGtEpvLlonTeXzSLKKTPFYIGXBhdQRInmaUlRe3SVJkgS1oA2gbRlkgmWEqsmWCyGhCVRtbgkeWkWaMuJNKhfaVy6AUwuHrFGDKbEG4I0kvRtysZTLKmK4lsxv0AA8gLfnzl6eokAS9LQ2O0iz0vTMdpNpEI1hzpDUNARkUyBe2kHgQCwvtfoTv5A/SdicOjYcqEHukj7xBBysVJ1vsbDrpI1escc5i8M4sbQTCGqlWl894teeQwaJUWCKxpWFtZV6fSAqyXnkHWFZZUabwysohRBAwoIhSdJoUtF6cMIEgy95US4hYqAZYCXp854QqtoRVkrCrzkAiskpL85YSgBpwZpxswTfn5Qyy6iazo+A4eykkb2A8Tc3t8Lekwa+86bg3+Sf30/CWOXbK4/SUMcvr5aHUaHb4fTII1mnxj328l+kzhvByGyyF6c73H9IYwTwtXrG9iOY26eEtSaVPun94yaUJDdKpab+E4qctibXHePMlbldetydfGc3Sj1GR0zV8U1ze1unlcxdtoU7QZhQGngZLSVgRmtD0TeBaXoQhk0QYGpQI8Y2u0mRvGbkk2h6kpKz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305"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34936" y="5411470"/>
            <a:ext cx="1722172" cy="137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068500"/>
      </p:ext>
    </p:extLst>
  </p:cSld>
  <p:clrMapOvr>
    <a:masterClrMapping/>
  </p:clrMapOvr>
  <p:transition advTm="6">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20688"/>
            <a:ext cx="2818656" cy="4032448"/>
          </a:xfrm>
        </p:spPr>
        <p:txBody>
          <a:bodyPr/>
          <a:lstStyle/>
          <a:p>
            <a:r>
              <a:rPr lang="en-IE" dirty="0" smtClean="0">
                <a:solidFill>
                  <a:srgbClr val="FF0000"/>
                </a:solidFill>
              </a:rPr>
              <a:t>Tooth Brushes</a:t>
            </a:r>
            <a:endParaRPr lang="en-IE" dirty="0">
              <a:solidFill>
                <a:srgbClr val="FF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3296" y="332656"/>
            <a:ext cx="5929535" cy="6220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6105072"/>
      </p:ext>
    </p:extLst>
  </p:cSld>
  <p:clrMapOvr>
    <a:masterClrMapping/>
  </p:clrMapOvr>
  <mc:AlternateContent xmlns:mc="http://schemas.openxmlformats.org/markup-compatibility/2006" xmlns:p14="http://schemas.microsoft.com/office/powerpoint/2010/main">
    <mc:Choice Requires="p14">
      <p:transition spd="slow" p14:dur="2000" advTm="75"/>
    </mc:Choice>
    <mc:Fallback xmlns="">
      <p:transition spd="slow" advTm="75"/>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FF0000"/>
                </a:solidFill>
              </a:rPr>
              <a:t>Tooth brushes</a:t>
            </a:r>
            <a:endParaRPr lang="en-IE" b="1" dirty="0">
              <a:solidFill>
                <a:srgbClr val="FF0000"/>
              </a:solidFill>
            </a:endParaRPr>
          </a:p>
        </p:txBody>
      </p:sp>
      <p:sp>
        <p:nvSpPr>
          <p:cNvPr id="3" name="Content Placeholder 2"/>
          <p:cNvSpPr>
            <a:spLocks noGrp="1"/>
          </p:cNvSpPr>
          <p:nvPr>
            <p:ph idx="1"/>
          </p:nvPr>
        </p:nvSpPr>
        <p:spPr/>
        <p:txBody>
          <a:bodyPr>
            <a:normAutofit/>
          </a:bodyPr>
          <a:lstStyle/>
          <a:p>
            <a:endParaRPr lang="en-IE" dirty="0" smtClean="0"/>
          </a:p>
          <a:p>
            <a:r>
              <a:rPr lang="en-IE" dirty="0" smtClean="0"/>
              <a:t>Different sizes, designs</a:t>
            </a:r>
          </a:p>
          <a:p>
            <a:pPr marL="45720" indent="0">
              <a:buNone/>
            </a:pPr>
            <a:endParaRPr lang="en-IE" dirty="0" smtClean="0"/>
          </a:p>
          <a:p>
            <a:r>
              <a:rPr lang="en-IE" dirty="0" smtClean="0">
                <a:solidFill>
                  <a:srgbClr val="FF0000"/>
                </a:solidFill>
              </a:rPr>
              <a:t>Bristle: </a:t>
            </a:r>
            <a:r>
              <a:rPr lang="en-IE" dirty="0" smtClean="0"/>
              <a:t>material, length, stiffness, orientation</a:t>
            </a:r>
          </a:p>
          <a:p>
            <a:pPr marL="45720" indent="0">
              <a:buNone/>
            </a:pPr>
            <a:endParaRPr lang="en-IE" dirty="0" smtClean="0"/>
          </a:p>
          <a:p>
            <a:r>
              <a:rPr lang="en-IE" dirty="0" smtClean="0"/>
              <a:t>Slight difference in plaque removal </a:t>
            </a:r>
          </a:p>
          <a:p>
            <a:pPr marL="45720" indent="0">
              <a:buNone/>
            </a:pPr>
            <a:endParaRPr lang="en-IE" dirty="0" smtClean="0"/>
          </a:p>
          <a:p>
            <a:r>
              <a:rPr lang="en-IE" dirty="0" smtClean="0"/>
              <a:t>No significant difference in inflammation reduction and resolution.</a:t>
            </a:r>
          </a:p>
          <a:p>
            <a:endParaRPr lang="en-IE" dirty="0"/>
          </a:p>
        </p:txBody>
      </p:sp>
    </p:spTree>
    <p:extLst>
      <p:ext uri="{BB962C8B-B14F-4D97-AF65-F5344CB8AC3E}">
        <p14:creationId xmlns:p14="http://schemas.microsoft.com/office/powerpoint/2010/main" val="2421254642"/>
      </p:ext>
    </p:extLst>
  </p:cSld>
  <p:clrMapOvr>
    <a:masterClrMapping/>
  </p:clrMapOvr>
  <mc:AlternateContent xmlns:mc="http://schemas.openxmlformats.org/markup-compatibility/2006" xmlns:p14="http://schemas.microsoft.com/office/powerpoint/2010/main">
    <mc:Choice Requires="p14">
      <p:transition spd="slow" p14:dur="2000" advTm="78"/>
    </mc:Choice>
    <mc:Fallback xmlns="">
      <p:transition spd="slow" advTm="78"/>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FF0000"/>
                </a:solidFill>
              </a:rPr>
              <a:t>Tooth Brushes</a:t>
            </a:r>
            <a:endParaRPr lang="en-IE" b="1" dirty="0">
              <a:solidFill>
                <a:srgbClr val="FF0000"/>
              </a:solidFill>
            </a:endParaRPr>
          </a:p>
        </p:txBody>
      </p:sp>
      <p:sp>
        <p:nvSpPr>
          <p:cNvPr id="3" name="Content Placeholder 2"/>
          <p:cNvSpPr>
            <a:spLocks noGrp="1"/>
          </p:cNvSpPr>
          <p:nvPr>
            <p:ph idx="1"/>
          </p:nvPr>
        </p:nvSpPr>
        <p:spPr/>
        <p:txBody>
          <a:bodyPr>
            <a:normAutofit/>
          </a:bodyPr>
          <a:lstStyle/>
          <a:p>
            <a:r>
              <a:rPr lang="en-IE" sz="2000" dirty="0" smtClean="0">
                <a:solidFill>
                  <a:srgbClr val="FF0000"/>
                </a:solidFill>
              </a:rPr>
              <a:t>Bristles &amp; tufts</a:t>
            </a:r>
          </a:p>
          <a:p>
            <a:endParaRPr lang="en-IE" sz="2000" dirty="0" smtClean="0"/>
          </a:p>
          <a:p>
            <a:endParaRPr lang="en-IE" sz="2000" dirty="0" smtClean="0"/>
          </a:p>
          <a:p>
            <a:pPr marL="45720" indent="0">
              <a:buNone/>
            </a:pPr>
            <a:endParaRPr lang="en-IE" dirty="0" smtClean="0"/>
          </a:p>
        </p:txBody>
      </p:sp>
      <p:sp>
        <p:nvSpPr>
          <p:cNvPr id="66564" name="AutoShape 4" descr="Image result for toothbrush bristle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sp>
        <p:nvSpPr>
          <p:cNvPr id="66566" name="AutoShape 6" descr="Image result for toothbrush bristle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JO"/>
          </a:p>
        </p:txBody>
      </p:sp>
      <p:pic>
        <p:nvPicPr>
          <p:cNvPr id="95234" name="Picture 2" descr="Image result for toothbrush bristles"/>
          <p:cNvPicPr>
            <a:picLocks noChangeAspect="1" noChangeArrowheads="1"/>
          </p:cNvPicPr>
          <p:nvPr/>
        </p:nvPicPr>
        <p:blipFill>
          <a:blip r:embed="rId2"/>
          <a:srcRect/>
          <a:stretch>
            <a:fillRect/>
          </a:stretch>
        </p:blipFill>
        <p:spPr bwMode="auto">
          <a:xfrm>
            <a:off x="4429124" y="1714488"/>
            <a:ext cx="3786214" cy="2510426"/>
          </a:xfrm>
          <a:prstGeom prst="rect">
            <a:avLst/>
          </a:prstGeom>
          <a:noFill/>
        </p:spPr>
      </p:pic>
      <p:pic>
        <p:nvPicPr>
          <p:cNvPr id="95236" name="Picture 4" descr="Image result for toothbrush bristles"/>
          <p:cNvPicPr>
            <a:picLocks noChangeAspect="1" noChangeArrowheads="1"/>
          </p:cNvPicPr>
          <p:nvPr/>
        </p:nvPicPr>
        <p:blipFill>
          <a:blip r:embed="rId3"/>
          <a:srcRect/>
          <a:stretch>
            <a:fillRect/>
          </a:stretch>
        </p:blipFill>
        <p:spPr bwMode="auto">
          <a:xfrm>
            <a:off x="1357290" y="2143116"/>
            <a:ext cx="2500330" cy="2500330"/>
          </a:xfrm>
          <a:prstGeom prst="rect">
            <a:avLst/>
          </a:prstGeom>
          <a:noFill/>
        </p:spPr>
      </p:pic>
      <p:pic>
        <p:nvPicPr>
          <p:cNvPr id="9" name="Picture 2" descr="Image result for toothbrush bristles"/>
          <p:cNvPicPr>
            <a:picLocks noChangeAspect="1" noChangeArrowheads="1"/>
          </p:cNvPicPr>
          <p:nvPr/>
        </p:nvPicPr>
        <p:blipFill>
          <a:blip r:embed="rId4"/>
          <a:srcRect/>
          <a:stretch>
            <a:fillRect/>
          </a:stretch>
        </p:blipFill>
        <p:spPr bwMode="auto">
          <a:xfrm>
            <a:off x="4714876" y="4429108"/>
            <a:ext cx="3649972" cy="2428892"/>
          </a:xfrm>
          <a:prstGeom prst="rect">
            <a:avLst/>
          </a:prstGeom>
          <a:noFill/>
        </p:spPr>
      </p:pic>
      <p:pic>
        <p:nvPicPr>
          <p:cNvPr id="10" name="Picture 2" descr="http://www.hybridmedicalanimation.com/wp-content/uploads/2010/07/oral-B-bristles.jpg"/>
          <p:cNvPicPr>
            <a:picLocks noChangeAspect="1" noChangeArrowheads="1"/>
          </p:cNvPicPr>
          <p:nvPr/>
        </p:nvPicPr>
        <p:blipFill>
          <a:blip r:embed="rId5" cstate="print"/>
          <a:srcRect/>
          <a:stretch>
            <a:fillRect/>
          </a:stretch>
        </p:blipFill>
        <p:spPr bwMode="auto">
          <a:xfrm>
            <a:off x="714348" y="4572008"/>
            <a:ext cx="3571836" cy="2009158"/>
          </a:xfrm>
          <a:prstGeom prst="rect">
            <a:avLst/>
          </a:prstGeom>
          <a:noFill/>
        </p:spPr>
      </p:pic>
      <p:pic>
        <p:nvPicPr>
          <p:cNvPr id="95238" name="Picture 6" descr="Image result for toothbrush bristles"/>
          <p:cNvPicPr>
            <a:picLocks noChangeAspect="1" noChangeArrowheads="1"/>
          </p:cNvPicPr>
          <p:nvPr/>
        </p:nvPicPr>
        <p:blipFill>
          <a:blip r:embed="rId6"/>
          <a:srcRect/>
          <a:stretch>
            <a:fillRect/>
          </a:stretch>
        </p:blipFill>
        <p:spPr bwMode="auto">
          <a:xfrm>
            <a:off x="857224" y="3143248"/>
            <a:ext cx="3200400" cy="1428750"/>
          </a:xfrm>
          <a:prstGeom prst="rect">
            <a:avLst/>
          </a:prstGeom>
          <a:noFill/>
        </p:spPr>
      </p:pic>
    </p:spTree>
    <p:extLst>
      <p:ext uri="{BB962C8B-B14F-4D97-AF65-F5344CB8AC3E}">
        <p14:creationId xmlns:p14="http://schemas.microsoft.com/office/powerpoint/2010/main" val="2038839326"/>
      </p:ext>
    </p:extLst>
  </p:cSld>
  <p:clrMapOvr>
    <a:masterClrMapping/>
  </p:clrMapOvr>
  <mc:AlternateContent xmlns:mc="http://schemas.openxmlformats.org/markup-compatibility/2006" xmlns:p14="http://schemas.microsoft.com/office/powerpoint/2010/main">
    <mc:Choice Requires="p14">
      <p:transition spd="slow" p14:dur="2000" advTm="24"/>
    </mc:Choice>
    <mc:Fallback xmlns="">
      <p:transition spd="slow" advTm="2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r>
              <a:rPr lang="en-IE" sz="2000" dirty="0" smtClean="0">
                <a:solidFill>
                  <a:srgbClr val="FF0000"/>
                </a:solidFill>
              </a:rPr>
              <a:t>Bristles &amp; tufts</a:t>
            </a:r>
          </a:p>
          <a:p>
            <a:endParaRPr lang="en-IE" sz="2000" dirty="0" smtClean="0"/>
          </a:p>
          <a:p>
            <a:r>
              <a:rPr lang="en-IE" sz="2000" dirty="0" smtClean="0">
                <a:solidFill>
                  <a:srgbClr val="FF0000"/>
                </a:solidFill>
              </a:rPr>
              <a:t>Rounded or flat Ends</a:t>
            </a:r>
          </a:p>
          <a:p>
            <a:endParaRPr lang="en-IE" sz="2000" dirty="0" smtClean="0"/>
          </a:p>
          <a:p>
            <a:r>
              <a:rPr lang="en-IE" sz="2000" dirty="0" smtClean="0">
                <a:solidFill>
                  <a:srgbClr val="FF0000"/>
                </a:solidFill>
              </a:rPr>
              <a:t>Material:</a:t>
            </a:r>
          </a:p>
          <a:p>
            <a:pPr lvl="1"/>
            <a:r>
              <a:rPr lang="en-IE" sz="1800" dirty="0" smtClean="0"/>
              <a:t> natural bristles from hogs</a:t>
            </a:r>
          </a:p>
          <a:p>
            <a:pPr lvl="1"/>
            <a:r>
              <a:rPr lang="en-IE" sz="1800" dirty="0" smtClean="0"/>
              <a:t> </a:t>
            </a:r>
            <a:r>
              <a:rPr lang="en-IE" sz="1800" dirty="0" smtClean="0">
                <a:solidFill>
                  <a:srgbClr val="FF0000"/>
                </a:solidFill>
              </a:rPr>
              <a:t>synthetic: nylon</a:t>
            </a:r>
          </a:p>
          <a:p>
            <a:pPr marL="365760" lvl="1" indent="0">
              <a:buNone/>
            </a:pPr>
            <a:endParaRPr lang="en-IE" sz="1800" dirty="0" smtClean="0"/>
          </a:p>
          <a:p>
            <a:r>
              <a:rPr lang="en-IE" sz="2000" dirty="0" smtClean="0">
                <a:solidFill>
                  <a:srgbClr val="FF0000"/>
                </a:solidFill>
              </a:rPr>
              <a:t>Bristle hardness </a:t>
            </a:r>
            <a:r>
              <a:rPr lang="el-GR" sz="2000" dirty="0" smtClean="0"/>
              <a:t>α</a:t>
            </a:r>
            <a:r>
              <a:rPr lang="en-IE" sz="2000" dirty="0" smtClean="0"/>
              <a:t> (D)^2/L</a:t>
            </a:r>
          </a:p>
          <a:p>
            <a:pPr lvl="2"/>
            <a:r>
              <a:rPr lang="en-IE" dirty="0" smtClean="0"/>
              <a:t>Soft: 0.2mm  in diameter</a:t>
            </a:r>
          </a:p>
          <a:p>
            <a:pPr lvl="2"/>
            <a:r>
              <a:rPr lang="en-IE" dirty="0" smtClean="0"/>
              <a:t>Medium: 0.3 mm</a:t>
            </a:r>
          </a:p>
          <a:p>
            <a:pPr lvl="2"/>
            <a:r>
              <a:rPr lang="en-IE" dirty="0" smtClean="0"/>
              <a:t>Hard: 0.4 mm: more wear effect on enamel and gingival recession.</a:t>
            </a:r>
          </a:p>
          <a:p>
            <a:endParaRPr lang="ar-JO" dirty="0"/>
          </a:p>
        </p:txBody>
      </p:sp>
      <p:pic>
        <p:nvPicPr>
          <p:cNvPr id="96258" name="Picture 2" descr="Image result for toothbrush bristles"/>
          <p:cNvPicPr>
            <a:picLocks noChangeAspect="1" noChangeArrowheads="1"/>
          </p:cNvPicPr>
          <p:nvPr/>
        </p:nvPicPr>
        <p:blipFill>
          <a:blip r:embed="rId2"/>
          <a:srcRect/>
          <a:stretch>
            <a:fillRect/>
          </a:stretch>
        </p:blipFill>
        <p:spPr bwMode="auto">
          <a:xfrm>
            <a:off x="4143372" y="1857364"/>
            <a:ext cx="2038350" cy="2238376"/>
          </a:xfrm>
          <a:prstGeom prst="rect">
            <a:avLst/>
          </a:prstGeom>
          <a:noFill/>
        </p:spPr>
      </p:pic>
      <p:pic>
        <p:nvPicPr>
          <p:cNvPr id="96260" name="Picture 4" descr="http://us-professional.gumbrand.com/media/wysiwyg/TDC_1.jpg"/>
          <p:cNvPicPr>
            <a:picLocks noChangeAspect="1" noChangeArrowheads="1"/>
          </p:cNvPicPr>
          <p:nvPr/>
        </p:nvPicPr>
        <p:blipFill>
          <a:blip r:embed="rId3"/>
          <a:srcRect/>
          <a:stretch>
            <a:fillRect/>
          </a:stretch>
        </p:blipFill>
        <p:spPr bwMode="auto">
          <a:xfrm>
            <a:off x="6137555" y="1785926"/>
            <a:ext cx="3006445" cy="29146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fade">
                                      <p:cBhvr>
                                        <p:cTn id="7" dur="2000"/>
                                        <p:tgtEl>
                                          <p:spTgt spid="96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solidFill>
                  <a:srgbClr val="FF0000"/>
                </a:solidFill>
              </a:rPr>
              <a:t>Recommendations</a:t>
            </a:r>
            <a:endParaRPr lang="en-IE" dirty="0">
              <a:solidFill>
                <a:srgbClr val="FF0000"/>
              </a:solidFill>
            </a:endParaRPr>
          </a:p>
        </p:txBody>
      </p:sp>
      <p:sp>
        <p:nvSpPr>
          <p:cNvPr id="3" name="Content Placeholder 2"/>
          <p:cNvSpPr>
            <a:spLocks noGrp="1"/>
          </p:cNvSpPr>
          <p:nvPr>
            <p:ph idx="1"/>
          </p:nvPr>
        </p:nvSpPr>
        <p:spPr>
          <a:xfrm>
            <a:off x="380999" y="1719070"/>
            <a:ext cx="5271121" cy="4662258"/>
          </a:xfrm>
        </p:spPr>
        <p:txBody>
          <a:bodyPr>
            <a:normAutofit fontScale="92500" lnSpcReduction="10000"/>
          </a:bodyPr>
          <a:lstStyle/>
          <a:p>
            <a:endParaRPr lang="en-IE" sz="2400" dirty="0" smtClean="0"/>
          </a:p>
          <a:p>
            <a:r>
              <a:rPr lang="en-IE" sz="2400" dirty="0" smtClean="0">
                <a:solidFill>
                  <a:srgbClr val="FF0000"/>
                </a:solidFill>
              </a:rPr>
              <a:t>Soft, nylon bristle toothbrushes </a:t>
            </a:r>
            <a:r>
              <a:rPr lang="en-IE" sz="2400" dirty="0" smtClean="0"/>
              <a:t>clean effectively </a:t>
            </a:r>
            <a:r>
              <a:rPr lang="en-IE" sz="2400" dirty="0"/>
              <a:t>w</a:t>
            </a:r>
            <a:r>
              <a:rPr lang="en-IE" sz="2400" dirty="0" smtClean="0"/>
              <a:t>hen used properly, remain effective for a while and tend not to traumatize the gingiva or root surfaces.</a:t>
            </a:r>
          </a:p>
          <a:p>
            <a:pPr marL="0" indent="0">
              <a:buNone/>
            </a:pPr>
            <a:endParaRPr lang="en-IE" sz="2400" dirty="0" smtClean="0"/>
          </a:p>
          <a:p>
            <a:r>
              <a:rPr lang="en-IE" sz="2400" dirty="0" smtClean="0"/>
              <a:t>Toothbrushes need to be replaced every </a:t>
            </a:r>
            <a:r>
              <a:rPr lang="en-IE" sz="2400" dirty="0" smtClean="0">
                <a:solidFill>
                  <a:srgbClr val="FF0000"/>
                </a:solidFill>
              </a:rPr>
              <a:t>3-4 months</a:t>
            </a:r>
            <a:r>
              <a:rPr lang="en-IE" sz="2400" dirty="0" smtClean="0"/>
              <a:t>.</a:t>
            </a:r>
          </a:p>
          <a:p>
            <a:endParaRPr lang="en-IE" sz="2400" dirty="0" smtClean="0"/>
          </a:p>
          <a:p>
            <a:r>
              <a:rPr lang="en-IE" sz="2400" dirty="0" smtClean="0"/>
              <a:t>If patients perceive a benefit from a particular brush design, </a:t>
            </a:r>
            <a:r>
              <a:rPr lang="en-IE" sz="2400" u="sng" dirty="0" smtClean="0"/>
              <a:t>they should use it</a:t>
            </a:r>
          </a:p>
          <a:p>
            <a:endParaRPr lang="en-IE" sz="2400" dirty="0"/>
          </a:p>
        </p:txBody>
      </p:sp>
      <p:pic>
        <p:nvPicPr>
          <p:cNvPr id="5" name="Picture 6" descr="worn t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660232" y="4581128"/>
            <a:ext cx="1747838" cy="1885950"/>
          </a:xfrm>
          <a:prstGeom prst="rect">
            <a:avLst/>
          </a:prstGeom>
          <a:noFill/>
          <a:ln>
            <a:solidFill>
              <a:schemeClr val="accent1"/>
            </a:solidFill>
            <a:miter lim="800000"/>
            <a:headEnd/>
            <a:tailEnd/>
          </a:ln>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46634"/>
          <a:stretch/>
        </p:blipFill>
        <p:spPr bwMode="auto">
          <a:xfrm>
            <a:off x="6156176" y="1956024"/>
            <a:ext cx="2628602" cy="262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789023"/>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Oral Hygiene methods</a:t>
            </a:r>
            <a:endParaRPr lang="en-IE" b="1" dirty="0">
              <a:solidFill>
                <a:srgbClr val="C00000"/>
              </a:solidFill>
            </a:endParaRPr>
          </a:p>
        </p:txBody>
      </p:sp>
      <p:sp>
        <p:nvSpPr>
          <p:cNvPr id="3" name="Content Placeholder 2"/>
          <p:cNvSpPr>
            <a:spLocks noGrp="1"/>
          </p:cNvSpPr>
          <p:nvPr>
            <p:ph idx="1"/>
          </p:nvPr>
        </p:nvSpPr>
        <p:spPr/>
        <p:txBody>
          <a:bodyPr>
            <a:normAutofit/>
          </a:bodyPr>
          <a:lstStyle/>
          <a:p>
            <a:endParaRPr lang="en-IE" i="1" dirty="0" smtClean="0">
              <a:solidFill>
                <a:srgbClr val="FF0000"/>
              </a:solidFill>
            </a:endParaRPr>
          </a:p>
          <a:p>
            <a:r>
              <a:rPr lang="en-IE" i="1" dirty="0" smtClean="0">
                <a:solidFill>
                  <a:srgbClr val="FF0000"/>
                </a:solidFill>
              </a:rPr>
              <a:t>Circular:</a:t>
            </a:r>
            <a:r>
              <a:rPr lang="en-IE" dirty="0" smtClean="0"/>
              <a:t> </a:t>
            </a:r>
            <a:r>
              <a:rPr lang="en-IE" dirty="0" err="1" smtClean="0"/>
              <a:t>Fones</a:t>
            </a:r>
            <a:r>
              <a:rPr lang="en-IE" dirty="0" smtClean="0"/>
              <a:t> technique</a:t>
            </a:r>
          </a:p>
          <a:p>
            <a:pPr marL="45720" indent="0">
              <a:buNone/>
            </a:pPr>
            <a:endParaRPr lang="en-IE" dirty="0" smtClean="0"/>
          </a:p>
          <a:p>
            <a:r>
              <a:rPr lang="en-IE" i="1" dirty="0" smtClean="0">
                <a:solidFill>
                  <a:srgbClr val="FF0000"/>
                </a:solidFill>
              </a:rPr>
              <a:t>Vertical:</a:t>
            </a:r>
            <a:r>
              <a:rPr lang="en-IE" dirty="0" smtClean="0"/>
              <a:t> Leonard technique</a:t>
            </a:r>
          </a:p>
          <a:p>
            <a:pPr marL="45720" indent="0">
              <a:buNone/>
            </a:pPr>
            <a:endParaRPr lang="en-IE" dirty="0" smtClean="0"/>
          </a:p>
          <a:p>
            <a:r>
              <a:rPr lang="en-IE" i="1" dirty="0" smtClean="0">
                <a:solidFill>
                  <a:srgbClr val="FF0000"/>
                </a:solidFill>
              </a:rPr>
              <a:t>Horizontal:</a:t>
            </a:r>
            <a:r>
              <a:rPr lang="en-IE" dirty="0" smtClean="0"/>
              <a:t> Scrub technique</a:t>
            </a:r>
          </a:p>
          <a:p>
            <a:pPr marL="45720" indent="0">
              <a:buNone/>
            </a:pPr>
            <a:endParaRPr lang="en-IE" dirty="0" smtClean="0"/>
          </a:p>
          <a:p>
            <a:r>
              <a:rPr lang="en-IE" i="1" dirty="0" smtClean="0">
                <a:solidFill>
                  <a:srgbClr val="FF0000"/>
                </a:solidFill>
              </a:rPr>
              <a:t>Vibratory</a:t>
            </a:r>
            <a:r>
              <a:rPr lang="en-IE" i="1" dirty="0">
                <a:solidFill>
                  <a:srgbClr val="FF0000"/>
                </a:solidFill>
              </a:rPr>
              <a:t>:</a:t>
            </a:r>
            <a:r>
              <a:rPr lang="en-IE" dirty="0"/>
              <a:t> </a:t>
            </a:r>
            <a:r>
              <a:rPr lang="en-IE" dirty="0" err="1"/>
              <a:t>Stillman</a:t>
            </a:r>
            <a:r>
              <a:rPr lang="en-IE" dirty="0" smtClean="0"/>
              <a:t>,</a:t>
            </a:r>
            <a:r>
              <a:rPr lang="en-IE" dirty="0"/>
              <a:t> Charters</a:t>
            </a:r>
            <a:r>
              <a:rPr lang="en-IE" dirty="0" smtClean="0"/>
              <a:t>,</a:t>
            </a:r>
            <a:r>
              <a:rPr lang="en-IE" dirty="0"/>
              <a:t> and </a:t>
            </a:r>
            <a:r>
              <a:rPr lang="en-IE" dirty="0" smtClean="0"/>
              <a:t>Bass</a:t>
            </a:r>
            <a:r>
              <a:rPr lang="en-IE" baseline="30000" dirty="0"/>
              <a:t> </a:t>
            </a:r>
            <a:r>
              <a:rPr lang="en-IE" dirty="0" smtClean="0"/>
              <a:t>techniques</a:t>
            </a:r>
          </a:p>
          <a:p>
            <a:pPr marL="45720" indent="0">
              <a:buNone/>
            </a:pPr>
            <a:endParaRPr lang="en-IE" dirty="0" smtClean="0"/>
          </a:p>
          <a:p>
            <a:r>
              <a:rPr lang="en-IE" i="1" dirty="0" smtClean="0">
                <a:solidFill>
                  <a:srgbClr val="FF0000"/>
                </a:solidFill>
              </a:rPr>
              <a:t>Roll:</a:t>
            </a:r>
            <a:r>
              <a:rPr lang="en-IE" dirty="0" smtClean="0"/>
              <a:t> Roll or modified </a:t>
            </a:r>
            <a:r>
              <a:rPr lang="en-IE" dirty="0" err="1" smtClean="0"/>
              <a:t>Stillman</a:t>
            </a:r>
            <a:r>
              <a:rPr lang="en-IE" dirty="0" smtClean="0"/>
              <a:t> technique</a:t>
            </a:r>
            <a:endParaRPr lang="en-IE" dirty="0"/>
          </a:p>
        </p:txBody>
      </p:sp>
    </p:spTree>
    <p:extLst>
      <p:ext uri="{BB962C8B-B14F-4D97-AF65-F5344CB8AC3E}">
        <p14:creationId xmlns:p14="http://schemas.microsoft.com/office/powerpoint/2010/main" val="1973141366"/>
      </p:ext>
    </p:extLst>
  </p:cSld>
  <p:clrMapOvr>
    <a:masterClrMapping/>
  </p:clrMapOvr>
  <mc:AlternateContent xmlns:mc="http://schemas.openxmlformats.org/markup-compatibility/2006" xmlns:p14="http://schemas.microsoft.com/office/powerpoint/2010/main">
    <mc:Choice Requires="p14">
      <p:transition spd="slow" p14:dur="2000" advTm="32"/>
    </mc:Choice>
    <mc:Fallback xmlns="">
      <p:transition spd="slow" advTm="3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587" y="483793"/>
            <a:ext cx="8229600" cy="1143000"/>
          </a:xfrm>
        </p:spPr>
        <p:txBody>
          <a:bodyPr/>
          <a:lstStyle/>
          <a:p>
            <a:pPr algn="ctr"/>
            <a:r>
              <a:rPr lang="en-IE" b="1" dirty="0" smtClean="0">
                <a:solidFill>
                  <a:srgbClr val="FF0000"/>
                </a:solidFill>
              </a:rPr>
              <a:t>Bass /Modified Bass</a:t>
            </a:r>
            <a:endParaRPr lang="en-IE" b="1" dirty="0">
              <a:solidFill>
                <a:srgbClr val="FF0000"/>
              </a:solidFill>
            </a:endParaRPr>
          </a:p>
        </p:txBody>
      </p:sp>
      <p:sp>
        <p:nvSpPr>
          <p:cNvPr id="7" name="Rectangle 6"/>
          <p:cNvSpPr/>
          <p:nvPr/>
        </p:nvSpPr>
        <p:spPr>
          <a:xfrm>
            <a:off x="755576" y="5085184"/>
            <a:ext cx="7560840" cy="1200329"/>
          </a:xfrm>
          <a:prstGeom prst="rect">
            <a:avLst/>
          </a:prstGeom>
        </p:spPr>
        <p:txBody>
          <a:bodyPr wrap="square">
            <a:spAutoFit/>
          </a:bodyPr>
          <a:lstStyle/>
          <a:p>
            <a:r>
              <a:rPr lang="en-IE" dirty="0" smtClean="0"/>
              <a:t>Bass method. </a:t>
            </a:r>
            <a:r>
              <a:rPr lang="en-IE" b="1" dirty="0" smtClean="0"/>
              <a:t>A,</a:t>
            </a:r>
            <a:r>
              <a:rPr lang="en-IE" dirty="0" smtClean="0"/>
              <a:t> Proper position of the brush in the mouth aims the bristle tips toward the gingival margin. </a:t>
            </a:r>
            <a:r>
              <a:rPr lang="en-IE" b="1" dirty="0" smtClean="0"/>
              <a:t>B,</a:t>
            </a:r>
            <a:r>
              <a:rPr lang="en-IE" dirty="0" smtClean="0"/>
              <a:t> Diagram shows the ideal placement, which permits slight </a:t>
            </a:r>
            <a:r>
              <a:rPr lang="en-IE" dirty="0" err="1" smtClean="0"/>
              <a:t>subgingival</a:t>
            </a:r>
            <a:r>
              <a:rPr lang="en-IE" dirty="0" smtClean="0"/>
              <a:t> penetration of the bristle tips.  </a:t>
            </a:r>
            <a:endParaRPr lang="en-IE" dirty="0"/>
          </a:p>
        </p:txBody>
      </p:sp>
      <p:sp>
        <p:nvSpPr>
          <p:cNvPr id="8" name="AutoShape 2" descr="http://www.expertconsultbook.com/expertconsult/b/bbmapAsset?appID=NGE&amp;isbn=978-1-4377-0416-7&amp;eid=4-u1.0-B978-1-4377-0416-7..00044-5..f044-005ab-9781437704167&amp;assetType=f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26793"/>
            <a:ext cx="6619478" cy="332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6675732"/>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dirty="0" smtClean="0">
                <a:solidFill>
                  <a:srgbClr val="FF0000"/>
                </a:solidFill>
              </a:rPr>
              <a:t>Outline</a:t>
            </a:r>
            <a:endParaRPr lang="en-IE" dirty="0">
              <a:solidFill>
                <a:srgbClr val="FF0000"/>
              </a:solidFill>
            </a:endParaRPr>
          </a:p>
        </p:txBody>
      </p:sp>
      <p:sp>
        <p:nvSpPr>
          <p:cNvPr id="2" name="Content Placeholder 1"/>
          <p:cNvSpPr>
            <a:spLocks noGrp="1"/>
          </p:cNvSpPr>
          <p:nvPr>
            <p:ph idx="1"/>
          </p:nvPr>
        </p:nvSpPr>
        <p:spPr/>
        <p:txBody>
          <a:bodyPr>
            <a:normAutofit fontScale="77500" lnSpcReduction="20000"/>
          </a:bodyPr>
          <a:lstStyle/>
          <a:p>
            <a:r>
              <a:rPr lang="en-IE" dirty="0" smtClean="0"/>
              <a:t>Introduction</a:t>
            </a:r>
          </a:p>
          <a:p>
            <a:r>
              <a:rPr lang="en-IE" dirty="0" smtClean="0"/>
              <a:t>Plaque control</a:t>
            </a:r>
          </a:p>
          <a:p>
            <a:pPr lvl="1"/>
            <a:r>
              <a:rPr lang="en-IE" dirty="0" smtClean="0"/>
              <a:t>Rationale</a:t>
            </a:r>
          </a:p>
          <a:p>
            <a:pPr lvl="1"/>
            <a:r>
              <a:rPr lang="en-IE" dirty="0" smtClean="0"/>
              <a:t>Plaque control methods:</a:t>
            </a:r>
          </a:p>
          <a:p>
            <a:pPr lvl="2"/>
            <a:r>
              <a:rPr lang="en-IE" dirty="0" smtClean="0"/>
              <a:t>Mechanical</a:t>
            </a:r>
          </a:p>
          <a:p>
            <a:pPr lvl="2"/>
            <a:r>
              <a:rPr lang="en-IE" dirty="0" smtClean="0"/>
              <a:t>Chemical</a:t>
            </a:r>
          </a:p>
          <a:p>
            <a:pPr lvl="1"/>
            <a:r>
              <a:rPr lang="en-IE" dirty="0" smtClean="0"/>
              <a:t>Tooth brushes: </a:t>
            </a:r>
          </a:p>
          <a:p>
            <a:pPr marL="1005840" lvl="2" indent="-285750"/>
            <a:r>
              <a:rPr lang="en-IE" dirty="0" smtClean="0"/>
              <a:t>Manual</a:t>
            </a:r>
          </a:p>
          <a:p>
            <a:pPr marL="1005840" lvl="2" indent="-285750"/>
            <a:r>
              <a:rPr lang="en-IE" dirty="0" smtClean="0"/>
              <a:t>Powered</a:t>
            </a:r>
          </a:p>
          <a:p>
            <a:pPr marL="1005840" lvl="2" indent="-285750"/>
            <a:r>
              <a:rPr lang="en-IE" dirty="0" smtClean="0"/>
              <a:t>Manual Vs. Powered</a:t>
            </a:r>
          </a:p>
          <a:p>
            <a:pPr marL="1005840" lvl="2" indent="-285750"/>
            <a:r>
              <a:rPr lang="en-IE" dirty="0" smtClean="0"/>
              <a:t>How to brush?</a:t>
            </a:r>
          </a:p>
          <a:p>
            <a:pPr lvl="1"/>
            <a:r>
              <a:rPr lang="en-IE" dirty="0" smtClean="0"/>
              <a:t>Interdental cleaning</a:t>
            </a:r>
          </a:p>
          <a:p>
            <a:pPr lvl="1"/>
            <a:r>
              <a:rPr lang="en-IE" dirty="0" smtClean="0"/>
              <a:t>Dentifrices</a:t>
            </a:r>
          </a:p>
          <a:p>
            <a:endParaRPr lang="en-IE" dirty="0" smtClean="0"/>
          </a:p>
          <a:p>
            <a:r>
              <a:rPr lang="en-IE" dirty="0" smtClean="0"/>
              <a:t>Smoking cessation advice</a:t>
            </a:r>
          </a:p>
          <a:p>
            <a:pPr lvl="1"/>
            <a:r>
              <a:rPr lang="en-IE" dirty="0" smtClean="0"/>
              <a:t>5 As model</a:t>
            </a:r>
          </a:p>
          <a:p>
            <a:pPr lvl="1"/>
            <a:r>
              <a:rPr lang="en-IE" dirty="0" smtClean="0"/>
              <a:t>NRT</a:t>
            </a:r>
          </a:p>
          <a:p>
            <a:endParaRPr lang="en-IE" dirty="0" smtClean="0"/>
          </a:p>
          <a:p>
            <a:r>
              <a:rPr lang="en-IE" dirty="0" smtClean="0"/>
              <a:t>Diet analysis &amp; counselling</a:t>
            </a:r>
          </a:p>
          <a:p>
            <a:pPr lvl="1"/>
            <a:r>
              <a:rPr lang="en-IE" dirty="0" smtClean="0"/>
              <a:t>Diet sheet/diary</a:t>
            </a:r>
          </a:p>
          <a:p>
            <a:pPr lvl="1"/>
            <a:r>
              <a:rPr lang="en-IE" dirty="0" smtClean="0"/>
              <a:t>tips</a:t>
            </a:r>
          </a:p>
        </p:txBody>
      </p:sp>
    </p:spTree>
    <p:extLst>
      <p:ext uri="{BB962C8B-B14F-4D97-AF65-F5344CB8AC3E}">
        <p14:creationId xmlns:p14="http://schemas.microsoft.com/office/powerpoint/2010/main" val="470539664"/>
      </p:ext>
    </p:extLst>
  </p:cSld>
  <p:clrMapOvr>
    <a:masterClrMapping/>
  </p:clrMapOvr>
  <mc:AlternateContent xmlns:mc="http://schemas.openxmlformats.org/markup-compatibility/2006" xmlns:p14="http://schemas.microsoft.com/office/powerpoint/2010/main">
    <mc:Choice Requires="p14">
      <p:transition spd="slow" p14:dur="2000" advTm="20"/>
    </mc:Choice>
    <mc:Fallback xmlns="">
      <p:transition spd="slow" advTm="2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 </a:t>
            </a:r>
            <a:r>
              <a:rPr lang="en-IE" b="1" dirty="0" smtClean="0">
                <a:solidFill>
                  <a:srgbClr val="FF0000"/>
                </a:solidFill>
              </a:rPr>
              <a:t>Bass/Modified Bass</a:t>
            </a:r>
            <a:endParaRPr lang="en-IE" b="1" dirty="0">
              <a:solidFill>
                <a:srgbClr val="FF0000"/>
              </a:solidFill>
            </a:endParaRPr>
          </a:p>
        </p:txBody>
      </p:sp>
      <p:sp>
        <p:nvSpPr>
          <p:cNvPr id="3" name="Content Placeholder 2"/>
          <p:cNvSpPr>
            <a:spLocks noGrp="1"/>
          </p:cNvSpPr>
          <p:nvPr>
            <p:ph idx="1"/>
          </p:nvPr>
        </p:nvSpPr>
        <p:spPr>
          <a:xfrm>
            <a:off x="457201" y="1700808"/>
            <a:ext cx="4114800" cy="4536504"/>
          </a:xfrm>
        </p:spPr>
        <p:txBody>
          <a:bodyPr>
            <a:normAutofit fontScale="70000" lnSpcReduction="20000"/>
          </a:bodyPr>
          <a:lstStyle/>
          <a:p>
            <a:pPr marL="0" indent="0">
              <a:buNone/>
            </a:pPr>
            <a:endParaRPr lang="en-IE" dirty="0">
              <a:solidFill>
                <a:srgbClr val="000000"/>
              </a:solidFill>
              <a:latin typeface="arial"/>
            </a:endParaRPr>
          </a:p>
          <a:p>
            <a:pPr marL="342900" indent="-342900">
              <a:buFont typeface="+mj-lt"/>
              <a:buAutoNum type="arabicPeriod"/>
            </a:pPr>
            <a:r>
              <a:rPr lang="en-IE" dirty="0" smtClean="0">
                <a:solidFill>
                  <a:srgbClr val="000000"/>
                </a:solidFill>
                <a:latin typeface="Arial" panose="020B0604020202020204" pitchFamily="34" charset="0"/>
                <a:cs typeface="Arial" panose="020B0604020202020204" pitchFamily="34" charset="0"/>
              </a:rPr>
              <a:t>Place </a:t>
            </a:r>
            <a:r>
              <a:rPr lang="en-IE" dirty="0">
                <a:solidFill>
                  <a:srgbClr val="000000"/>
                </a:solidFill>
                <a:latin typeface="Arial" panose="020B0604020202020204" pitchFamily="34" charset="0"/>
                <a:cs typeface="Arial" panose="020B0604020202020204" pitchFamily="34" charset="0"/>
              </a:rPr>
              <a:t>the head of a soft brush parallel with the occlusal plane, with the brush head covering three to four teeth, beginning at the most distal tooth in the arch</a:t>
            </a:r>
            <a:r>
              <a:rPr lang="en-IE" dirty="0" smtClean="0">
                <a:solidFill>
                  <a:srgbClr val="000000"/>
                </a:solidFill>
                <a:latin typeface="Arial" panose="020B0604020202020204" pitchFamily="34" charset="0"/>
                <a:cs typeface="Arial" panose="020B0604020202020204" pitchFamily="34" charset="0"/>
              </a:rPr>
              <a:t>.</a:t>
            </a:r>
          </a:p>
          <a:p>
            <a:pPr marL="0" indent="0">
              <a:buNone/>
            </a:pPr>
            <a:endParaRPr lang="en-IE" dirty="0">
              <a:solidFill>
                <a:srgbClr val="000000"/>
              </a:solidFill>
              <a:latin typeface="Arial" panose="020B0604020202020204" pitchFamily="34" charset="0"/>
              <a:cs typeface="Arial" panose="020B0604020202020204" pitchFamily="34" charset="0"/>
            </a:endParaRPr>
          </a:p>
          <a:p>
            <a:pPr marL="0" indent="0">
              <a:buNone/>
            </a:pPr>
            <a:r>
              <a:rPr lang="en-IE" dirty="0" smtClean="0">
                <a:solidFill>
                  <a:schemeClr val="tx1"/>
                </a:solidFill>
                <a:latin typeface="Arial" panose="020B0604020202020204" pitchFamily="34" charset="0"/>
                <a:cs typeface="Arial" panose="020B0604020202020204" pitchFamily="34" charset="0"/>
              </a:rPr>
              <a:t>2.   Place </a:t>
            </a:r>
            <a:r>
              <a:rPr lang="en-IE" dirty="0">
                <a:solidFill>
                  <a:schemeClr val="tx1"/>
                </a:solidFill>
                <a:latin typeface="Arial" panose="020B0604020202020204" pitchFamily="34" charset="0"/>
                <a:cs typeface="Arial" panose="020B0604020202020204" pitchFamily="34" charset="0"/>
              </a:rPr>
              <a:t>the bristles at the gingival margin, pointing at a 45-degree angle to the long axis of the teeth</a:t>
            </a:r>
            <a:r>
              <a:rPr lang="en-IE" dirty="0" smtClean="0">
                <a:solidFill>
                  <a:schemeClr val="tx1"/>
                </a:solidFill>
                <a:latin typeface="Arial" panose="020B0604020202020204" pitchFamily="34" charset="0"/>
                <a:cs typeface="Arial" panose="020B0604020202020204" pitchFamily="34" charset="0"/>
              </a:rPr>
              <a:t>.</a:t>
            </a:r>
          </a:p>
          <a:p>
            <a:pPr marL="0" indent="0">
              <a:buNone/>
            </a:pPr>
            <a:endParaRPr lang="en-IE" dirty="0">
              <a:solidFill>
                <a:schemeClr val="tx1"/>
              </a:solidFill>
              <a:latin typeface="Arial" panose="020B0604020202020204" pitchFamily="34" charset="0"/>
              <a:cs typeface="Arial" panose="020B0604020202020204" pitchFamily="34" charset="0"/>
            </a:endParaRPr>
          </a:p>
          <a:p>
            <a:pPr marL="0" indent="0">
              <a:buNone/>
            </a:pPr>
            <a:r>
              <a:rPr lang="en-IE" dirty="0" smtClean="0">
                <a:solidFill>
                  <a:schemeClr val="tx1"/>
                </a:solidFill>
                <a:latin typeface="Arial" panose="020B0604020202020204" pitchFamily="34" charset="0"/>
                <a:cs typeface="Arial" panose="020B0604020202020204" pitchFamily="34" charset="0"/>
              </a:rPr>
              <a:t>3.   Exert </a:t>
            </a:r>
            <a:r>
              <a:rPr lang="en-IE" i="1" dirty="0">
                <a:solidFill>
                  <a:schemeClr val="tx1"/>
                </a:solidFill>
                <a:latin typeface="Arial" panose="020B0604020202020204" pitchFamily="34" charset="0"/>
                <a:cs typeface="Arial" panose="020B0604020202020204" pitchFamily="34" charset="0"/>
              </a:rPr>
              <a:t>gentle vibratory pressure</a:t>
            </a:r>
            <a:r>
              <a:rPr lang="en-IE" dirty="0">
                <a:solidFill>
                  <a:schemeClr val="tx1"/>
                </a:solidFill>
                <a:latin typeface="Arial" panose="020B0604020202020204" pitchFamily="34" charset="0"/>
                <a:cs typeface="Arial" panose="020B0604020202020204" pitchFamily="34" charset="0"/>
              </a:rPr>
              <a:t>, using short, </a:t>
            </a:r>
            <a:r>
              <a:rPr lang="en-IE" i="1" dirty="0">
                <a:solidFill>
                  <a:schemeClr val="tx1"/>
                </a:solidFill>
                <a:latin typeface="Arial" panose="020B0604020202020204" pitchFamily="34" charset="0"/>
                <a:cs typeface="Arial" panose="020B0604020202020204" pitchFamily="34" charset="0"/>
              </a:rPr>
              <a:t>back-and-forth motions </a:t>
            </a:r>
            <a:r>
              <a:rPr lang="en-IE" dirty="0">
                <a:solidFill>
                  <a:schemeClr val="tx1"/>
                </a:solidFill>
                <a:latin typeface="Arial" panose="020B0604020202020204" pitchFamily="34" charset="0"/>
                <a:cs typeface="Arial" panose="020B0604020202020204" pitchFamily="34" charset="0"/>
              </a:rPr>
              <a:t>without dislodging the tips of the bristles. This motion forces the bristle ends into the </a:t>
            </a:r>
            <a:r>
              <a:rPr lang="en-IE" i="1" dirty="0">
                <a:solidFill>
                  <a:srgbClr val="FF0000"/>
                </a:solidFill>
                <a:latin typeface="Arial" panose="020B0604020202020204" pitchFamily="34" charset="0"/>
                <a:cs typeface="Arial" panose="020B0604020202020204" pitchFamily="34" charset="0"/>
              </a:rPr>
              <a:t>gingival sulcus area, </a:t>
            </a:r>
            <a:r>
              <a:rPr lang="en-IE" i="1" dirty="0">
                <a:solidFill>
                  <a:schemeClr val="tx1"/>
                </a:solidFill>
                <a:latin typeface="Arial" panose="020B0604020202020204" pitchFamily="34" charset="0"/>
                <a:cs typeface="Arial" panose="020B0604020202020204" pitchFamily="34" charset="0"/>
              </a:rPr>
              <a:t>as well as </a:t>
            </a:r>
            <a:r>
              <a:rPr lang="en-IE" i="1" dirty="0">
                <a:solidFill>
                  <a:srgbClr val="FF0000"/>
                </a:solidFill>
                <a:latin typeface="Arial" panose="020B0604020202020204" pitchFamily="34" charset="0"/>
                <a:cs typeface="Arial" panose="020B0604020202020204" pitchFamily="34" charset="0"/>
              </a:rPr>
              <a:t>partly into the interproximal embrasures</a:t>
            </a:r>
            <a:r>
              <a:rPr lang="en-IE" dirty="0">
                <a:solidFill>
                  <a:schemeClr val="tx1"/>
                </a:solidFill>
                <a:latin typeface="Arial" panose="020B0604020202020204" pitchFamily="34" charset="0"/>
                <a:cs typeface="Arial" panose="020B0604020202020204" pitchFamily="34" charset="0"/>
              </a:rPr>
              <a:t>. The pressure should be firm enough to </a:t>
            </a:r>
            <a:r>
              <a:rPr lang="en-IE" i="1" dirty="0">
                <a:solidFill>
                  <a:schemeClr val="tx1"/>
                </a:solidFill>
                <a:latin typeface="Arial" panose="020B0604020202020204" pitchFamily="34" charset="0"/>
                <a:cs typeface="Arial" panose="020B0604020202020204" pitchFamily="34" charset="0"/>
              </a:rPr>
              <a:t>blanch</a:t>
            </a:r>
            <a:r>
              <a:rPr lang="en-IE" dirty="0">
                <a:solidFill>
                  <a:schemeClr val="tx1"/>
                </a:solidFill>
                <a:latin typeface="Arial" panose="020B0604020202020204" pitchFamily="34" charset="0"/>
                <a:cs typeface="Arial" panose="020B0604020202020204" pitchFamily="34" charset="0"/>
              </a:rPr>
              <a:t> the gingiva</a:t>
            </a:r>
            <a:r>
              <a:rPr lang="en-IE" dirty="0">
                <a:solidFill>
                  <a:srgbClr val="000000"/>
                </a:solidFill>
                <a:latin typeface="Arial" panose="020B0604020202020204" pitchFamily="34" charset="0"/>
                <a:cs typeface="Arial" panose="020B0604020202020204" pitchFamily="34" charset="0"/>
              </a:rPr>
              <a:t/>
            </a:r>
            <a:br>
              <a:rPr lang="en-IE" dirty="0">
                <a:solidFill>
                  <a:srgbClr val="000000"/>
                </a:solidFill>
                <a:latin typeface="Arial" panose="020B0604020202020204" pitchFamily="34" charset="0"/>
                <a:cs typeface="Arial" panose="020B0604020202020204" pitchFamily="34" charset="0"/>
              </a:rPr>
            </a:br>
            <a:endParaRPr lang="en-IE" dirty="0">
              <a:solidFill>
                <a:srgbClr val="000000"/>
              </a:solidFill>
              <a:latin typeface="Arial" panose="020B0604020202020204" pitchFamily="34" charset="0"/>
              <a:cs typeface="Arial" panose="020B0604020202020204" pitchFamily="34" charset="0"/>
            </a:endParaRPr>
          </a:p>
          <a:p>
            <a:endParaRPr lang="en-IE" dirty="0"/>
          </a:p>
        </p:txBody>
      </p:sp>
      <p:sp>
        <p:nvSpPr>
          <p:cNvPr id="5" name="Rectangle 3"/>
          <p:cNvSpPr>
            <a:spLocks noChangeArrowheads="1"/>
          </p:cNvSpPr>
          <p:nvPr/>
        </p:nvSpPr>
        <p:spPr bwMode="auto">
          <a:xfrm>
            <a:off x="457200" y="362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altLang="en-US" sz="1800" b="0" i="0" u="none" strike="noStrike" cap="none" normalizeH="0" baseline="0" smtClean="0">
                <a:ln>
                  <a:noFill/>
                </a:ln>
                <a:solidFill>
                  <a:schemeClr val="tx1"/>
                </a:solidFill>
                <a:effectLst/>
                <a:latin typeface="Arial" pitchFamily="34" charset="0"/>
              </a:rPr>
              <a:t/>
            </a:r>
            <a:br>
              <a:rPr kumimoji="0" lang="en-IE" altLang="en-US" sz="1800" b="0" i="0" u="none" strike="noStrike" cap="none" normalizeH="0" baseline="0" smtClean="0">
                <a:ln>
                  <a:noFill/>
                </a:ln>
                <a:solidFill>
                  <a:schemeClr val="tx1"/>
                </a:solidFill>
                <a:effectLst/>
                <a:latin typeface="Arial" pitchFamily="34" charset="0"/>
              </a:rPr>
            </a:br>
            <a:endParaRPr kumimoji="0" lang="en-IE" altLang="en-US" sz="1800" b="0" i="0" u="none" strike="noStrike" cap="none" normalizeH="0" baseline="0" smtClean="0">
              <a:ln>
                <a:noFill/>
              </a:ln>
              <a:solidFill>
                <a:schemeClr val="tx1"/>
              </a:solidFill>
              <a:effectLst/>
              <a:latin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335" y="2060848"/>
            <a:ext cx="437974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626192"/>
      </p:ext>
    </p:extLst>
  </p:cSld>
  <p:clrMapOvr>
    <a:masterClrMapping/>
  </p:clrMapOvr>
  <mc:AlternateContent xmlns:mc="http://schemas.openxmlformats.org/markup-compatibility/2006" xmlns:p14="http://schemas.microsoft.com/office/powerpoint/2010/main">
    <mc:Choice Requires="p14">
      <p:transition spd="slow" p14:dur="2000" advTm="38"/>
    </mc:Choice>
    <mc:Fallback xmlns="">
      <p:transition spd="slow" advTm="3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55264"/>
            <a:ext cx="5328592" cy="656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14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b="1" dirty="0" smtClean="0">
                <a:solidFill>
                  <a:srgbClr val="FF0000"/>
                </a:solidFill>
              </a:rPr>
              <a:t>Tooth Brushing Trauma</a:t>
            </a:r>
            <a:endParaRPr lang="en-IE" b="1" dirty="0">
              <a:solidFill>
                <a:srgbClr val="FF0000"/>
              </a:solidFill>
            </a:endParaRPr>
          </a:p>
        </p:txBody>
      </p:sp>
      <p:sp>
        <p:nvSpPr>
          <p:cNvPr id="2" name="Content Placeholder 1"/>
          <p:cNvSpPr>
            <a:spLocks noGrp="1"/>
          </p:cNvSpPr>
          <p:nvPr>
            <p:ph idx="1"/>
          </p:nvPr>
        </p:nvSpPr>
        <p:spPr/>
        <p:txBody>
          <a:bodyPr/>
          <a:lstStyle/>
          <a:p>
            <a:pPr marL="274320" lvl="2" indent="-228600">
              <a:buClr>
                <a:schemeClr val="accent1"/>
              </a:buClr>
              <a:buFont typeface="Wingdings 2" pitchFamily="18" charset="2"/>
              <a:buChar char=""/>
            </a:pPr>
            <a:r>
              <a:rPr lang="en-IE" sz="2400" dirty="0"/>
              <a:t>The </a:t>
            </a:r>
            <a:r>
              <a:rPr lang="en-IE" sz="2400" dirty="0">
                <a:solidFill>
                  <a:srgbClr val="C00000"/>
                </a:solidFill>
              </a:rPr>
              <a:t>brushing technique</a:t>
            </a:r>
            <a:r>
              <a:rPr lang="en-IE" sz="2400" dirty="0"/>
              <a:t> ,</a:t>
            </a:r>
            <a:r>
              <a:rPr lang="en-IE" sz="2400" dirty="0">
                <a:solidFill>
                  <a:srgbClr val="C00000"/>
                </a:solidFill>
              </a:rPr>
              <a:t>amount of force </a:t>
            </a:r>
            <a:r>
              <a:rPr lang="en-IE" sz="2400" dirty="0"/>
              <a:t>and the </a:t>
            </a:r>
            <a:r>
              <a:rPr lang="en-IE" sz="2400" dirty="0">
                <a:solidFill>
                  <a:srgbClr val="C00000"/>
                </a:solidFill>
              </a:rPr>
              <a:t>abrasiveness of the dentifrices </a:t>
            </a:r>
            <a:r>
              <a:rPr lang="en-IE" sz="2400" dirty="0"/>
              <a:t>affect abrasion to a greater degree than bristle hardness</a:t>
            </a:r>
            <a:r>
              <a:rPr lang="en-IE" dirty="0"/>
              <a:t>.</a:t>
            </a:r>
          </a:p>
          <a:p>
            <a:endParaRPr lang="en-IE" dirty="0"/>
          </a:p>
          <a:p>
            <a:endParaRPr lang="en-IE" dirty="0"/>
          </a:p>
        </p:txBody>
      </p:sp>
      <p:pic>
        <p:nvPicPr>
          <p:cNvPr id="4" name="Picture 3"/>
          <p:cNvPicPr>
            <a:picLocks noChangeArrowheads="1"/>
          </p:cNvPicPr>
          <p:nvPr/>
        </p:nvPicPr>
        <p:blipFill rotWithShape="1">
          <a:blip r:embed="rId2">
            <a:extLst>
              <a:ext uri="{28A0092B-C50C-407E-A947-70E740481C1C}">
                <a14:useLocalDpi xmlns:a14="http://schemas.microsoft.com/office/drawing/2010/main" val="0"/>
              </a:ext>
            </a:extLst>
          </a:blip>
          <a:srcRect l="14363" t="8020" r="18840" b="4789"/>
          <a:stretch/>
        </p:blipFill>
        <p:spPr bwMode="auto">
          <a:xfrm>
            <a:off x="5868144" y="3068960"/>
            <a:ext cx="288032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0095" y="3459126"/>
            <a:ext cx="4321905" cy="1200329"/>
          </a:xfrm>
          <a:prstGeom prst="rect">
            <a:avLst/>
          </a:prstGeom>
        </p:spPr>
        <p:txBody>
          <a:bodyPr wrap="square">
            <a:spAutoFit/>
          </a:bodyPr>
          <a:lstStyle/>
          <a:p>
            <a:r>
              <a:rPr lang="en-IE" b="1" u="sng" dirty="0" smtClean="0">
                <a:solidFill>
                  <a:srgbClr val="C00000"/>
                </a:solidFill>
              </a:rPr>
              <a:t>Force: </a:t>
            </a:r>
          </a:p>
          <a:p>
            <a:pPr marL="285750" indent="-285750">
              <a:buFont typeface="Wingdings" panose="05000000000000000000" pitchFamily="2" charset="2"/>
              <a:buChar char="ü"/>
            </a:pPr>
            <a:r>
              <a:rPr lang="en-IE" dirty="0" smtClean="0"/>
              <a:t>cervical wedge-shaped defects</a:t>
            </a:r>
          </a:p>
          <a:p>
            <a:pPr marL="285750" indent="-285750">
              <a:buFont typeface="Wingdings" panose="05000000000000000000" pitchFamily="2" charset="2"/>
              <a:buChar char="ü"/>
            </a:pPr>
            <a:r>
              <a:rPr lang="en-IE" dirty="0" smtClean="0"/>
              <a:t> recession </a:t>
            </a:r>
          </a:p>
          <a:p>
            <a:pPr marL="285750" indent="-285750">
              <a:buFont typeface="Wingdings" panose="05000000000000000000" pitchFamily="2" charset="2"/>
              <a:buChar char="ü"/>
            </a:pPr>
            <a:r>
              <a:rPr lang="en-IE" dirty="0" smtClean="0"/>
              <a:t>painful ulcerations</a:t>
            </a:r>
          </a:p>
        </p:txBody>
      </p:sp>
      <p:pic>
        <p:nvPicPr>
          <p:cNvPr id="17410" name="Picture 2" descr="https://encrypted-tbn2.gstatic.com/images?q=tbn:ANd9GcTXFL1NmA59shSnd4nMvM8YBYLoeXA0lOU3Fx56Lac4ryYd5yJC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58889"/>
            <a:ext cx="2638425"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36875"/>
      </p:ext>
    </p:extLst>
  </p:cSld>
  <p:clrMapOvr>
    <a:masterClrMapping/>
  </p:clrMapOvr>
  <mc:AlternateContent xmlns:mc="http://schemas.openxmlformats.org/markup-compatibility/2006" xmlns:p14="http://schemas.microsoft.com/office/powerpoint/2010/main">
    <mc:Choice Requires="p14">
      <p:transition spd="slow" p14:dur="2000" advTm="30"/>
    </mc:Choice>
    <mc:Fallback xmlns="">
      <p:transition spd="slow" advTm="3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pPr algn="ctr"/>
            <a:r>
              <a:rPr lang="en-IE" b="1" dirty="0" smtClean="0">
                <a:solidFill>
                  <a:srgbClr val="FF0000"/>
                </a:solidFill>
              </a:rPr>
              <a:t>Powered Tooth Brushes</a:t>
            </a:r>
            <a:endParaRPr lang="en-IE" b="1" dirty="0">
              <a:solidFill>
                <a:srgbClr val="FF0000"/>
              </a:solidFill>
            </a:endParaRPr>
          </a:p>
        </p:txBody>
      </p:sp>
      <p:sp>
        <p:nvSpPr>
          <p:cNvPr id="3" name="Content Placeholder 2"/>
          <p:cNvSpPr>
            <a:spLocks noGrp="1"/>
          </p:cNvSpPr>
          <p:nvPr>
            <p:ph idx="1"/>
          </p:nvPr>
        </p:nvSpPr>
        <p:spPr>
          <a:xfrm>
            <a:off x="380999" y="1719070"/>
            <a:ext cx="5271121" cy="4498993"/>
          </a:xfrm>
        </p:spPr>
        <p:txBody>
          <a:bodyPr>
            <a:normAutofit fontScale="85000" lnSpcReduction="20000"/>
          </a:bodyPr>
          <a:lstStyle/>
          <a:p>
            <a:r>
              <a:rPr lang="en-IE" sz="2800" dirty="0" smtClean="0"/>
              <a:t>Oscillating and rotating motions</a:t>
            </a:r>
          </a:p>
          <a:p>
            <a:pPr marL="0" indent="0">
              <a:buNone/>
            </a:pPr>
            <a:endParaRPr lang="en-IE" sz="2800" dirty="0" smtClean="0"/>
          </a:p>
          <a:p>
            <a:r>
              <a:rPr lang="en-IE" sz="2800" dirty="0" smtClean="0">
                <a:solidFill>
                  <a:srgbClr val="FF0000"/>
                </a:solidFill>
              </a:rPr>
              <a:t>Low-frequency acoustic energy </a:t>
            </a:r>
            <a:r>
              <a:rPr lang="en-IE" sz="2800" dirty="0" smtClean="0"/>
              <a:t>generates dynamic fluid movement and provides cleaning away from the bristle tips also vibrations interfere with bacterial adherence to oral surfaces.</a:t>
            </a:r>
          </a:p>
          <a:p>
            <a:pPr marL="0" indent="0">
              <a:buNone/>
            </a:pPr>
            <a:endParaRPr lang="en-IE" sz="2800" dirty="0" smtClean="0"/>
          </a:p>
          <a:p>
            <a:r>
              <a:rPr lang="en-IE" sz="2800" dirty="0" smtClean="0"/>
              <a:t>Additional interproximal plaque removal </a:t>
            </a:r>
            <a:r>
              <a:rPr lang="en-IE" sz="2800" dirty="0" smtClean="0">
                <a:sym typeface="Wingdings" panose="05000000000000000000" pitchFamily="2" charset="2"/>
              </a:rPr>
              <a:t> </a:t>
            </a:r>
            <a:r>
              <a:rPr lang="en-IE" sz="2800" dirty="0" smtClean="0">
                <a:solidFill>
                  <a:srgbClr val="FF0000"/>
                </a:solidFill>
                <a:sym typeface="Wingdings" panose="05000000000000000000" pitchFamily="2" charset="2"/>
              </a:rPr>
              <a:t>hydrodynamic shear forces</a:t>
            </a:r>
          </a:p>
          <a:p>
            <a:endParaRPr lang="en-IE" sz="2800" dirty="0"/>
          </a:p>
        </p:txBody>
      </p:sp>
      <p:pic>
        <p:nvPicPr>
          <p:cNvPr id="4" name="Picture 3"/>
          <p:cNvPicPr>
            <a:picLocks noChangeArrowheads="1"/>
          </p:cNvPicPr>
          <p:nvPr/>
        </p:nvPicPr>
        <p:blipFill rotWithShape="1">
          <a:blip r:embed="rId2">
            <a:extLst>
              <a:ext uri="{28A0092B-C50C-407E-A947-70E740481C1C}">
                <a14:useLocalDpi xmlns:a14="http://schemas.microsoft.com/office/drawing/2010/main" val="0"/>
              </a:ext>
            </a:extLst>
          </a:blip>
          <a:srcRect l="14166" r="14342" b="5675"/>
          <a:stretch/>
        </p:blipFill>
        <p:spPr bwMode="auto">
          <a:xfrm>
            <a:off x="5868144" y="1916832"/>
            <a:ext cx="3073400" cy="378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1637282"/>
      </p:ext>
    </p:extLst>
  </p:cSld>
  <p:clrMapOvr>
    <a:masterClrMapping/>
  </p:clrMapOvr>
  <mc:AlternateContent xmlns:mc="http://schemas.openxmlformats.org/markup-compatibility/2006" xmlns:p14="http://schemas.microsoft.com/office/powerpoint/2010/main">
    <mc:Choice Requires="p14">
      <p:transition spd="slow" p14:dur="2000" advTm="31"/>
    </mc:Choice>
    <mc:Fallback xmlns="">
      <p:transition spd="slow" advTm="31"/>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FF0000"/>
                </a:solidFill>
              </a:rPr>
              <a:t>Powered Toothbrushes</a:t>
            </a:r>
            <a:endParaRPr lang="en-IE" b="1" dirty="0">
              <a:solidFill>
                <a:srgbClr val="FF000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IE" dirty="0" smtClean="0"/>
              <a:t>Recommendations:</a:t>
            </a:r>
          </a:p>
          <a:p>
            <a:pPr marL="45720" indent="0">
              <a:buNone/>
            </a:pPr>
            <a:endParaRPr lang="en-IE" dirty="0" smtClean="0"/>
          </a:p>
          <a:p>
            <a:pPr>
              <a:buFont typeface="Wingdings" panose="05000000000000000000" pitchFamily="2" charset="2"/>
              <a:buChar char="Ø"/>
            </a:pPr>
            <a:r>
              <a:rPr lang="en-IE" dirty="0" smtClean="0"/>
              <a:t>Powered toothbrushes with oscillating and rotating motions remove plaque and reduce gingival bleeding </a:t>
            </a:r>
            <a:r>
              <a:rPr lang="en-IE" b="1" i="1" dirty="0" smtClean="0"/>
              <a:t>slightly better </a:t>
            </a:r>
            <a:r>
              <a:rPr lang="en-IE" dirty="0" smtClean="0"/>
              <a:t>than manual toothbrushes.</a:t>
            </a:r>
          </a:p>
          <a:p>
            <a:pPr marL="0" indent="0">
              <a:buNone/>
            </a:pPr>
            <a:endParaRPr lang="en-IE" dirty="0" smtClean="0"/>
          </a:p>
          <a:p>
            <a:pPr>
              <a:buFont typeface="Wingdings" panose="05000000000000000000" pitchFamily="2" charset="2"/>
              <a:buChar char="Ø"/>
            </a:pPr>
            <a:r>
              <a:rPr lang="en-IE" dirty="0" smtClean="0"/>
              <a:t>Patients need to be instructed to the proper use of powered devices.</a:t>
            </a:r>
          </a:p>
          <a:p>
            <a:pPr>
              <a:buFont typeface="Wingdings" panose="05000000000000000000" pitchFamily="2" charset="2"/>
              <a:buChar char="Ø"/>
            </a:pPr>
            <a:endParaRPr lang="en-IE" dirty="0" smtClean="0"/>
          </a:p>
          <a:p>
            <a:pPr>
              <a:buFont typeface="Wingdings" panose="05000000000000000000" pitchFamily="2" charset="2"/>
              <a:buChar char="Ø"/>
            </a:pPr>
            <a:r>
              <a:rPr lang="en-IE" dirty="0" smtClean="0"/>
              <a:t>Patients who are </a:t>
            </a:r>
            <a:r>
              <a:rPr lang="en-IE" dirty="0" smtClean="0">
                <a:solidFill>
                  <a:srgbClr val="FF0000"/>
                </a:solidFill>
              </a:rPr>
              <a:t>poor brushers</a:t>
            </a:r>
            <a:r>
              <a:rPr lang="en-IE" dirty="0" smtClean="0"/>
              <a:t>, </a:t>
            </a:r>
            <a:r>
              <a:rPr lang="en-IE" dirty="0" smtClean="0">
                <a:solidFill>
                  <a:srgbClr val="FF0000"/>
                </a:solidFill>
              </a:rPr>
              <a:t>children</a:t>
            </a:r>
            <a:r>
              <a:rPr lang="en-IE" dirty="0" smtClean="0"/>
              <a:t>, and </a:t>
            </a:r>
            <a:r>
              <a:rPr lang="en-IE" dirty="0" smtClean="0">
                <a:solidFill>
                  <a:srgbClr val="FF0000"/>
                </a:solidFill>
              </a:rPr>
              <a:t>caregivers</a:t>
            </a:r>
            <a:r>
              <a:rPr lang="en-IE" dirty="0" smtClean="0"/>
              <a:t> may particularly benefit from using powered brushes.</a:t>
            </a:r>
            <a:endParaRPr lang="en-IE" dirty="0"/>
          </a:p>
        </p:txBody>
      </p:sp>
    </p:spTree>
    <p:extLst>
      <p:ext uri="{BB962C8B-B14F-4D97-AF65-F5344CB8AC3E}">
        <p14:creationId xmlns:p14="http://schemas.microsoft.com/office/powerpoint/2010/main" val="14715803"/>
      </p:ext>
    </p:extLst>
  </p:cSld>
  <p:clrMapOvr>
    <a:masterClrMapping/>
  </p:clrMapOvr>
  <mc:AlternateContent xmlns:mc="http://schemas.openxmlformats.org/markup-compatibility/2006" xmlns:p14="http://schemas.microsoft.com/office/powerpoint/2010/main">
    <mc:Choice Requires="p14">
      <p:transition spd="slow" p14:dur="2000" advTm="59"/>
    </mc:Choice>
    <mc:Fallback xmlns="">
      <p:transition spd="slow" advTm="59"/>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07520"/>
            <a:ext cx="7272808" cy="425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32240" y="6381328"/>
            <a:ext cx="1944216" cy="307777"/>
          </a:xfrm>
          <a:prstGeom prst="rect">
            <a:avLst/>
          </a:prstGeom>
          <a:noFill/>
        </p:spPr>
        <p:txBody>
          <a:bodyPr wrap="square" rtlCol="0">
            <a:spAutoFit/>
          </a:bodyPr>
          <a:lstStyle/>
          <a:p>
            <a:r>
              <a:rPr lang="en-IE" sz="1400" dirty="0">
                <a:hlinkClick r:id="rId3"/>
              </a:rPr>
              <a:t>tx.english-ch.com</a:t>
            </a:r>
            <a:endParaRPr lang="en-IE" sz="1400" dirty="0"/>
          </a:p>
        </p:txBody>
      </p:sp>
    </p:spTree>
    <p:extLst>
      <p:ext uri="{BB962C8B-B14F-4D97-AF65-F5344CB8AC3E}">
        <p14:creationId xmlns:p14="http://schemas.microsoft.com/office/powerpoint/2010/main" val="1007369668"/>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spd="slow" advTm="2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Manual Vs powered</a:t>
            </a:r>
            <a:endParaRPr lang="en-IE" b="1" dirty="0">
              <a:solidFill>
                <a:srgbClr val="C00000"/>
              </a:solidFill>
            </a:endParaRPr>
          </a:p>
        </p:txBody>
      </p:sp>
      <p:sp>
        <p:nvSpPr>
          <p:cNvPr id="3" name="Content Placeholder 2"/>
          <p:cNvSpPr>
            <a:spLocks noGrp="1"/>
          </p:cNvSpPr>
          <p:nvPr>
            <p:ph idx="1"/>
          </p:nvPr>
        </p:nvSpPr>
        <p:spPr/>
        <p:txBody>
          <a:bodyPr>
            <a:normAutofit lnSpcReduction="10000"/>
          </a:bodyPr>
          <a:lstStyle/>
          <a:p>
            <a:r>
              <a:rPr lang="en-IE" dirty="0" smtClean="0"/>
              <a:t>A recent Cochrane review showed that only powered brushes with oscillating and rotating motions </a:t>
            </a:r>
            <a:r>
              <a:rPr lang="en-IE" dirty="0" smtClean="0">
                <a:solidFill>
                  <a:srgbClr val="FF0000"/>
                </a:solidFill>
              </a:rPr>
              <a:t>reduced microbial plaque </a:t>
            </a:r>
            <a:r>
              <a:rPr lang="en-IE" dirty="0" smtClean="0"/>
              <a:t>by 11% and </a:t>
            </a:r>
            <a:r>
              <a:rPr lang="en-IE" dirty="0" smtClean="0">
                <a:solidFill>
                  <a:srgbClr val="FF0000"/>
                </a:solidFill>
              </a:rPr>
              <a:t>gingival bleeding </a:t>
            </a:r>
            <a:r>
              <a:rPr lang="en-IE" dirty="0" smtClean="0"/>
              <a:t>by 6%  compared to manual brushes.</a:t>
            </a:r>
          </a:p>
          <a:p>
            <a:pPr marL="45720" indent="0">
              <a:buNone/>
            </a:pPr>
            <a:endParaRPr lang="en-IE" dirty="0" smtClean="0"/>
          </a:p>
          <a:p>
            <a:r>
              <a:rPr lang="en-IE" dirty="0" smtClean="0"/>
              <a:t>High patient acceptance</a:t>
            </a:r>
          </a:p>
          <a:p>
            <a:pPr marL="45720" indent="0">
              <a:buNone/>
            </a:pPr>
            <a:endParaRPr lang="en-IE" dirty="0" smtClean="0"/>
          </a:p>
          <a:p>
            <a:r>
              <a:rPr lang="en-IE" dirty="0" smtClean="0"/>
              <a:t>Powered brushes improved oral health in:</a:t>
            </a:r>
          </a:p>
          <a:p>
            <a:pPr lvl="1"/>
            <a:r>
              <a:rPr lang="en-IE" dirty="0" smtClean="0"/>
              <a:t>Children and adolescents</a:t>
            </a:r>
          </a:p>
          <a:p>
            <a:pPr lvl="1"/>
            <a:r>
              <a:rPr lang="en-IE" dirty="0" smtClean="0"/>
              <a:t>children with physical or mental disability</a:t>
            </a:r>
          </a:p>
          <a:p>
            <a:pPr lvl="1"/>
            <a:r>
              <a:rPr lang="en-IE" dirty="0" smtClean="0"/>
              <a:t>Hospitalised patients includes older patients with caregivers.</a:t>
            </a:r>
          </a:p>
          <a:p>
            <a:pPr lvl="1"/>
            <a:r>
              <a:rPr lang="en-IE" dirty="0" smtClean="0"/>
              <a:t>Patients with fixed orthodontic appliances</a:t>
            </a:r>
          </a:p>
          <a:p>
            <a:endParaRPr lang="en-IE" dirty="0"/>
          </a:p>
        </p:txBody>
      </p:sp>
    </p:spTree>
    <p:extLst>
      <p:ext uri="{BB962C8B-B14F-4D97-AF65-F5344CB8AC3E}">
        <p14:creationId xmlns:p14="http://schemas.microsoft.com/office/powerpoint/2010/main" val="3211690459"/>
      </p:ext>
    </p:extLst>
  </p:cSld>
  <p:clrMapOvr>
    <a:masterClrMapping/>
  </p:clrMapOvr>
  <mc:AlternateContent xmlns:mc="http://schemas.openxmlformats.org/markup-compatibility/2006" xmlns:p14="http://schemas.microsoft.com/office/powerpoint/2010/main">
    <mc:Choice Requires="p14">
      <p:transition spd="slow" p14:dur="2000" advTm="47"/>
    </mc:Choice>
    <mc:Fallback xmlns="">
      <p:transition spd="slow" advTm="47"/>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12237" y="1600200"/>
            <a:ext cx="491952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4288" y="4725144"/>
            <a:ext cx="1656184" cy="923330"/>
          </a:xfrm>
          <a:prstGeom prst="rect">
            <a:avLst/>
          </a:prstGeom>
          <a:noFill/>
        </p:spPr>
        <p:txBody>
          <a:bodyPr wrap="square" rtlCol="0">
            <a:spAutoFit/>
          </a:bodyPr>
          <a:lstStyle/>
          <a:p>
            <a:r>
              <a:rPr lang="en-IE" dirty="0">
                <a:hlinkClick r:id="rId3"/>
              </a:rPr>
              <a:t>www.electrictoothbrushking.com</a:t>
            </a:r>
            <a:endParaRPr lang="en-IE" dirty="0"/>
          </a:p>
        </p:txBody>
      </p:sp>
    </p:spTree>
    <p:extLst>
      <p:ext uri="{BB962C8B-B14F-4D97-AF65-F5344CB8AC3E}">
        <p14:creationId xmlns:p14="http://schemas.microsoft.com/office/powerpoint/2010/main" val="694035343"/>
      </p:ext>
    </p:extLst>
  </p:cSld>
  <p:clrMapOvr>
    <a:masterClrMapping/>
  </p:clrMapOvr>
  <mc:AlternateContent xmlns:mc="http://schemas.openxmlformats.org/markup-compatibility/2006" xmlns:p14="http://schemas.microsoft.com/office/powerpoint/2010/main">
    <mc:Choice Requires="p14">
      <p:transition spd="slow" p14:dur="2000" advTm="29"/>
    </mc:Choice>
    <mc:Fallback xmlns="">
      <p:transition spd="slow" advTm="2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Powered Toothbrushes</a:t>
            </a:r>
            <a:endParaRPr lang="en-IE" b="1" dirty="0">
              <a:solidFill>
                <a:srgbClr val="C00000"/>
              </a:solidFill>
            </a:endParaRPr>
          </a:p>
        </p:txBody>
      </p:sp>
      <p:sp>
        <p:nvSpPr>
          <p:cNvPr id="3" name="Content Placeholder 2"/>
          <p:cNvSpPr>
            <a:spLocks noGrp="1"/>
          </p:cNvSpPr>
          <p:nvPr>
            <p:ph idx="1"/>
          </p:nvPr>
        </p:nvSpPr>
        <p:spPr/>
        <p:txBody>
          <a:bodyPr>
            <a:normAutofit/>
          </a:bodyPr>
          <a:lstStyle/>
          <a:p>
            <a:r>
              <a:rPr lang="en-IE" sz="2400" dirty="0"/>
              <a:t>The various mechanical motions built into powered toothbrushes </a:t>
            </a:r>
            <a:r>
              <a:rPr lang="en-IE" sz="2400" i="1" dirty="0"/>
              <a:t>do not require special techniques</a:t>
            </a:r>
            <a:r>
              <a:rPr lang="en-IE" sz="2400" dirty="0" smtClean="0"/>
              <a:t>.</a:t>
            </a:r>
          </a:p>
          <a:p>
            <a:pPr marL="0" indent="0">
              <a:buNone/>
            </a:pPr>
            <a:endParaRPr lang="en-IE" sz="2400" dirty="0" smtClean="0"/>
          </a:p>
          <a:p>
            <a:r>
              <a:rPr lang="en-IE" sz="2400" dirty="0" smtClean="0"/>
              <a:t> </a:t>
            </a:r>
            <a:r>
              <a:rPr lang="en-IE" sz="2400" dirty="0"/>
              <a:t>The patient needs only place the brush head next to the teeth </a:t>
            </a:r>
            <a:r>
              <a:rPr lang="en-IE" sz="2400" u="sng" dirty="0"/>
              <a:t>at the gingival margin</a:t>
            </a:r>
            <a:r>
              <a:rPr lang="en-IE" sz="2400" dirty="0"/>
              <a:t>, using a </a:t>
            </a:r>
            <a:r>
              <a:rPr lang="en-IE" sz="2400" dirty="0">
                <a:solidFill>
                  <a:schemeClr val="tx1"/>
                </a:solidFill>
              </a:rPr>
              <a:t>targeted hygiene approach</a:t>
            </a:r>
            <a:r>
              <a:rPr lang="en-IE" sz="2400" dirty="0"/>
              <a:t>, and </a:t>
            </a:r>
            <a:r>
              <a:rPr lang="en-IE" sz="2400" u="sng" dirty="0"/>
              <a:t>proceed systematically around the </a:t>
            </a:r>
            <a:r>
              <a:rPr lang="en-IE" sz="2400" u="sng" dirty="0" smtClean="0"/>
              <a:t>dentition. </a:t>
            </a:r>
          </a:p>
          <a:p>
            <a:pPr marL="0" indent="0">
              <a:buNone/>
            </a:pPr>
            <a:endParaRPr lang="en-IE" sz="2400" dirty="0" smtClean="0"/>
          </a:p>
          <a:p>
            <a:r>
              <a:rPr lang="en-IE" sz="2400" dirty="0" smtClean="0"/>
              <a:t>A </a:t>
            </a:r>
            <a:r>
              <a:rPr lang="en-IE" sz="2400" dirty="0"/>
              <a:t>routine method of brushing all the teeth, similar to the method described for manual brushing, should also be used with powered </a:t>
            </a:r>
            <a:r>
              <a:rPr lang="en-IE" sz="2400" dirty="0" smtClean="0"/>
              <a:t>toothbrushes.</a:t>
            </a:r>
            <a:endParaRPr lang="en-IE" sz="2400" dirty="0"/>
          </a:p>
        </p:txBody>
      </p:sp>
    </p:spTree>
    <p:extLst>
      <p:ext uri="{BB962C8B-B14F-4D97-AF65-F5344CB8AC3E}">
        <p14:creationId xmlns:p14="http://schemas.microsoft.com/office/powerpoint/2010/main" val="610297507"/>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Powered Toothbrushes</a:t>
            </a:r>
            <a:endParaRPr lang="en-IE" b="1" dirty="0">
              <a:solidFill>
                <a:srgbClr val="C00000"/>
              </a:solidFill>
            </a:endParaRPr>
          </a:p>
        </p:txBody>
      </p:sp>
      <p:sp>
        <p:nvSpPr>
          <p:cNvPr id="5" name="Rectangle 4"/>
          <p:cNvSpPr/>
          <p:nvPr/>
        </p:nvSpPr>
        <p:spPr>
          <a:xfrm>
            <a:off x="971600" y="4941168"/>
            <a:ext cx="7704856" cy="923330"/>
          </a:xfrm>
          <a:prstGeom prst="rect">
            <a:avLst/>
          </a:prstGeom>
        </p:spPr>
        <p:txBody>
          <a:bodyPr wrap="square">
            <a:spAutoFit/>
          </a:bodyPr>
          <a:lstStyle/>
          <a:p>
            <a:r>
              <a:rPr lang="en-IE" dirty="0"/>
              <a:t>Positioning the powered toothbrush head and bristle tips so that they reach the gingival margin is critical to achieving the most effective cleaning results. </a:t>
            </a:r>
            <a:r>
              <a:rPr lang="en-IE" b="1" dirty="0"/>
              <a:t>A</a:t>
            </a:r>
            <a:r>
              <a:rPr lang="en-IE" b="1" dirty="0" smtClean="0"/>
              <a:t>, </a:t>
            </a:r>
            <a:r>
              <a:rPr lang="en-IE" dirty="0" smtClean="0"/>
              <a:t>Straight-head </a:t>
            </a:r>
            <a:r>
              <a:rPr lang="en-IE" dirty="0"/>
              <a:t>placement. </a:t>
            </a:r>
            <a:r>
              <a:rPr lang="en-IE" b="1" dirty="0"/>
              <a:t>B,</a:t>
            </a:r>
            <a:r>
              <a:rPr lang="en-IE" dirty="0"/>
              <a:t> Round-head placement. </a:t>
            </a:r>
          </a:p>
        </p:txBody>
      </p:sp>
      <p:sp>
        <p:nvSpPr>
          <p:cNvPr id="6" name="AutoShape 2" descr="http://www.expertconsultbook.com/expertconsult/b/bbmapAsset?appID=NGE&amp;isbn=978-1-4377-0416-7&amp;eid=4-u1.0-B978-1-4377-0416-7..00044-5..f044-006ab-9781437704167&amp;assetType=f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58751"/>
            <a:ext cx="7416824" cy="2459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9341126"/>
      </p:ext>
    </p:extLst>
  </p:cSld>
  <p:clrMapOvr>
    <a:masterClrMapping/>
  </p:clrMapOvr>
  <mc:AlternateContent xmlns:mc="http://schemas.openxmlformats.org/markup-compatibility/2006" xmlns:p14="http://schemas.microsoft.com/office/powerpoint/2010/main">
    <mc:Choice Requires="p14">
      <p:transition spd="slow" p14:dur="2000" advTm="226"/>
    </mc:Choice>
    <mc:Fallback xmlns="">
      <p:transition spd="slow" advTm="22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rPr>
              <a:t>Introduction</a:t>
            </a:r>
            <a:endParaRPr lang="en-IE" dirty="0">
              <a:solidFill>
                <a:srgbClr val="FF0000"/>
              </a:solidFill>
            </a:endParaRPr>
          </a:p>
        </p:txBody>
      </p:sp>
      <p:sp>
        <p:nvSpPr>
          <p:cNvPr id="3" name="Content Placeholder 2"/>
          <p:cNvSpPr>
            <a:spLocks noGrp="1"/>
          </p:cNvSpPr>
          <p:nvPr>
            <p:ph idx="1"/>
          </p:nvPr>
        </p:nvSpPr>
        <p:spPr/>
        <p:txBody>
          <a:bodyPr/>
          <a:lstStyle/>
          <a:p>
            <a:r>
              <a:rPr lang="en-IE" dirty="0"/>
              <a:t>Most dental and periodontal problems are associated with dental plaque </a:t>
            </a:r>
            <a:r>
              <a:rPr lang="en-IE" dirty="0" smtClean="0"/>
              <a:t>accumulation</a:t>
            </a:r>
          </a:p>
          <a:p>
            <a:endParaRPr lang="en-IE" dirty="0" smtClean="0"/>
          </a:p>
          <a:p>
            <a:r>
              <a:rPr lang="en-IE" dirty="0" smtClean="0"/>
              <a:t>1883: Miller found bacterial involvement in development of plaque</a:t>
            </a:r>
          </a:p>
          <a:p>
            <a:endParaRPr lang="en-IE" dirty="0"/>
          </a:p>
          <a:p>
            <a:r>
              <a:rPr lang="en-IE" dirty="0" smtClean="0"/>
              <a:t>1965: </a:t>
            </a:r>
            <a:r>
              <a:rPr lang="en-IE" dirty="0" err="1" smtClean="0"/>
              <a:t>Loe</a:t>
            </a:r>
            <a:r>
              <a:rPr lang="en-IE" dirty="0" smtClean="0"/>
              <a:t> et al. experimental gingivitis study confirmed the direct association between plaque accumulation and gingival inflammation.</a:t>
            </a:r>
          </a:p>
          <a:p>
            <a:endParaRPr lang="en-IE" dirty="0"/>
          </a:p>
          <a:p>
            <a:endParaRPr lang="en-IE" dirty="0"/>
          </a:p>
        </p:txBody>
      </p:sp>
    </p:spTree>
    <p:extLst>
      <p:ext uri="{BB962C8B-B14F-4D97-AF65-F5344CB8AC3E}">
        <p14:creationId xmlns:p14="http://schemas.microsoft.com/office/powerpoint/2010/main" val="477721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solidFill>
                  <a:srgbClr val="C00000"/>
                </a:solidFill>
              </a:rPr>
              <a:t>Recommendations</a:t>
            </a:r>
            <a:endParaRPr lang="en-IE" dirty="0">
              <a:solidFill>
                <a:srgbClr val="C00000"/>
              </a:solidFill>
            </a:endParaRPr>
          </a:p>
        </p:txBody>
      </p:sp>
      <p:sp>
        <p:nvSpPr>
          <p:cNvPr id="3" name="Content Placeholder 2"/>
          <p:cNvSpPr>
            <a:spLocks noGrp="1"/>
          </p:cNvSpPr>
          <p:nvPr>
            <p:ph idx="1"/>
          </p:nvPr>
        </p:nvSpPr>
        <p:spPr>
          <a:xfrm>
            <a:off x="395536" y="2149624"/>
            <a:ext cx="8229600" cy="4724400"/>
          </a:xfrm>
        </p:spPr>
        <p:txBody>
          <a:bodyPr/>
          <a:lstStyle/>
          <a:p>
            <a:r>
              <a:rPr lang="en-IE" sz="2400" dirty="0">
                <a:solidFill>
                  <a:srgbClr val="FF0000"/>
                </a:solidFill>
              </a:rPr>
              <a:t>Targeted </a:t>
            </a:r>
            <a:r>
              <a:rPr lang="en-IE" sz="2400" dirty="0" smtClean="0">
                <a:solidFill>
                  <a:srgbClr val="FF0000"/>
                </a:solidFill>
              </a:rPr>
              <a:t>hygiene</a:t>
            </a:r>
            <a:r>
              <a:rPr lang="en-IE" sz="2400" dirty="0"/>
              <a:t> focuses brushing efforts on the cervical and interproximal portions of the teeth, where microbial plaque accumulates first</a:t>
            </a:r>
            <a:r>
              <a:rPr lang="en-IE" sz="2400" dirty="0" smtClean="0"/>
              <a:t>.</a:t>
            </a:r>
          </a:p>
          <a:p>
            <a:pPr marL="0" indent="0">
              <a:buNone/>
            </a:pPr>
            <a:endParaRPr lang="en-IE" sz="2400" dirty="0" smtClean="0"/>
          </a:p>
          <a:p>
            <a:r>
              <a:rPr lang="en-IE" sz="2400" dirty="0"/>
              <a:t>Brushing with either a manual or a powered toothbrush requires a </a:t>
            </a:r>
            <a:r>
              <a:rPr lang="en-IE" sz="2400" dirty="0">
                <a:solidFill>
                  <a:srgbClr val="FF0000"/>
                </a:solidFill>
              </a:rPr>
              <a:t>systematic routine </a:t>
            </a:r>
            <a:r>
              <a:rPr lang="en-IE" sz="2400" dirty="0"/>
              <a:t>to clean all the accessible </a:t>
            </a:r>
            <a:r>
              <a:rPr lang="en-IE" sz="2400" dirty="0" smtClean="0"/>
              <a:t>areas.</a:t>
            </a:r>
          </a:p>
          <a:p>
            <a:pPr marL="0" indent="0">
              <a:buNone/>
            </a:pPr>
            <a:endParaRPr lang="en-IE" sz="2400" dirty="0" smtClean="0"/>
          </a:p>
          <a:p>
            <a:r>
              <a:rPr lang="en-IE" sz="2400" dirty="0"/>
              <a:t>Patients will modify any technique to their needs but must achieve the goal of brushing until the teeth are free of plaque.</a:t>
            </a:r>
          </a:p>
        </p:txBody>
      </p:sp>
    </p:spTree>
    <p:extLst>
      <p:ext uri="{BB962C8B-B14F-4D97-AF65-F5344CB8AC3E}">
        <p14:creationId xmlns:p14="http://schemas.microsoft.com/office/powerpoint/2010/main" val="746337500"/>
      </p:ext>
    </p:extLst>
  </p:cSld>
  <p:clrMapOvr>
    <a:masterClrMapping/>
  </p:clrMapOvr>
  <mc:AlternateContent xmlns:mc="http://schemas.openxmlformats.org/markup-compatibility/2006" xmlns:p14="http://schemas.microsoft.com/office/powerpoint/2010/main">
    <mc:Choice Requires="p14">
      <p:transition spd="slow" p14:dur="2000" advTm="112"/>
    </mc:Choice>
    <mc:Fallback xmlns="">
      <p:transition spd="slow" advTm="11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b="1" dirty="0" smtClean="0">
                <a:solidFill>
                  <a:srgbClr val="C00000"/>
                </a:solidFill>
              </a:rPr>
              <a:t>Dentifrices</a:t>
            </a:r>
            <a:endParaRPr lang="en-IE" b="1" dirty="0">
              <a:solidFill>
                <a:srgbClr val="C00000"/>
              </a:solidFill>
            </a:endParaRPr>
          </a:p>
        </p:txBody>
      </p:sp>
      <p:sp>
        <p:nvSpPr>
          <p:cNvPr id="5" name="Content Placeholder 4"/>
          <p:cNvSpPr>
            <a:spLocks noGrp="1"/>
          </p:cNvSpPr>
          <p:nvPr>
            <p:ph idx="1"/>
          </p:nvPr>
        </p:nvSpPr>
        <p:spPr/>
        <p:txBody>
          <a:bodyPr>
            <a:normAutofit fontScale="92500" lnSpcReduction="10000"/>
          </a:bodyPr>
          <a:lstStyle/>
          <a:p>
            <a:endParaRPr lang="en-IE" dirty="0" smtClean="0">
              <a:solidFill>
                <a:srgbClr val="C00000"/>
              </a:solidFill>
            </a:endParaRPr>
          </a:p>
          <a:p>
            <a:r>
              <a:rPr lang="en-IE" dirty="0" smtClean="0">
                <a:solidFill>
                  <a:srgbClr val="C00000"/>
                </a:solidFill>
              </a:rPr>
              <a:t>Dentifrice: </a:t>
            </a:r>
            <a:r>
              <a:rPr lang="en-IE" dirty="0" smtClean="0"/>
              <a:t>a term used to describe a powder, paste or gel used with a toothpaste to aid in removal of plaque and stains.</a:t>
            </a:r>
          </a:p>
          <a:p>
            <a:endParaRPr lang="en-IE" dirty="0" smtClean="0"/>
          </a:p>
          <a:p>
            <a:pPr>
              <a:buFont typeface="Wingdings" panose="05000000000000000000" pitchFamily="2" charset="2"/>
              <a:buChar char="q"/>
            </a:pPr>
            <a:endParaRPr lang="en-IE" b="1" dirty="0" smtClean="0">
              <a:solidFill>
                <a:srgbClr val="C00000"/>
              </a:solidFill>
            </a:endParaRPr>
          </a:p>
          <a:p>
            <a:pPr>
              <a:buFont typeface="Wingdings" panose="05000000000000000000" pitchFamily="2" charset="2"/>
              <a:buChar char="q"/>
            </a:pPr>
            <a:r>
              <a:rPr lang="en-IE" b="1" dirty="0" smtClean="0">
                <a:solidFill>
                  <a:srgbClr val="C00000"/>
                </a:solidFill>
              </a:rPr>
              <a:t>Purpose</a:t>
            </a:r>
          </a:p>
          <a:p>
            <a:endParaRPr lang="en-IE" dirty="0"/>
          </a:p>
          <a:p>
            <a:r>
              <a:rPr lang="en-IE" dirty="0" smtClean="0"/>
              <a:t>Cleaning</a:t>
            </a:r>
          </a:p>
          <a:p>
            <a:r>
              <a:rPr lang="en-IE" dirty="0" smtClean="0"/>
              <a:t>polishing</a:t>
            </a:r>
          </a:p>
          <a:p>
            <a:r>
              <a:rPr lang="en-IE" dirty="0" smtClean="0"/>
              <a:t>stain removal</a:t>
            </a:r>
          </a:p>
          <a:p>
            <a:r>
              <a:rPr lang="en-IE" dirty="0" smtClean="0"/>
              <a:t>reduce tooth decay</a:t>
            </a:r>
            <a:endParaRPr lang="en-IE" dirty="0"/>
          </a:p>
        </p:txBody>
      </p:sp>
    </p:spTree>
    <p:extLst>
      <p:ext uri="{BB962C8B-B14F-4D97-AF65-F5344CB8AC3E}">
        <p14:creationId xmlns:p14="http://schemas.microsoft.com/office/powerpoint/2010/main" val="322518730"/>
      </p:ext>
    </p:extLst>
  </p:cSld>
  <p:clrMapOvr>
    <a:masterClrMapping/>
  </p:clrMapOvr>
  <mc:AlternateContent xmlns:mc="http://schemas.openxmlformats.org/markup-compatibility/2006" xmlns:p14="http://schemas.microsoft.com/office/powerpoint/2010/main">
    <mc:Choice Requires="p14">
      <p:transition spd="slow" p14:dur="2000" advTm="545"/>
    </mc:Choice>
    <mc:Fallback xmlns="">
      <p:transition spd="slow" advTm="545"/>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0"/>
            <a:ext cx="8280920" cy="1143000"/>
          </a:xfrm>
        </p:spPr>
        <p:txBody>
          <a:bodyPr/>
          <a:lstStyle/>
          <a:p>
            <a:pPr algn="ctr"/>
            <a:r>
              <a:rPr lang="en-IE" b="1" dirty="0" smtClean="0">
                <a:solidFill>
                  <a:srgbClr val="C00000"/>
                </a:solidFill>
              </a:rPr>
              <a:t>Tooth Paste Components</a:t>
            </a:r>
            <a:endParaRPr lang="en-IE" b="1" dirty="0">
              <a:solidFill>
                <a:srgbClr val="C00000"/>
              </a:solidFill>
            </a:endParaRPr>
          </a:p>
        </p:txBody>
      </p:sp>
      <p:sp>
        <p:nvSpPr>
          <p:cNvPr id="5" name="Content Placeholder 4"/>
          <p:cNvSpPr>
            <a:spLocks noGrp="1"/>
          </p:cNvSpPr>
          <p:nvPr>
            <p:ph idx="1"/>
          </p:nvPr>
        </p:nvSpPr>
        <p:spPr/>
        <p:txBody>
          <a:bodyPr>
            <a:normAutofit fontScale="70000" lnSpcReduction="20000"/>
          </a:bodyPr>
          <a:lstStyle/>
          <a:p>
            <a:r>
              <a:rPr lang="en-US" altLang="zh-TW" dirty="0">
                <a:solidFill>
                  <a:srgbClr val="FF0000"/>
                </a:solidFill>
                <a:latin typeface="Comic Sans MS" pitchFamily="66" charset="0"/>
                <a:ea typeface="PMingLiU" pitchFamily="18" charset="-120"/>
              </a:rPr>
              <a:t>Abrasive</a:t>
            </a:r>
            <a:r>
              <a:rPr lang="en-US" altLang="zh-TW" dirty="0">
                <a:latin typeface="Comic Sans MS" pitchFamily="66" charset="0"/>
                <a:ea typeface="PMingLiU" pitchFamily="18" charset="-120"/>
              </a:rPr>
              <a:t>:</a:t>
            </a:r>
            <a:r>
              <a:rPr lang="en-US" altLang="zh-TW" dirty="0">
                <a:latin typeface="Comic Sans MS" pitchFamily="66" charset="0"/>
                <a:ea typeface="PMingLiU" pitchFamily="18" charset="-120"/>
                <a:cs typeface="CordiaUPC" pitchFamily="34" charset="-34"/>
              </a:rPr>
              <a:t> silica, alumina, </a:t>
            </a:r>
            <a:r>
              <a:rPr lang="en-US" altLang="zh-TW" dirty="0" err="1">
                <a:latin typeface="Comic Sans MS" pitchFamily="66" charset="0"/>
                <a:ea typeface="PMingLiU" pitchFamily="18" charset="-120"/>
                <a:cs typeface="CordiaUPC" pitchFamily="34" charset="-34"/>
              </a:rPr>
              <a:t>dicalcium</a:t>
            </a:r>
            <a:r>
              <a:rPr lang="en-US" altLang="zh-TW" dirty="0">
                <a:latin typeface="Comic Sans MS" pitchFamily="66" charset="0"/>
                <a:ea typeface="PMingLiU" pitchFamily="18" charset="-120"/>
                <a:cs typeface="CordiaUPC" pitchFamily="34" charset="-34"/>
              </a:rPr>
              <a:t> phosphate, and calcium carbonate </a:t>
            </a:r>
            <a:r>
              <a:rPr lang="en-US" altLang="en-US" dirty="0">
                <a:latin typeface="Comic Sans MS" pitchFamily="66" charset="0"/>
                <a:cs typeface="CordiaUPC" pitchFamily="34" charset="-34"/>
              </a:rPr>
              <a:t>make up 20% to 40% of a dentifrice.  </a:t>
            </a:r>
            <a:r>
              <a:rPr lang="en-US" altLang="en-US" dirty="0" smtClean="0">
                <a:latin typeface="Comic Sans MS" pitchFamily="66" charset="0"/>
                <a:cs typeface="CordiaUPC" pitchFamily="34" charset="-34"/>
              </a:rPr>
              <a:t>Tooth powders contain </a:t>
            </a:r>
            <a:r>
              <a:rPr lang="en-US" altLang="en-US" dirty="0">
                <a:latin typeface="Comic Sans MS" pitchFamily="66" charset="0"/>
                <a:cs typeface="CordiaUPC" pitchFamily="34" charset="-34"/>
              </a:rPr>
              <a:t>about 95% abrasives and are five times more </a:t>
            </a:r>
            <a:r>
              <a:rPr lang="en-US" altLang="en-US" dirty="0" smtClean="0">
                <a:latin typeface="Comic Sans MS" pitchFamily="66" charset="0"/>
                <a:cs typeface="CordiaUPC" pitchFamily="34" charset="-34"/>
              </a:rPr>
              <a:t>abrasive  than </a:t>
            </a:r>
            <a:r>
              <a:rPr lang="en-US" altLang="en-US" dirty="0">
                <a:latin typeface="Comic Sans MS" pitchFamily="66" charset="0"/>
                <a:cs typeface="CordiaUPC" pitchFamily="34" charset="-34"/>
              </a:rPr>
              <a:t>pastes</a:t>
            </a:r>
            <a:r>
              <a:rPr lang="en-US" altLang="en-US" dirty="0" smtClean="0">
                <a:latin typeface="Comic Sans MS" pitchFamily="66" charset="0"/>
                <a:cs typeface="CordiaUPC" pitchFamily="34" charset="-34"/>
              </a:rPr>
              <a:t>.</a:t>
            </a:r>
          </a:p>
          <a:p>
            <a:pPr marL="0" indent="0">
              <a:buNone/>
            </a:pPr>
            <a:endParaRPr lang="en-US" altLang="en-US" dirty="0" smtClean="0">
              <a:latin typeface="Comic Sans MS" pitchFamily="66" charset="0"/>
              <a:cs typeface="CordiaUPC" pitchFamily="34" charset="-34"/>
            </a:endParaRPr>
          </a:p>
          <a:p>
            <a:r>
              <a:rPr lang="en-US" altLang="zh-TW" dirty="0" smtClean="0">
                <a:solidFill>
                  <a:srgbClr val="FF0000"/>
                </a:solidFill>
                <a:latin typeface="Comic Sans MS" pitchFamily="66" charset="0"/>
                <a:ea typeface="PMingLiU" pitchFamily="18" charset="-120"/>
                <a:cs typeface="CordiaUPC" pitchFamily="34" charset="-34"/>
              </a:rPr>
              <a:t>Water: </a:t>
            </a:r>
            <a:r>
              <a:rPr lang="en-US" altLang="zh-TW" dirty="0" smtClean="0">
                <a:latin typeface="Comic Sans MS" pitchFamily="66" charset="0"/>
                <a:ea typeface="PMingLiU" pitchFamily="18" charset="-120"/>
                <a:cs typeface="CordiaUPC" pitchFamily="34" charset="-34"/>
              </a:rPr>
              <a:t>20-40%</a:t>
            </a:r>
          </a:p>
          <a:p>
            <a:pPr marL="0" indent="0">
              <a:buNone/>
            </a:pPr>
            <a:endParaRPr lang="en-US" altLang="zh-TW" dirty="0" smtClean="0">
              <a:latin typeface="Comic Sans MS" pitchFamily="66" charset="0"/>
              <a:ea typeface="PMingLiU" pitchFamily="18" charset="-120"/>
              <a:cs typeface="CordiaUPC" pitchFamily="34" charset="-34"/>
            </a:endParaRPr>
          </a:p>
          <a:p>
            <a:r>
              <a:rPr lang="en-US" altLang="zh-TW" dirty="0">
                <a:solidFill>
                  <a:srgbClr val="FF0000"/>
                </a:solidFill>
                <a:latin typeface="Comic Sans MS" pitchFamily="66" charset="0"/>
                <a:ea typeface="PMingLiU" pitchFamily="18" charset="-120"/>
              </a:rPr>
              <a:t>Humectants:</a:t>
            </a:r>
            <a:r>
              <a:rPr lang="en-US" altLang="zh-TW" dirty="0">
                <a:latin typeface="Comic Sans MS" pitchFamily="66" charset="0"/>
                <a:ea typeface="PMingLiU" pitchFamily="18" charset="-120"/>
              </a:rPr>
              <a:t> </a:t>
            </a:r>
            <a:r>
              <a:rPr lang="en-US" altLang="zh-TW" dirty="0" smtClean="0">
                <a:latin typeface="Comic Sans MS" pitchFamily="66" charset="0"/>
                <a:ea typeface="PMingLiU" pitchFamily="18" charset="-120"/>
              </a:rPr>
              <a:t>20-35% </a:t>
            </a:r>
            <a:r>
              <a:rPr lang="en-US" altLang="zh-TW" dirty="0" err="1" smtClean="0">
                <a:latin typeface="Comic Sans MS" pitchFamily="66" charset="0"/>
                <a:ea typeface="PMingLiU" pitchFamily="18" charset="-120"/>
              </a:rPr>
              <a:t>glycerine</a:t>
            </a:r>
            <a:r>
              <a:rPr lang="en-US" altLang="zh-TW" dirty="0" smtClean="0">
                <a:latin typeface="Comic Sans MS" pitchFamily="66" charset="0"/>
                <a:ea typeface="PMingLiU" pitchFamily="18" charset="-120"/>
              </a:rPr>
              <a:t> </a:t>
            </a:r>
            <a:r>
              <a:rPr lang="en-US" altLang="zh-TW" dirty="0">
                <a:latin typeface="Comic Sans MS" pitchFamily="66" charset="0"/>
                <a:ea typeface="PMingLiU" pitchFamily="18" charset="-120"/>
              </a:rPr>
              <a:t>and </a:t>
            </a:r>
            <a:r>
              <a:rPr lang="en-US" altLang="zh-TW" dirty="0" smtClean="0">
                <a:latin typeface="Comic Sans MS" pitchFamily="66" charset="0"/>
                <a:ea typeface="PMingLiU" pitchFamily="18" charset="-120"/>
              </a:rPr>
              <a:t>sorbitol</a:t>
            </a:r>
          </a:p>
          <a:p>
            <a:pPr marL="0" indent="0">
              <a:buNone/>
            </a:pPr>
            <a:endParaRPr lang="en-US" altLang="zh-TW" dirty="0">
              <a:latin typeface="Comic Sans MS" pitchFamily="66" charset="0"/>
              <a:ea typeface="PMingLiU" pitchFamily="18" charset="-120"/>
            </a:endParaRPr>
          </a:p>
          <a:p>
            <a:r>
              <a:rPr lang="en-US" altLang="zh-TW" dirty="0">
                <a:solidFill>
                  <a:srgbClr val="FF0000"/>
                </a:solidFill>
                <a:latin typeface="Comic Sans MS" pitchFamily="66" charset="0"/>
                <a:ea typeface="PMingLiU" pitchFamily="18" charset="-120"/>
              </a:rPr>
              <a:t>Detergent: </a:t>
            </a:r>
            <a:r>
              <a:rPr lang="en-US" altLang="zh-TW" dirty="0">
                <a:latin typeface="Comic Sans MS" pitchFamily="66" charset="0"/>
                <a:ea typeface="PMingLiU" pitchFamily="18" charset="-120"/>
              </a:rPr>
              <a:t>sodium lauryl </a:t>
            </a:r>
            <a:r>
              <a:rPr lang="en-US" altLang="zh-TW" dirty="0" smtClean="0">
                <a:latin typeface="Comic Sans MS" pitchFamily="66" charset="0"/>
                <a:ea typeface="PMingLiU" pitchFamily="18" charset="-120"/>
              </a:rPr>
              <a:t>sulfate</a:t>
            </a:r>
          </a:p>
          <a:p>
            <a:pPr marL="0" indent="0">
              <a:buNone/>
            </a:pPr>
            <a:endParaRPr lang="en-US" altLang="zh-TW" dirty="0">
              <a:solidFill>
                <a:srgbClr val="FF0000"/>
              </a:solidFill>
              <a:latin typeface="Comic Sans MS" pitchFamily="66" charset="0"/>
              <a:ea typeface="PMingLiU" pitchFamily="18" charset="-120"/>
            </a:endParaRPr>
          </a:p>
          <a:p>
            <a:r>
              <a:rPr lang="en-US" altLang="zh-TW" dirty="0">
                <a:solidFill>
                  <a:srgbClr val="FF0000"/>
                </a:solidFill>
                <a:latin typeface="Comic Sans MS" pitchFamily="66" charset="0"/>
                <a:ea typeface="PMingLiU" pitchFamily="18" charset="-120"/>
              </a:rPr>
              <a:t>Thickeners</a:t>
            </a:r>
            <a:r>
              <a:rPr lang="en-US" altLang="zh-TW" dirty="0">
                <a:latin typeface="Comic Sans MS" pitchFamily="66" charset="0"/>
                <a:ea typeface="PMingLiU" pitchFamily="18" charset="-120"/>
              </a:rPr>
              <a:t>: silica and </a:t>
            </a:r>
            <a:r>
              <a:rPr lang="en-US" altLang="zh-TW" dirty="0" smtClean="0">
                <a:latin typeface="Comic Sans MS" pitchFamily="66" charset="0"/>
                <a:ea typeface="PMingLiU" pitchFamily="18" charset="-120"/>
              </a:rPr>
              <a:t>gums</a:t>
            </a:r>
          </a:p>
          <a:p>
            <a:endParaRPr lang="en-US" altLang="zh-TW" dirty="0">
              <a:latin typeface="Comic Sans MS" pitchFamily="66" charset="0"/>
              <a:ea typeface="PMingLiU" pitchFamily="18" charset="-120"/>
            </a:endParaRPr>
          </a:p>
          <a:p>
            <a:r>
              <a:rPr lang="en-US" altLang="zh-TW" dirty="0">
                <a:solidFill>
                  <a:srgbClr val="FF0000"/>
                </a:solidFill>
                <a:latin typeface="Comic Sans MS" pitchFamily="66" charset="0"/>
                <a:ea typeface="PMingLiU" pitchFamily="18" charset="-120"/>
              </a:rPr>
              <a:t>Sweeteners</a:t>
            </a:r>
            <a:r>
              <a:rPr lang="en-US" altLang="zh-TW" dirty="0">
                <a:latin typeface="Comic Sans MS" pitchFamily="66" charset="0"/>
                <a:ea typeface="PMingLiU" pitchFamily="18" charset="-120"/>
              </a:rPr>
              <a:t>: </a:t>
            </a:r>
            <a:r>
              <a:rPr lang="en-US" altLang="zh-TW" dirty="0" smtClean="0">
                <a:latin typeface="Comic Sans MS" pitchFamily="66" charset="0"/>
                <a:ea typeface="PMingLiU" pitchFamily="18" charset="-120"/>
              </a:rPr>
              <a:t>saccharine</a:t>
            </a:r>
          </a:p>
          <a:p>
            <a:endParaRPr lang="en-US" altLang="zh-TW" dirty="0">
              <a:latin typeface="Comic Sans MS" pitchFamily="66" charset="0"/>
              <a:ea typeface="PMingLiU" pitchFamily="18" charset="-120"/>
            </a:endParaRPr>
          </a:p>
          <a:p>
            <a:r>
              <a:rPr lang="en-US" altLang="zh-TW" dirty="0" smtClean="0">
                <a:solidFill>
                  <a:srgbClr val="FF0000"/>
                </a:solidFill>
                <a:latin typeface="Comic Sans MS" pitchFamily="66" charset="0"/>
                <a:ea typeface="PMingLiU" pitchFamily="18" charset="-120"/>
              </a:rPr>
              <a:t>Flavors</a:t>
            </a:r>
            <a:r>
              <a:rPr lang="en-US" altLang="zh-TW" dirty="0">
                <a:latin typeface="Comic Sans MS" pitchFamily="66" charset="0"/>
                <a:ea typeface="PMingLiU" pitchFamily="18" charset="-120"/>
              </a:rPr>
              <a:t>: mint, </a:t>
            </a:r>
            <a:r>
              <a:rPr lang="en-US" altLang="zh-TW" dirty="0" smtClean="0">
                <a:latin typeface="Comic Sans MS" pitchFamily="66" charset="0"/>
                <a:ea typeface="PMingLiU" pitchFamily="18" charset="-120"/>
              </a:rPr>
              <a:t>peppermint</a:t>
            </a:r>
          </a:p>
          <a:p>
            <a:endParaRPr lang="en-US" altLang="zh-TW" dirty="0">
              <a:latin typeface="Comic Sans MS" pitchFamily="66" charset="0"/>
              <a:ea typeface="PMingLiU" pitchFamily="18" charset="-120"/>
            </a:endParaRPr>
          </a:p>
          <a:p>
            <a:r>
              <a:rPr lang="en-US" altLang="zh-TW" dirty="0" smtClean="0">
                <a:solidFill>
                  <a:srgbClr val="FF0000"/>
                </a:solidFill>
                <a:latin typeface="Comic Sans MS" pitchFamily="66" charset="0"/>
                <a:ea typeface="PMingLiU" pitchFamily="18" charset="-120"/>
              </a:rPr>
              <a:t>Active agents</a:t>
            </a:r>
            <a:r>
              <a:rPr lang="en-US" altLang="zh-TW" dirty="0" smtClean="0">
                <a:latin typeface="Comic Sans MS" pitchFamily="66" charset="0"/>
                <a:ea typeface="PMingLiU" pitchFamily="18" charset="-120"/>
              </a:rPr>
              <a:t>: 0-2% e.g. </a:t>
            </a:r>
            <a:r>
              <a:rPr lang="en-US" altLang="zh-TW" dirty="0">
                <a:latin typeface="Comic Sans MS" pitchFamily="66" charset="0"/>
                <a:ea typeface="PMingLiU" pitchFamily="18" charset="-120"/>
              </a:rPr>
              <a:t>fluorides, </a:t>
            </a:r>
            <a:r>
              <a:rPr lang="en-US" altLang="zh-TW" dirty="0" err="1">
                <a:latin typeface="Comic Sans MS" pitchFamily="66" charset="0"/>
                <a:ea typeface="PMingLiU" pitchFamily="18" charset="-120"/>
              </a:rPr>
              <a:t>triclosan</a:t>
            </a:r>
            <a:r>
              <a:rPr lang="en-US" altLang="zh-TW" dirty="0">
                <a:latin typeface="Comic Sans MS" pitchFamily="66" charset="0"/>
                <a:ea typeface="PMingLiU" pitchFamily="18" charset="-120"/>
              </a:rPr>
              <a:t> and stannous </a:t>
            </a:r>
            <a:r>
              <a:rPr lang="en-US" altLang="zh-TW" dirty="0" smtClean="0">
                <a:latin typeface="Comic Sans MS" pitchFamily="66" charset="0"/>
                <a:ea typeface="PMingLiU" pitchFamily="18" charset="-120"/>
              </a:rPr>
              <a:t>fluoride</a:t>
            </a:r>
            <a:endParaRPr lang="en-US" altLang="zh-TW" dirty="0">
              <a:latin typeface="Comic Sans MS" pitchFamily="66" charset="0"/>
              <a:ea typeface="PMingLiU" pitchFamily="18" charset="-120"/>
            </a:endParaRPr>
          </a:p>
          <a:p>
            <a:endParaRPr lang="en-IE" dirty="0"/>
          </a:p>
        </p:txBody>
      </p:sp>
    </p:spTree>
    <p:extLst>
      <p:ext uri="{BB962C8B-B14F-4D97-AF65-F5344CB8AC3E}">
        <p14:creationId xmlns:p14="http://schemas.microsoft.com/office/powerpoint/2010/main" val="4128354542"/>
      </p:ext>
    </p:extLst>
  </p:cSld>
  <p:clrMapOvr>
    <a:masterClrMapping/>
  </p:clrMapOvr>
  <mc:AlternateContent xmlns:mc="http://schemas.openxmlformats.org/markup-compatibility/2006" xmlns:p14="http://schemas.microsoft.com/office/powerpoint/2010/main">
    <mc:Choice Requires="p14">
      <p:transition spd="slow" p14:dur="2000" advTm="326"/>
    </mc:Choice>
    <mc:Fallback xmlns="">
      <p:transition spd="slow" advTm="326"/>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476672"/>
            <a:ext cx="8229600" cy="1143000"/>
          </a:xfrm>
        </p:spPr>
        <p:txBody>
          <a:bodyPr/>
          <a:lstStyle/>
          <a:p>
            <a:pPr algn="ctr"/>
            <a:r>
              <a:rPr lang="en-IE" b="1" dirty="0" smtClean="0">
                <a:solidFill>
                  <a:srgbClr val="C00000"/>
                </a:solidFill>
              </a:rPr>
              <a:t>Therapeutic agents</a:t>
            </a:r>
            <a:endParaRPr lang="en-IE" b="1" dirty="0">
              <a:solidFill>
                <a:srgbClr val="C00000"/>
              </a:solidFill>
            </a:endParaRPr>
          </a:p>
        </p:txBody>
      </p:sp>
      <p:sp>
        <p:nvSpPr>
          <p:cNvPr id="2" name="Content Placeholder 1"/>
          <p:cNvSpPr>
            <a:spLocks noGrp="1"/>
          </p:cNvSpPr>
          <p:nvPr>
            <p:ph idx="1"/>
          </p:nvPr>
        </p:nvSpPr>
        <p:spPr/>
        <p:txBody>
          <a:bodyPr>
            <a:normAutofit fontScale="92500"/>
          </a:bodyPr>
          <a:lstStyle/>
          <a:p>
            <a:r>
              <a:rPr lang="en-IE" dirty="0" err="1" smtClean="0">
                <a:solidFill>
                  <a:srgbClr val="FF0000"/>
                </a:solidFill>
              </a:rPr>
              <a:t>Anticaries</a:t>
            </a:r>
            <a:r>
              <a:rPr lang="en-IE" dirty="0" smtClean="0">
                <a:solidFill>
                  <a:srgbClr val="FF0000"/>
                </a:solidFill>
              </a:rPr>
              <a:t>: </a:t>
            </a:r>
            <a:r>
              <a:rPr lang="en-IE" sz="2000" dirty="0" err="1" smtClean="0"/>
              <a:t>Fuorides</a:t>
            </a:r>
            <a:r>
              <a:rPr lang="en-IE" sz="2000" dirty="0" smtClean="0"/>
              <a:t>: Sodium </a:t>
            </a:r>
            <a:r>
              <a:rPr lang="en-IE" sz="2000" dirty="0" err="1" smtClean="0"/>
              <a:t>Flouride</a:t>
            </a:r>
            <a:r>
              <a:rPr lang="en-IE" sz="2000" dirty="0" smtClean="0"/>
              <a:t>, Sodium </a:t>
            </a:r>
            <a:r>
              <a:rPr lang="en-IE" sz="2000" dirty="0" err="1" smtClean="0"/>
              <a:t>monoflourophosphate</a:t>
            </a:r>
            <a:r>
              <a:rPr lang="en-IE" sz="2000" dirty="0" smtClean="0"/>
              <a:t>, Stannous </a:t>
            </a:r>
            <a:r>
              <a:rPr lang="en-IE" sz="2000" dirty="0" err="1" smtClean="0"/>
              <a:t>Flouride</a:t>
            </a:r>
            <a:endParaRPr lang="en-IE" sz="2000" dirty="0" smtClean="0"/>
          </a:p>
          <a:p>
            <a:pPr marL="0" indent="0">
              <a:buNone/>
            </a:pPr>
            <a:endParaRPr lang="en-IE" dirty="0" smtClean="0"/>
          </a:p>
          <a:p>
            <a:r>
              <a:rPr lang="en-IE" dirty="0" smtClean="0">
                <a:solidFill>
                  <a:srgbClr val="FF0000"/>
                </a:solidFill>
              </a:rPr>
              <a:t>Desensitizing pastes: </a:t>
            </a:r>
            <a:r>
              <a:rPr lang="en-IE" sz="2000" dirty="0" smtClean="0"/>
              <a:t>Potassium salts</a:t>
            </a:r>
          </a:p>
          <a:p>
            <a:pPr marL="0" indent="0">
              <a:buNone/>
            </a:pPr>
            <a:endParaRPr lang="en-IE" sz="2000" dirty="0" smtClean="0"/>
          </a:p>
          <a:p>
            <a:r>
              <a:rPr lang="en-IE" dirty="0" smtClean="0">
                <a:solidFill>
                  <a:srgbClr val="FF0000"/>
                </a:solidFill>
              </a:rPr>
              <a:t>Antiplaque: </a:t>
            </a:r>
            <a:r>
              <a:rPr lang="en-IE" sz="2000" dirty="0" smtClean="0"/>
              <a:t>SLS, </a:t>
            </a:r>
            <a:r>
              <a:rPr lang="en-IE" sz="2000" dirty="0" err="1" smtClean="0"/>
              <a:t>Triclosan</a:t>
            </a:r>
            <a:r>
              <a:rPr lang="en-IE" sz="2000" dirty="0" smtClean="0"/>
              <a:t>, Zinc and Stannous ions</a:t>
            </a:r>
          </a:p>
          <a:p>
            <a:pPr marL="0" indent="0">
              <a:buNone/>
            </a:pPr>
            <a:endParaRPr lang="en-IE" sz="2000" dirty="0" smtClean="0"/>
          </a:p>
          <a:p>
            <a:r>
              <a:rPr lang="en-IE" dirty="0" smtClean="0">
                <a:solidFill>
                  <a:srgbClr val="FF0000"/>
                </a:solidFill>
              </a:rPr>
              <a:t>Anti-calculus: </a:t>
            </a:r>
            <a:r>
              <a:rPr lang="en-IE" sz="2000" dirty="0" smtClean="0"/>
              <a:t>pyrophosphate</a:t>
            </a:r>
          </a:p>
          <a:p>
            <a:pPr marL="0" indent="0">
              <a:buNone/>
            </a:pPr>
            <a:endParaRPr lang="en-IE" sz="2000" dirty="0" smtClean="0"/>
          </a:p>
          <a:p>
            <a:r>
              <a:rPr lang="en-IE" dirty="0" smtClean="0">
                <a:solidFill>
                  <a:srgbClr val="FF0000"/>
                </a:solidFill>
              </a:rPr>
              <a:t>Anti-gingivitis: </a:t>
            </a:r>
            <a:r>
              <a:rPr lang="en-IE" sz="2000" dirty="0" err="1" smtClean="0"/>
              <a:t>Triclosan</a:t>
            </a:r>
            <a:endParaRPr lang="en-IE" sz="2000" dirty="0" smtClean="0"/>
          </a:p>
          <a:p>
            <a:pPr marL="0" indent="0">
              <a:buNone/>
            </a:pPr>
            <a:endParaRPr lang="en-IE" sz="2000" dirty="0" smtClean="0"/>
          </a:p>
          <a:p>
            <a:r>
              <a:rPr lang="en-IE" dirty="0" smtClean="0">
                <a:solidFill>
                  <a:srgbClr val="FF0000"/>
                </a:solidFill>
              </a:rPr>
              <a:t>Whitening pastes: </a:t>
            </a:r>
            <a:r>
              <a:rPr lang="en-IE" sz="2000" dirty="0" smtClean="0"/>
              <a:t>abrasives, </a:t>
            </a:r>
            <a:r>
              <a:rPr lang="en-IE" sz="2000" dirty="0" err="1" smtClean="0"/>
              <a:t>papaine</a:t>
            </a:r>
            <a:r>
              <a:rPr lang="en-IE" sz="2000" dirty="0" smtClean="0"/>
              <a:t>, </a:t>
            </a:r>
            <a:r>
              <a:rPr lang="en-IE" sz="2000" dirty="0" err="1" smtClean="0"/>
              <a:t>dimethicon</a:t>
            </a:r>
            <a:r>
              <a:rPr lang="en-IE" sz="2000" dirty="0" smtClean="0"/>
              <a:t>, peroxides.</a:t>
            </a:r>
            <a:endParaRPr lang="en-IE" sz="2000" dirty="0"/>
          </a:p>
        </p:txBody>
      </p:sp>
    </p:spTree>
    <p:extLst>
      <p:ext uri="{BB962C8B-B14F-4D97-AF65-F5344CB8AC3E}">
        <p14:creationId xmlns:p14="http://schemas.microsoft.com/office/powerpoint/2010/main" val="1018209536"/>
      </p:ext>
    </p:extLst>
  </p:cSld>
  <p:clrMapOvr>
    <a:masterClrMapping/>
  </p:clrMapOvr>
  <mc:AlternateContent xmlns:mc="http://schemas.openxmlformats.org/markup-compatibility/2006" xmlns:p14="http://schemas.microsoft.com/office/powerpoint/2010/main">
    <mc:Choice Requires="p14">
      <p:transition spd="slow" p14:dur="2000" advTm="464"/>
    </mc:Choice>
    <mc:Fallback xmlns="">
      <p:transition spd="slow" advTm="464"/>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1871" y="2708920"/>
            <a:ext cx="449750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quarter" idx="13"/>
          </p:nvPr>
        </p:nvSpPr>
        <p:spPr>
          <a:xfrm>
            <a:off x="4644008" y="980728"/>
            <a:ext cx="4038600" cy="5372472"/>
          </a:xfrm>
        </p:spPr>
        <p:txBody>
          <a:bodyPr>
            <a:normAutofit/>
          </a:bodyPr>
          <a:lstStyle/>
          <a:p>
            <a:pPr marL="0" indent="0" algn="ctr">
              <a:buNone/>
            </a:pPr>
            <a:r>
              <a:rPr lang="en-IE" b="1" dirty="0" smtClean="0">
                <a:solidFill>
                  <a:srgbClr val="C00000"/>
                </a:solidFill>
              </a:rPr>
              <a:t>Chemical Plaque              Control</a:t>
            </a:r>
          </a:p>
          <a:p>
            <a:r>
              <a:rPr lang="en-IE" sz="1800" dirty="0" smtClean="0"/>
              <a:t>Antibiotics</a:t>
            </a:r>
          </a:p>
          <a:p>
            <a:r>
              <a:rPr lang="en-IE" sz="1800" dirty="0" smtClean="0"/>
              <a:t>enzymes</a:t>
            </a:r>
          </a:p>
          <a:p>
            <a:r>
              <a:rPr lang="en-IE" sz="1800" dirty="0" smtClean="0"/>
              <a:t>Metal ions</a:t>
            </a:r>
          </a:p>
          <a:p>
            <a:r>
              <a:rPr lang="en-IE" sz="1800" dirty="0" smtClean="0"/>
              <a:t>Fluorides</a:t>
            </a:r>
          </a:p>
          <a:p>
            <a:r>
              <a:rPr lang="en-IE" sz="1800" dirty="0" smtClean="0"/>
              <a:t>Natural products</a:t>
            </a:r>
          </a:p>
          <a:p>
            <a:r>
              <a:rPr lang="en-IE" sz="1800" dirty="0" err="1" smtClean="0"/>
              <a:t>Bisguanides</a:t>
            </a:r>
            <a:r>
              <a:rPr lang="en-IE" sz="1800" dirty="0" smtClean="0"/>
              <a:t> antiseptics</a:t>
            </a:r>
          </a:p>
          <a:p>
            <a:r>
              <a:rPr lang="en-IE" sz="1800" dirty="0" smtClean="0"/>
              <a:t>Oxygenating agents</a:t>
            </a:r>
          </a:p>
          <a:p>
            <a:r>
              <a:rPr lang="en-IE" sz="1800" dirty="0" smtClean="0"/>
              <a:t>Amine </a:t>
            </a:r>
            <a:r>
              <a:rPr lang="en-IE" sz="1800" dirty="0" err="1" smtClean="0"/>
              <a:t>Alchohols</a:t>
            </a:r>
            <a:endParaRPr lang="en-IE" sz="1800" dirty="0" smtClean="0"/>
          </a:p>
          <a:p>
            <a:r>
              <a:rPr lang="en-IE" sz="1800" dirty="0" smtClean="0"/>
              <a:t>Phenols </a:t>
            </a:r>
            <a:r>
              <a:rPr lang="en-IE" sz="1800" dirty="0"/>
              <a:t>and essential oils</a:t>
            </a:r>
            <a:endParaRPr lang="en-IE" sz="1800" dirty="0" smtClean="0"/>
          </a:p>
          <a:p>
            <a:r>
              <a:rPr lang="en-IE" sz="1800" dirty="0" smtClean="0"/>
              <a:t>Mouth rinse</a:t>
            </a:r>
          </a:p>
          <a:p>
            <a:r>
              <a:rPr lang="en-IE" sz="1800" dirty="0" smtClean="0"/>
              <a:t>Irrigation</a:t>
            </a:r>
          </a:p>
          <a:p>
            <a:r>
              <a:rPr lang="en-IE" sz="1800" dirty="0" smtClean="0"/>
              <a:t>Gel</a:t>
            </a:r>
          </a:p>
          <a:p>
            <a:r>
              <a:rPr lang="en-IE" sz="1800" dirty="0" smtClean="0"/>
              <a:t>Slow releasing device</a:t>
            </a:r>
          </a:p>
          <a:p>
            <a:endParaRPr lang="en-IE" sz="1800" dirty="0"/>
          </a:p>
        </p:txBody>
      </p:sp>
    </p:spTree>
    <p:extLst>
      <p:ext uri="{BB962C8B-B14F-4D97-AF65-F5344CB8AC3E}">
        <p14:creationId xmlns:p14="http://schemas.microsoft.com/office/powerpoint/2010/main" val="140214627"/>
      </p:ext>
    </p:extLst>
  </p:cSld>
  <p:clrMapOvr>
    <a:masterClrMapping/>
  </p:clrMapOvr>
  <mc:AlternateContent xmlns:mc="http://schemas.openxmlformats.org/markup-compatibility/2006" xmlns:p14="http://schemas.microsoft.com/office/powerpoint/2010/main">
    <mc:Choice Requires="p14">
      <p:transition spd="slow" p14:dur="2000" advTm="23"/>
    </mc:Choice>
    <mc:Fallback xmlns="">
      <p:transition spd="slow" advTm="23"/>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Interdental Cleaning</a:t>
            </a:r>
            <a:endParaRPr lang="en-IE" b="1" dirty="0">
              <a:solidFill>
                <a:srgbClr val="C0000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0256" y="1664465"/>
            <a:ext cx="2963487" cy="4397433"/>
          </a:xfrm>
        </p:spPr>
      </p:pic>
    </p:spTree>
    <p:extLst>
      <p:ext uri="{BB962C8B-B14F-4D97-AF65-F5344CB8AC3E}">
        <p14:creationId xmlns:p14="http://schemas.microsoft.com/office/powerpoint/2010/main" val="719618057"/>
      </p:ext>
    </p:extLst>
  </p:cSld>
  <p:clrMapOvr>
    <a:masterClrMapping/>
  </p:clrMapOvr>
  <mc:AlternateContent xmlns:mc="http://schemas.openxmlformats.org/markup-compatibility/2006" xmlns:p14="http://schemas.microsoft.com/office/powerpoint/2010/main">
    <mc:Choice Requires="p14">
      <p:transition spd="slow" p14:dur="2000" advTm="84"/>
    </mc:Choice>
    <mc:Fallback xmlns="">
      <p:transition spd="slow" advTm="8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Interdental Cleaning aids</a:t>
            </a:r>
            <a:endParaRPr lang="en-IE" b="1" dirty="0">
              <a:solidFill>
                <a:srgbClr val="C00000"/>
              </a:solidFill>
            </a:endParaRPr>
          </a:p>
        </p:txBody>
      </p:sp>
      <p:sp>
        <p:nvSpPr>
          <p:cNvPr id="3" name="Content Placeholder 2"/>
          <p:cNvSpPr>
            <a:spLocks noGrp="1"/>
          </p:cNvSpPr>
          <p:nvPr>
            <p:ph idx="1"/>
          </p:nvPr>
        </p:nvSpPr>
        <p:spPr/>
        <p:txBody>
          <a:bodyPr/>
          <a:lstStyle/>
          <a:p>
            <a:endParaRPr lang="en-IE" sz="2800" dirty="0" smtClean="0"/>
          </a:p>
          <a:p>
            <a:r>
              <a:rPr lang="en-IE" sz="2800" dirty="0" smtClean="0"/>
              <a:t>Dental Flossing </a:t>
            </a:r>
            <a:r>
              <a:rPr lang="en-IE" sz="2000" dirty="0" smtClean="0"/>
              <a:t>(floss, floss holders, powered floss)</a:t>
            </a:r>
          </a:p>
          <a:p>
            <a:pPr marL="0" indent="0">
              <a:buNone/>
            </a:pPr>
            <a:endParaRPr lang="en-IE" sz="2800" dirty="0" smtClean="0"/>
          </a:p>
          <a:p>
            <a:r>
              <a:rPr lang="en-IE" sz="2800" dirty="0" smtClean="0"/>
              <a:t>Interdental brushes</a:t>
            </a:r>
          </a:p>
          <a:p>
            <a:endParaRPr lang="en-IE" sz="2800" dirty="0" smtClean="0"/>
          </a:p>
          <a:p>
            <a:r>
              <a:rPr lang="en-IE" sz="2800" dirty="0" smtClean="0"/>
              <a:t>Wooden or plastic tips</a:t>
            </a:r>
          </a:p>
          <a:p>
            <a:endParaRPr lang="en-IE" sz="2800" dirty="0"/>
          </a:p>
          <a:p>
            <a:r>
              <a:rPr lang="en-IE" sz="2800" dirty="0" smtClean="0"/>
              <a:t>Rubber tip stimulators</a:t>
            </a:r>
          </a:p>
        </p:txBody>
      </p:sp>
    </p:spTree>
    <p:extLst>
      <p:ext uri="{BB962C8B-B14F-4D97-AF65-F5344CB8AC3E}">
        <p14:creationId xmlns:p14="http://schemas.microsoft.com/office/powerpoint/2010/main" val="3951402907"/>
      </p:ext>
    </p:extLst>
  </p:cSld>
  <p:clrMapOvr>
    <a:masterClrMapping/>
  </p:clrMapOvr>
  <mc:AlternateContent xmlns:mc="http://schemas.openxmlformats.org/markup-compatibility/2006" xmlns:p14="http://schemas.microsoft.com/office/powerpoint/2010/main">
    <mc:Choice Requires="p14">
      <p:transition spd="slow" p14:dur="2000" advTm="167"/>
    </mc:Choice>
    <mc:Fallback xmlns="">
      <p:transition spd="slow" advTm="167"/>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Rationale</a:t>
            </a:r>
            <a:endParaRPr lang="en-IE"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endParaRPr lang="en-IE" sz="2400" dirty="0" smtClean="0"/>
          </a:p>
          <a:p>
            <a:pPr>
              <a:buFont typeface="Wingdings" panose="05000000000000000000" pitchFamily="2" charset="2"/>
              <a:buChar char="Ø"/>
            </a:pPr>
            <a:r>
              <a:rPr lang="en-IE" sz="2400" dirty="0" smtClean="0"/>
              <a:t>Any </a:t>
            </a:r>
            <a:r>
              <a:rPr lang="en-IE" sz="2400" dirty="0"/>
              <a:t>toothbrush, regardless of the brushing method used, does not completely remove interdental </a:t>
            </a:r>
            <a:r>
              <a:rPr lang="en-IE" sz="2400" dirty="0" smtClean="0"/>
              <a:t>plaque.</a:t>
            </a:r>
          </a:p>
          <a:p>
            <a:pPr marL="0" indent="0">
              <a:buNone/>
            </a:pPr>
            <a:endParaRPr lang="en-IE" sz="2400" dirty="0" smtClean="0"/>
          </a:p>
          <a:p>
            <a:pPr>
              <a:buFont typeface="Wingdings" panose="05000000000000000000" pitchFamily="2" charset="2"/>
              <a:buChar char="Ø"/>
            </a:pPr>
            <a:r>
              <a:rPr lang="en-IE" sz="2400" dirty="0" smtClean="0"/>
              <a:t>Daily </a:t>
            </a:r>
            <a:r>
              <a:rPr lang="en-IE" sz="2400" dirty="0"/>
              <a:t>interdental plaque removal is crucial to augment the effects of </a:t>
            </a:r>
            <a:r>
              <a:rPr lang="en-IE" sz="2400" dirty="0" err="1"/>
              <a:t>toothbrushing</a:t>
            </a:r>
            <a:r>
              <a:rPr lang="en-IE" sz="2400" dirty="0"/>
              <a:t> because </a:t>
            </a:r>
            <a:r>
              <a:rPr lang="en-IE" sz="2400" i="1" u="sng" dirty="0"/>
              <a:t>most dental and periodontal diseases originate in interproximal </a:t>
            </a:r>
            <a:r>
              <a:rPr lang="en-IE" sz="2400" i="1" u="sng" dirty="0" smtClean="0"/>
              <a:t>areas.</a:t>
            </a:r>
          </a:p>
          <a:p>
            <a:pPr>
              <a:buFont typeface="Wingdings" panose="05000000000000000000" pitchFamily="2" charset="2"/>
              <a:buChar char="Ø"/>
            </a:pPr>
            <a:endParaRPr lang="en-IE" sz="2400" i="1" u="sng" dirty="0"/>
          </a:p>
          <a:p>
            <a:pPr>
              <a:buFont typeface="Wingdings" panose="05000000000000000000" pitchFamily="2" charset="2"/>
              <a:buChar char="Ø"/>
            </a:pPr>
            <a:r>
              <a:rPr lang="en-IE" sz="2000" dirty="0"/>
              <a:t>Tissue destruction associated with periodontal disease often leaves </a:t>
            </a:r>
            <a:r>
              <a:rPr lang="en-IE" sz="2000" i="1" u="sng" dirty="0"/>
              <a:t>large, open spaces between teeth and long, exposed root surfaces with anatomic concavities and </a:t>
            </a:r>
            <a:r>
              <a:rPr lang="en-IE" sz="2000" i="1" u="sng" dirty="0" err="1"/>
              <a:t>furcations</a:t>
            </a:r>
            <a:r>
              <a:rPr lang="en-IE" sz="2000" dirty="0"/>
              <a:t>. These areas are both difficult for patients to clean and poorly accessible to the toothbrush</a:t>
            </a:r>
          </a:p>
        </p:txBody>
      </p:sp>
    </p:spTree>
    <p:extLst>
      <p:ext uri="{BB962C8B-B14F-4D97-AF65-F5344CB8AC3E}">
        <p14:creationId xmlns:p14="http://schemas.microsoft.com/office/powerpoint/2010/main" val="2059580677"/>
      </p:ext>
    </p:extLst>
  </p:cSld>
  <p:clrMapOvr>
    <a:masterClrMapping/>
  </p:clrMapOvr>
  <mc:AlternateContent xmlns:mc="http://schemas.openxmlformats.org/markup-compatibility/2006" xmlns:p14="http://schemas.microsoft.com/office/powerpoint/2010/main">
    <mc:Choice Requires="p14">
      <p:transition spd="slow" p14:dur="2000" advTm="54"/>
    </mc:Choice>
    <mc:Fallback xmlns="">
      <p:transition spd="slow" advTm="54"/>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94" y="429706"/>
            <a:ext cx="8229600" cy="1143000"/>
          </a:xfrm>
        </p:spPr>
        <p:txBody>
          <a:bodyPr/>
          <a:lstStyle/>
          <a:p>
            <a:pPr algn="ctr"/>
            <a:r>
              <a:rPr lang="en-IE" b="1" dirty="0" smtClean="0">
                <a:solidFill>
                  <a:srgbClr val="C00000"/>
                </a:solidFill>
              </a:rPr>
              <a:t>Dental Floss</a:t>
            </a:r>
            <a:endParaRPr lang="en-IE" b="1" dirty="0">
              <a:solidFill>
                <a:srgbClr val="C00000"/>
              </a:solidFill>
            </a:endParaRPr>
          </a:p>
        </p:txBody>
      </p:sp>
      <p:sp>
        <p:nvSpPr>
          <p:cNvPr id="3" name="Content Placeholder 2"/>
          <p:cNvSpPr>
            <a:spLocks noGrp="1"/>
          </p:cNvSpPr>
          <p:nvPr>
            <p:ph idx="1"/>
          </p:nvPr>
        </p:nvSpPr>
        <p:spPr>
          <a:xfrm>
            <a:off x="380999" y="1719071"/>
            <a:ext cx="4479033" cy="4302217"/>
          </a:xfrm>
        </p:spPr>
        <p:txBody>
          <a:bodyPr>
            <a:normAutofit fontScale="92500" lnSpcReduction="10000"/>
          </a:bodyPr>
          <a:lstStyle/>
          <a:p>
            <a:r>
              <a:rPr lang="en-IE" dirty="0" smtClean="0"/>
              <a:t>Most </a:t>
            </a:r>
            <a:r>
              <a:rPr lang="en-IE" dirty="0"/>
              <a:t>widely recommended tool for removing plaque from proximal tooth </a:t>
            </a:r>
            <a:r>
              <a:rPr lang="en-IE" dirty="0" smtClean="0"/>
              <a:t>surfaces.</a:t>
            </a:r>
          </a:p>
          <a:p>
            <a:pPr marL="45720" indent="0">
              <a:buNone/>
            </a:pPr>
            <a:endParaRPr lang="en-IE" dirty="0" smtClean="0"/>
          </a:p>
          <a:p>
            <a:r>
              <a:rPr lang="en-IE" dirty="0" smtClean="0"/>
              <a:t>Nylon </a:t>
            </a:r>
            <a:r>
              <a:rPr lang="en-IE" dirty="0"/>
              <a:t>filaments or plastic </a:t>
            </a:r>
            <a:r>
              <a:rPr lang="en-IE" dirty="0" smtClean="0"/>
              <a:t>monofilaments</a:t>
            </a:r>
          </a:p>
          <a:p>
            <a:pPr marL="45720" indent="0">
              <a:buNone/>
            </a:pPr>
            <a:endParaRPr lang="en-IE" dirty="0" smtClean="0"/>
          </a:p>
          <a:p>
            <a:r>
              <a:rPr lang="en-IE" dirty="0" smtClean="0"/>
              <a:t> waxed or </a:t>
            </a:r>
            <a:r>
              <a:rPr lang="en-IE" dirty="0" err="1" smtClean="0"/>
              <a:t>unwaxed</a:t>
            </a:r>
            <a:endParaRPr lang="en-IE" dirty="0" smtClean="0"/>
          </a:p>
          <a:p>
            <a:endParaRPr lang="en-IE" dirty="0" smtClean="0"/>
          </a:p>
          <a:p>
            <a:r>
              <a:rPr lang="en-IE" dirty="0" smtClean="0"/>
              <a:t>Thick or thin </a:t>
            </a:r>
          </a:p>
          <a:p>
            <a:pPr marL="45720" indent="0">
              <a:buNone/>
            </a:pPr>
            <a:endParaRPr lang="en-IE" dirty="0" smtClean="0"/>
          </a:p>
          <a:p>
            <a:r>
              <a:rPr lang="en-IE" dirty="0" smtClean="0"/>
              <a:t>Flavoured or unflavoured</a:t>
            </a:r>
          </a:p>
          <a:p>
            <a:pPr marL="45720" indent="0">
              <a:buNone/>
            </a:pPr>
            <a:endParaRPr lang="en-IE" dirty="0" smtClean="0"/>
          </a:p>
          <a:p>
            <a:endParaRPr lang="en-IE" dirty="0"/>
          </a:p>
        </p:txBody>
      </p:sp>
      <p:pic>
        <p:nvPicPr>
          <p:cNvPr id="4" name="صورة 5" descr="SatinTap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6985" y="4005064"/>
            <a:ext cx="2784309"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عنصر نائب للمحتوى 4" descr="220px-Dental_floss_(whole).jpg"/>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572706"/>
            <a:ext cx="2289944" cy="216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02934"/>
      </p:ext>
    </p:extLst>
  </p:cSld>
  <p:clrMapOvr>
    <a:masterClrMapping/>
  </p:clrMapOvr>
  <mc:AlternateContent xmlns:mc="http://schemas.openxmlformats.org/markup-compatibility/2006" xmlns:p14="http://schemas.microsoft.com/office/powerpoint/2010/main">
    <mc:Choice Requires="p14">
      <p:transition spd="slow" p14:dur="2000" advTm="193"/>
    </mc:Choice>
    <mc:Fallback xmlns="">
      <p:transition spd="slow" advTm="19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sp>
        <p:nvSpPr>
          <p:cNvPr id="2" name="Content Placeholder 1"/>
          <p:cNvSpPr>
            <a:spLocks noGrp="1"/>
          </p:cNvSpPr>
          <p:nvPr>
            <p:ph idx="1"/>
          </p:nvPr>
        </p:nvSpPr>
        <p:spPr/>
        <p:txBody>
          <a:bodyPr>
            <a:normAutofit fontScale="77500" lnSpcReduction="20000"/>
          </a:bodyPr>
          <a:lstStyle/>
          <a:p>
            <a:endParaRPr lang="en-IE" b="1" dirty="0" smtClean="0"/>
          </a:p>
          <a:p>
            <a:r>
              <a:rPr lang="en-IE" b="1" dirty="0" smtClean="0"/>
              <a:t>No </a:t>
            </a:r>
            <a:r>
              <a:rPr lang="en-IE" b="1" dirty="0"/>
              <a:t>significant differences</a:t>
            </a:r>
            <a:r>
              <a:rPr lang="en-IE" dirty="0"/>
              <a:t> in the ability of the various types of floss to remove dental plaque; </a:t>
            </a:r>
            <a:r>
              <a:rPr lang="en-IE" u="sng" dirty="0">
                <a:solidFill>
                  <a:srgbClr val="C00000"/>
                </a:solidFill>
              </a:rPr>
              <a:t>they all work equally well</a:t>
            </a:r>
          </a:p>
          <a:p>
            <a:pPr marL="45720" indent="0">
              <a:buNone/>
            </a:pPr>
            <a:endParaRPr lang="en-IE" dirty="0"/>
          </a:p>
          <a:p>
            <a:r>
              <a:rPr lang="en-IE" b="1" dirty="0"/>
              <a:t>Recommendations</a:t>
            </a:r>
            <a:r>
              <a:rPr lang="en-IE" dirty="0"/>
              <a:t> about type of floss should be based on </a:t>
            </a:r>
            <a:r>
              <a:rPr lang="en-IE" u="sng" dirty="0">
                <a:solidFill>
                  <a:srgbClr val="C00000"/>
                </a:solidFill>
              </a:rPr>
              <a:t>ease of use </a:t>
            </a:r>
            <a:r>
              <a:rPr lang="en-IE" dirty="0"/>
              <a:t>and </a:t>
            </a:r>
            <a:r>
              <a:rPr lang="en-IE" u="sng" dirty="0">
                <a:solidFill>
                  <a:srgbClr val="C00000"/>
                </a:solidFill>
              </a:rPr>
              <a:t>personal preference</a:t>
            </a:r>
            <a:r>
              <a:rPr lang="en-IE" dirty="0" smtClean="0"/>
              <a:t>.</a:t>
            </a:r>
          </a:p>
          <a:p>
            <a:pPr>
              <a:buFont typeface="Wingdings" panose="05000000000000000000" pitchFamily="2" charset="2"/>
              <a:buChar char="Ø"/>
            </a:pPr>
            <a:endParaRPr lang="en-IE" dirty="0" smtClean="0">
              <a:solidFill>
                <a:srgbClr val="A50021"/>
              </a:solidFill>
            </a:endParaRPr>
          </a:p>
          <a:p>
            <a:pPr>
              <a:buFont typeface="Wingdings" panose="05000000000000000000" pitchFamily="2" charset="2"/>
              <a:buChar char="Ø"/>
            </a:pPr>
            <a:r>
              <a:rPr lang="en-IE" dirty="0" smtClean="0">
                <a:solidFill>
                  <a:schemeClr val="tx1"/>
                </a:solidFill>
              </a:rPr>
              <a:t>Factors </a:t>
            </a:r>
            <a:r>
              <a:rPr lang="en-IE" dirty="0">
                <a:solidFill>
                  <a:schemeClr val="tx1"/>
                </a:solidFill>
              </a:rPr>
              <a:t>influencing the choice of dental floss include:</a:t>
            </a:r>
          </a:p>
          <a:p>
            <a:pPr marL="0" indent="0">
              <a:buNone/>
            </a:pPr>
            <a:endParaRPr lang="en-IE" dirty="0">
              <a:solidFill>
                <a:srgbClr val="A50021"/>
              </a:solidFill>
            </a:endParaRPr>
          </a:p>
          <a:p>
            <a:pPr marL="514350" indent="-514350">
              <a:buFont typeface="+mj-lt"/>
              <a:buAutoNum type="arabicPeriod"/>
            </a:pPr>
            <a:r>
              <a:rPr lang="en-IE" dirty="0">
                <a:solidFill>
                  <a:schemeClr val="tx1"/>
                </a:solidFill>
              </a:rPr>
              <a:t>The tightness of tooth contacts.</a:t>
            </a:r>
          </a:p>
          <a:p>
            <a:pPr marL="514350" indent="-514350">
              <a:buFont typeface="+mj-lt"/>
              <a:buAutoNum type="arabicPeriod"/>
            </a:pPr>
            <a:r>
              <a:rPr lang="en-IE" dirty="0">
                <a:solidFill>
                  <a:schemeClr val="tx1"/>
                </a:solidFill>
              </a:rPr>
              <a:t>Roughness of proximal surfaces. </a:t>
            </a:r>
          </a:p>
          <a:p>
            <a:pPr marL="514350" indent="-514350">
              <a:buFont typeface="+mj-lt"/>
              <a:buAutoNum type="arabicPeriod"/>
            </a:pPr>
            <a:r>
              <a:rPr lang="en-IE" dirty="0">
                <a:solidFill>
                  <a:schemeClr val="tx1"/>
                </a:solidFill>
              </a:rPr>
              <a:t>The patient's manual dexterity.</a:t>
            </a:r>
          </a:p>
          <a:p>
            <a:endParaRPr lang="en-IE" dirty="0"/>
          </a:p>
          <a:p>
            <a:endParaRPr lang="en-IE" dirty="0" smtClean="0"/>
          </a:p>
          <a:p>
            <a:r>
              <a:rPr lang="en-IE" dirty="0" smtClean="0"/>
              <a:t>It was reported that floss </a:t>
            </a:r>
            <a:r>
              <a:rPr lang="en-IE" dirty="0"/>
              <a:t>was effective at removal of </a:t>
            </a:r>
            <a:r>
              <a:rPr lang="en-IE" dirty="0" err="1"/>
              <a:t>subgingival</a:t>
            </a:r>
            <a:r>
              <a:rPr lang="en-IE" dirty="0"/>
              <a:t> interproximal plaque up to </a:t>
            </a:r>
            <a:r>
              <a:rPr lang="en-IE" dirty="0" smtClean="0"/>
              <a:t>a depth </a:t>
            </a:r>
            <a:r>
              <a:rPr lang="en-IE" dirty="0"/>
              <a:t>of </a:t>
            </a:r>
            <a:r>
              <a:rPr lang="en-IE" dirty="0">
                <a:solidFill>
                  <a:srgbClr val="C00000"/>
                </a:solidFill>
              </a:rPr>
              <a:t>2 mm</a:t>
            </a:r>
            <a:r>
              <a:rPr lang="en-IE" dirty="0" smtClean="0">
                <a:solidFill>
                  <a:srgbClr val="C00000"/>
                </a:solidFill>
              </a:rPr>
              <a:t>.</a:t>
            </a:r>
            <a:endParaRPr lang="en-IE" dirty="0">
              <a:solidFill>
                <a:srgbClr val="C00000"/>
              </a:solidFill>
            </a:endParaRPr>
          </a:p>
        </p:txBody>
      </p:sp>
    </p:spTree>
    <p:extLst>
      <p:ext uri="{BB962C8B-B14F-4D97-AF65-F5344CB8AC3E}">
        <p14:creationId xmlns:p14="http://schemas.microsoft.com/office/powerpoint/2010/main" val="3659308351"/>
      </p:ext>
    </p:extLst>
  </p:cSld>
  <p:clrMapOvr>
    <a:masterClrMapping/>
  </p:clrMapOvr>
  <mc:AlternateContent xmlns:mc="http://schemas.openxmlformats.org/markup-compatibility/2006" xmlns:p14="http://schemas.microsoft.com/office/powerpoint/2010/main">
    <mc:Choice Requires="p14">
      <p:transition spd="slow" p14:dur="2000" advTm="116"/>
    </mc:Choice>
    <mc:Fallback xmlns="">
      <p:transition spd="slow" advTm="11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rgbClr val="FF0000"/>
                </a:solidFill>
              </a:rPr>
              <a:t>Dental Caries</a:t>
            </a:r>
            <a:endParaRPr lang="en-IE" dirty="0">
              <a:solidFill>
                <a:srgbClr val="FF0000"/>
              </a:solidFill>
            </a:endParaRPr>
          </a:p>
        </p:txBody>
      </p:sp>
      <p:pic>
        <p:nvPicPr>
          <p:cNvPr id="5" name="Picture 6" descr="http://www.dentalimplantcr.com/wp-content/uploads/2013/09/dental_caries.jpg"/>
          <p:cNvPicPr>
            <a:picLocks noChangeAspect="1" noChangeArrowheads="1"/>
          </p:cNvPicPr>
          <p:nvPr/>
        </p:nvPicPr>
        <p:blipFill>
          <a:blip r:embed="rId2"/>
          <a:srcRect/>
          <a:stretch>
            <a:fillRect/>
          </a:stretch>
        </p:blipFill>
        <p:spPr bwMode="auto">
          <a:xfrm>
            <a:off x="1928813" y="2000250"/>
            <a:ext cx="4838700" cy="2152650"/>
          </a:xfrm>
          <a:prstGeom prst="rect">
            <a:avLst/>
          </a:prstGeom>
          <a:noFill/>
          <a:ln w="9525">
            <a:noFill/>
            <a:miter lim="800000"/>
            <a:headEnd/>
            <a:tailEnd/>
          </a:ln>
        </p:spPr>
      </p:pic>
      <p:pic>
        <p:nvPicPr>
          <p:cNvPr id="6" name="Picture 18" descr="http://media.dentalcare.com/images/en-US/education/ce21/img09-dental-caries.jpg"/>
          <p:cNvPicPr>
            <a:picLocks noChangeAspect="1" noChangeArrowheads="1"/>
          </p:cNvPicPr>
          <p:nvPr/>
        </p:nvPicPr>
        <p:blipFill>
          <a:blip r:embed="rId3"/>
          <a:srcRect/>
          <a:stretch>
            <a:fillRect/>
          </a:stretch>
        </p:blipFill>
        <p:spPr bwMode="auto">
          <a:xfrm>
            <a:off x="98425" y="4143375"/>
            <a:ext cx="4286250" cy="2714625"/>
          </a:xfrm>
          <a:prstGeom prst="rect">
            <a:avLst/>
          </a:prstGeom>
          <a:noFill/>
          <a:ln w="9525">
            <a:noFill/>
            <a:miter lim="800000"/>
            <a:headEnd/>
            <a:tailEnd/>
          </a:ln>
        </p:spPr>
      </p:pic>
      <p:pic>
        <p:nvPicPr>
          <p:cNvPr id="7" name="Picture 16" descr="http://www.dentalnotebook.com/wp-content/uploads/2013/12/LifeCare-Dental-Dental-Caries-924x400-1.jpg"/>
          <p:cNvPicPr>
            <a:picLocks noGrp="1" noChangeAspect="1" noChangeArrowheads="1"/>
          </p:cNvPicPr>
          <p:nvPr>
            <p:ph idx="1"/>
          </p:nvPr>
        </p:nvPicPr>
        <p:blipFill>
          <a:blip r:embed="rId4"/>
          <a:srcRect l="27750" t="2563"/>
          <a:stretch>
            <a:fillRect/>
          </a:stretch>
        </p:blipFill>
        <p:spPr bwMode="auto">
          <a:xfrm>
            <a:off x="4357685" y="4071942"/>
            <a:ext cx="4772171" cy="2786058"/>
          </a:xfrm>
          <a:prstGeom prst="rect">
            <a:avLst/>
          </a:prstGeom>
          <a:noFill/>
          <a:ln w="9525">
            <a:noFill/>
            <a:miter lim="800000"/>
            <a:headEnd/>
            <a:tailEnd/>
          </a:ln>
        </p:spPr>
      </p:pic>
    </p:spTree>
    <p:extLst>
      <p:ext uri="{BB962C8B-B14F-4D97-AF65-F5344CB8AC3E}">
        <p14:creationId xmlns:p14="http://schemas.microsoft.com/office/powerpoint/2010/main" val="2709862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Dental Flossing</a:t>
            </a:r>
            <a:endParaRPr lang="en-IE" b="1" dirty="0">
              <a:solidFill>
                <a:srgbClr val="C0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988840"/>
            <a:ext cx="340042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51520" y="4437112"/>
            <a:ext cx="4572000" cy="2308324"/>
          </a:xfrm>
          <a:prstGeom prst="rect">
            <a:avLst/>
          </a:prstGeom>
        </p:spPr>
        <p:txBody>
          <a:bodyPr>
            <a:spAutoFit/>
          </a:bodyPr>
          <a:lstStyle/>
          <a:p>
            <a:pPr marL="285750" indent="-285750">
              <a:buFont typeface="Wingdings" panose="05000000000000000000" pitchFamily="2" charset="2"/>
              <a:buChar char="Ø"/>
            </a:pPr>
            <a:r>
              <a:rPr lang="en-IE" dirty="0"/>
              <a:t>Dental floss should be held securely in the fingers or tied in a loop</a:t>
            </a:r>
            <a:r>
              <a:rPr lang="en-IE" dirty="0" smtClean="0"/>
              <a:t>.</a:t>
            </a:r>
          </a:p>
          <a:p>
            <a:endParaRPr lang="en-IE" dirty="0"/>
          </a:p>
          <a:p>
            <a:pPr marL="285750" indent="-285750">
              <a:buFont typeface="Wingdings" panose="05000000000000000000" pitchFamily="2" charset="2"/>
              <a:buChar char="Ø"/>
            </a:pPr>
            <a:r>
              <a:rPr lang="en-IE" dirty="0" smtClean="0"/>
              <a:t>Pass </a:t>
            </a:r>
            <a:r>
              <a:rPr lang="en-IE" dirty="0"/>
              <a:t>it gently through each contact area with a firm back-and-forth motion. Do not snap the floss past the contact area because this  may injure the interdental gingiva</a:t>
            </a:r>
          </a:p>
        </p:txBody>
      </p:sp>
      <p:sp>
        <p:nvSpPr>
          <p:cNvPr id="5" name="AutoShape 4" descr="http://www.expertconsultbook.com/expertconsult/b/bbmapAsset?appID=NGE&amp;isbn=978-1-4377-0416-7&amp;eid=4-u1.0-B978-1-4377-0416-7..00044-5..f044-008-9781437704167&amp;assetType=fu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176436"/>
            <a:ext cx="30861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23520" y="4437112"/>
            <a:ext cx="4572000" cy="1754326"/>
          </a:xfrm>
          <a:prstGeom prst="rect">
            <a:avLst/>
          </a:prstGeom>
        </p:spPr>
        <p:txBody>
          <a:bodyPr>
            <a:spAutoFit/>
          </a:bodyPr>
          <a:lstStyle/>
          <a:p>
            <a:pPr marL="285750" indent="-285750">
              <a:buFont typeface="Wingdings" panose="05000000000000000000" pitchFamily="2" charset="2"/>
              <a:buChar char="Ø"/>
            </a:pPr>
            <a:r>
              <a:rPr lang="en-IE" dirty="0" smtClean="0"/>
              <a:t>The </a:t>
            </a:r>
            <a:r>
              <a:rPr lang="en-IE" dirty="0"/>
              <a:t>floss is slipped between the contact area of the </a:t>
            </a:r>
            <a:r>
              <a:rPr lang="en-IE" dirty="0" smtClean="0"/>
              <a:t>teeth, </a:t>
            </a:r>
            <a:r>
              <a:rPr lang="en-IE" dirty="0"/>
              <a:t>is wrapped around the proximal surface, and removes plaque by using several up-and-down strokes. The process must be repeated for the distal surface of tooth </a:t>
            </a:r>
          </a:p>
        </p:txBody>
      </p:sp>
      <p:cxnSp>
        <p:nvCxnSpPr>
          <p:cNvPr id="9" name="Straight Arrow Connector 8"/>
          <p:cNvCxnSpPr/>
          <p:nvPr/>
        </p:nvCxnSpPr>
        <p:spPr>
          <a:xfrm>
            <a:off x="6541281" y="3147987"/>
            <a:ext cx="174898" cy="295872"/>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1485701045"/>
      </p:ext>
    </p:extLst>
  </p:cSld>
  <p:clrMapOvr>
    <a:masterClrMapping/>
  </p:clrMapOvr>
  <mc:AlternateContent xmlns:mc="http://schemas.openxmlformats.org/markup-compatibility/2006" xmlns:p14="http://schemas.microsoft.com/office/powerpoint/2010/main">
    <mc:Choice Requires="p14">
      <p:transition spd="slow" p14:dur="2000" advTm="1037"/>
    </mc:Choice>
    <mc:Fallback xmlns="">
      <p:transition spd="slow" advTm="10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293"/>
                                        </p:tgtEl>
                                        <p:attrNameLst>
                                          <p:attrName>style.visibility</p:attrName>
                                        </p:attrNameLst>
                                      </p:cBhvr>
                                      <p:to>
                                        <p:strVal val="visible"/>
                                      </p:to>
                                    </p:set>
                                    <p:animEffect transition="in" filter="fade">
                                      <p:cBhvr>
                                        <p:cTn id="16" dur="500"/>
                                        <p:tgtEl>
                                          <p:spTgt spid="122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1143000"/>
          </a:xfrm>
        </p:spPr>
        <p:txBody>
          <a:bodyPr/>
          <a:lstStyle/>
          <a:p>
            <a:pPr algn="ctr"/>
            <a:r>
              <a:rPr lang="en-IE" b="1" dirty="0" smtClean="0">
                <a:solidFill>
                  <a:srgbClr val="C00000"/>
                </a:solidFill>
              </a:rPr>
              <a:t>Dental flossing</a:t>
            </a:r>
            <a:endParaRPr lang="en-IE" b="1" dirty="0">
              <a:solidFill>
                <a:srgbClr val="C0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9099" y="1700808"/>
            <a:ext cx="5138539" cy="50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76256" y="6381328"/>
            <a:ext cx="2116272" cy="276999"/>
          </a:xfrm>
          <a:prstGeom prst="rect">
            <a:avLst/>
          </a:prstGeom>
          <a:noFill/>
        </p:spPr>
        <p:txBody>
          <a:bodyPr wrap="square" rtlCol="0">
            <a:spAutoFit/>
          </a:bodyPr>
          <a:lstStyle/>
          <a:p>
            <a:r>
              <a:rPr lang="en-IE" sz="1200" dirty="0">
                <a:hlinkClick r:id="rId3"/>
              </a:rPr>
              <a:t>www.willowpointdental.com</a:t>
            </a:r>
            <a:endParaRPr lang="en-IE" sz="1200" dirty="0"/>
          </a:p>
        </p:txBody>
      </p:sp>
    </p:spTree>
    <p:extLst>
      <p:ext uri="{BB962C8B-B14F-4D97-AF65-F5344CB8AC3E}">
        <p14:creationId xmlns:p14="http://schemas.microsoft.com/office/powerpoint/2010/main" val="4092574330"/>
      </p:ext>
    </p:extLst>
  </p:cSld>
  <p:clrMapOvr>
    <a:masterClrMapping/>
  </p:clrMapOvr>
  <mc:AlternateContent xmlns:mc="http://schemas.openxmlformats.org/markup-compatibility/2006" xmlns:p14="http://schemas.microsoft.com/office/powerpoint/2010/main">
    <mc:Choice Requires="p14">
      <p:transition spd="slow" p14:dur="2000" advTm="190"/>
    </mc:Choice>
    <mc:Fallback xmlns="">
      <p:transition spd="slow" advTm="19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375" y="548680"/>
            <a:ext cx="8229600" cy="1143000"/>
          </a:xfrm>
        </p:spPr>
        <p:txBody>
          <a:bodyPr/>
          <a:lstStyle/>
          <a:p>
            <a:pPr algn="ctr"/>
            <a:r>
              <a:rPr lang="en-IE" b="1" dirty="0" err="1" smtClean="0">
                <a:solidFill>
                  <a:srgbClr val="C00000"/>
                </a:solidFill>
              </a:rPr>
              <a:t>Superfloss</a:t>
            </a:r>
            <a:endParaRPr lang="en-IE" b="1" dirty="0">
              <a:solidFill>
                <a:srgbClr val="C00000"/>
              </a:solidFill>
            </a:endParaRPr>
          </a:p>
        </p:txBody>
      </p:sp>
      <p:sp>
        <p:nvSpPr>
          <p:cNvPr id="2" name="Content Placeholder 1"/>
          <p:cNvSpPr>
            <a:spLocks noGrp="1"/>
          </p:cNvSpPr>
          <p:nvPr>
            <p:ph idx="1"/>
          </p:nvPr>
        </p:nvSpPr>
        <p:spPr/>
        <p:txBody>
          <a:bodyPr/>
          <a:lstStyle/>
          <a:p>
            <a:r>
              <a:rPr lang="en-IE" dirty="0" smtClean="0">
                <a:solidFill>
                  <a:schemeClr val="tx1"/>
                </a:solidFill>
              </a:rPr>
              <a:t>Bridges </a:t>
            </a:r>
          </a:p>
          <a:p>
            <a:r>
              <a:rPr lang="en-IE" dirty="0" smtClean="0">
                <a:solidFill>
                  <a:schemeClr val="tx1"/>
                </a:solidFill>
              </a:rPr>
              <a:t>Orthodontic retainers/braces</a:t>
            </a:r>
          </a:p>
          <a:p>
            <a:r>
              <a:rPr lang="en-IE" dirty="0" smtClean="0">
                <a:solidFill>
                  <a:schemeClr val="tx1"/>
                </a:solidFill>
              </a:rPr>
              <a:t>Areas </a:t>
            </a:r>
            <a:r>
              <a:rPr lang="en-IE" dirty="0">
                <a:solidFill>
                  <a:schemeClr val="tx1"/>
                </a:solidFill>
              </a:rPr>
              <a:t>with </a:t>
            </a:r>
            <a:r>
              <a:rPr lang="en-IE" dirty="0" smtClean="0">
                <a:solidFill>
                  <a:schemeClr val="tx1"/>
                </a:solidFill>
              </a:rPr>
              <a:t>more open embrasures </a:t>
            </a:r>
          </a:p>
          <a:p>
            <a:r>
              <a:rPr lang="en-IE" dirty="0" smtClean="0">
                <a:solidFill>
                  <a:schemeClr val="tx1"/>
                </a:solidFill>
              </a:rPr>
              <a:t>Implant-supported prostheses</a:t>
            </a:r>
            <a:endParaRPr lang="en-IE" dirty="0">
              <a:solidFill>
                <a:schemeClr val="tx1"/>
              </a:solidFill>
            </a:endParaRPr>
          </a:p>
        </p:txBody>
      </p:sp>
      <p:pic>
        <p:nvPicPr>
          <p:cNvPr id="4" name="عنصر نائب للمحتوى 5" descr="41135952-260x260-0-0_Oral+B+Oral+B+Super+Floss+50+Each.jpg"/>
          <p:cNvPicPr>
            <a:picLocks noGrp="1" noChangeAspect="1"/>
          </p:cNvPicPr>
          <p:nvPr/>
        </p:nvPicPr>
        <p:blipFill rotWithShape="1">
          <a:blip r:embed="rId2">
            <a:extLst>
              <a:ext uri="{28A0092B-C50C-407E-A947-70E740481C1C}">
                <a14:useLocalDpi xmlns:a14="http://schemas.microsoft.com/office/drawing/2010/main" val="0"/>
              </a:ext>
            </a:extLst>
          </a:blip>
          <a:srcRect l="16025" r="15393"/>
          <a:stretch/>
        </p:blipFill>
        <p:spPr bwMode="auto">
          <a:xfrm>
            <a:off x="6228184" y="2996952"/>
            <a:ext cx="2425700" cy="352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data:image/jpeg;base64,/9j/4AAQSkZJRgABAQAAAQABAAD/2wBDAAkGBwgHBgkIBwgKCgkLDRYPDQwMDRsUFRAWIB0iIiAdHx8kKDQsJCYxJx8fLT0tMTU3Ojo6Iys/RD84QzQ5Ojf/2wBDAQoKCg0MDRoPDxo3JR8lNzc3Nzc3Nzc3Nzc3Nzc3Nzc3Nzc3Nzc3Nzc3Nzc3Nzc3Nzc3Nzc3Nzc3Nzc3Nzc3Nzf/wAARCADCAQMDASIAAhEBAxEB/8QAGwAAAQUBAQAAAAAAAAAAAAAABAABAgMFBgf/xABHEAABAwIEAgUIBwQJBAMAAAABAAIDBBEFEiExQVEGEyJhcRQjMlKBkZKyFTNCU2KhsUSzwdEWJSY0NUNUcuFjc3SigqPx/8QAGgEAAwEBAQEAAAAAAAAAAAAAAAECAwQFBv/EACgRAAICAgIDAAAFBQAAAAAAAAABAhEDIRIxBEFRBRMUIjIzQlJhcf/aAAwDAQACEQMRAD8A9Mwc58Dw8ehejh14nsNRjmXsI3uByjT+PigsIsMEoDbTyOK/d2AinyDKACCNr8lJ1JEnBxaLuFxbtDcqtxaLnUE8hskCQM+hBNrclHMdMwNtQe9JstIdtx9YS4cA4qLnuY/sECNzbbcfBMbD0jcWOv5qoyNaTmPbJBDd9VLKUbJv0e0yPNxoO9RJGgOjhbb9VVLLdzgQ1+YAWG3/AAovOVojDrk31vySNFFjyPLwX3sdtG2v4qXWFjGgk7HMOBVJeGEbu3GvFNE1z3Ne49m5uL66qX2aKCok2Vps1znFrgL3Oqi+Uxske0ggnZVSsEdonE3FrH+CHqnvZ6DDvtzTsqopXYXA2bEJmsjJ0sXHgB3rTfgcEFMA1ud9tXniicMpvI8PZcASP7TyOZRrnh0bdd00jgy5pN0ujlHYXSyEsmjABN7AkfmhpuiT6Wsp8Qw6tMRhkD8kmrSOIvuNNF0clBJM+7LBvPks7E6yqgjEELWOYN3WuVdfDLm/YbTYrRSPzvjDalujtURLWtmGhFlw2K554XPj83M3VpbxKCw3HKkBt7kDQi6l6HGPLo7mSofGDld2TuEI+rBcsr6WEjBcEFUmvYOfuStFcWbJqdCgaifdZ78Rv6DXE+CrfJLLqdAhtAoSZXOOvmBtcNSe3KLcDt4q1rcoVcx03UKVM1eNcKKXzC2oQcxa4hw9JWSFziS4IOV4AOq6NNHJuLLTKNiVF03IoTrNddVFxBFwSL8lm8fw2jmXsJfKHKiZwOypI1uXOTaA8faURg72OWVVoZ2xC6qgnFTSRS8SLHxC5V3Fa/R6fWSncdzmb/Fd/iz4zpnk+dj5Y7+GF0n/AMbqPBnyNSS6Ti+N1Hgz5GpLZ9kw/ij1vCpJY8Hw8vYbeSRWcNj5sIgF0jcrQy9rt5oHA6mZuFUWT0BSxXadQewEa7qXPvG/qH8jq0/yXlnupNdofQDW97agu0BUXyN7WhHMX07lVO6SnLeuZa5s1+4PJV9c1zAwOzEj9SpbNFGy17g0OFyLga338FUZCHdkEWHEXTSG5DXHtcQeAQziQSWuJ2t4JWbRgEPcMt8tjc5r9yqL2hmt+OwVb3ZhvqNAONt1F0ozXJcAfsDcpWVGNIIjfmjFjzAzbpOe7PewBN7HlZDdcRGBbc7k7JYe4VVfT02a+Z2Y68tT+ifYpNRtm1TU0sFM2eRofO4X7QvlH803WRVLCyojDXbXWpUStykcFkzwmqbmpgXODsrmnSx5+CpI8uUnJ2yuKeaglETnl9O46Bx9H/hadKTI7ITYDUIY4fIaZsdS4FwPZy8By70PLmiIyOcCNN0yTce4Nhc6+VgHHiucneJJHHnwRlXVOqWN1LQ0ajgs13ZKroRl1seUm2yyW0bH5iw5HtNrjYrbrhdAUjfOSX5hTouNpgbXPjdlkbYoqNubkrqum62O7fTbsgmSFpsd9llONHXjnYcwMbs0Jnvs3ZUsfrrspSOuw2KgpsH8sYXObfUbqMkgcLgoGtpXgGanHaHptQ0NXduqdOrI57oKlcQ8cig5m2cbq5787bjxQ8ziQDzW+N6OfOt2Uk8kkrJLQwGKaykmKAIlWUshgqI5QbZXXPgoWumI0TTp2KSUk0yjpI9rsZnLbkFsZHwNSWPjNZMMRkbcaNYB8ISXT+o/0c6wNKj2nC29VhFA8Aa00Q/9ArHB7mnNwNxZqqwvKMIo7nXyaHh+AIh1g3QB19tbLzz34sdk8lPYR3cwnWNwuD3eKZ0DJGvmobiTd0P2vEc0O92ZzgHG2mnMafyUXSFjw6O4eDcOBsRbdLkP8p9x7IGVwzA+lxF+P8lIvBNxtbQDiiJGDE2ddGAysAOZgHpjmO9CYfTS1VdHDezNC7TWyKvYRyUthUFJUTB7wAWN0zcL9yGlicyUB5GbXtELsmxRtp+qjHZaLADgsavpOsuGt1PJNR+nHLyZyejFrKGXqx1cjRrcXag8No8Tw3G6WsqKfPS5iHPjN8oItey6TyZ4p2slZZwCjLik1FTBjYGuyj0nFVXwzeaT7C6pk4kBhaZGvOltbIylYII88gDXkahcXP0iqaAu0Bik2btkPd3K6i6UsqhkkdleBsUUZnTVWItifdupHNZT5+tkJvudULPO2U3B3VLJbE6ooDRzC1kPKQSqRIXHUlM94aN0rHV9A9cQAg6QjrSD9rb2KdS/rHboe5je1w+yVCezojD9tmg4W2WZXxZZOtaNCde5H9YHtzN2KpeA64cLgrRq0ZxbiwBknerM6Gqo307rjVhOh5KoSm11i40bKVl75LS5b2uNPFZtfT5SZoQB67R+qvmfm1B1bsUmVGckO9I7960jTVGMk1LkgGKXQtPBJuoIPA3CjPEYJC9urHcOShE/PLptZOKphNqUSzLc2CZwsVaBqlILNsOK1OcpskQnIsondACTFJNdAHL45/ic3g35Qkljn+JzeDflCSB2z2vDXFuFUJsCDSxXB/2N1Vrpi5xDrAcENhhacIoTbs+TRe/IFZINct+1oT3lc9ntY4qhN7Vwwm5Grj4pnWzG+lwdBumc9oa3UBw/JUSSn0mt8M3DwSKbSEyoljka6MkEGwcCunwB8FSyWsa3JI8hj7jS44hcFiGICIEXDb8RudF0HQPE4q6iqaEO8/G7rLc2lUrRx+RJSR1UjXNd5t11MPYyPrZN+9CU/XskvM0iIbuOiBxOvznK2waNgqWzisL+lI4w4Fgc7gsmYmcPzfaQ4cSblTjfYquiTExalz0sjdbgaLl5hII2zxxyZju4DQLu6yMPY423Cx6GNvVvjc30XEG/FAzMosXksxj819rrXp60Pcb30QdVQMin7LbNdqLBWxwhg3UORusVo0WVGY2F1KR9m6m5QjHBo0UnPuobNYwURZm8VW4g8UNU1ccLgH8UzZg8aKTS0E0k2V7oid9kS/dZhJa4O4jitJzg5ocNQVpCVnPOOyt7Q4Fp1Cy6ymcy5hJI4habyFS42O11bVkLRzr5XMlIdoO9M6S7wWnVq156Zkx1aLoCXDX5wWO05WSUaK5aplxa18YvrfcKAjYMxa0DvVoZkY1h0IFlBzSLi+i0Rzt0yoCxUXi40KmQoNb2iUySnK71T7lEgjfQooGwVMvp5hxQBWondTTFAHK44P60m8G/KEkscP8AWk3g35QkgD2XDZMmFUWYaeTRH/1anleOsu07njwWdRVZjwujzONvJ2Ag/wC0IR9cx08MOftOkDbDkSAudI9lTUUdlhuGN8nFTKMxk1Y0jYc1f5K43cWjKtcRtu2ICwa0DTgo1DmBoa22itI8zJkcmc9V0lNM209DHKPxBZNLh0GFVT6vDYXU0rm5Sc5It3Lq5omPpnPa+zm7hZFSbx+KqkRyZy+KdJsRo6jq6p5kjf6LtlZR41HUgZndo80P0jpOvpTYXLdVzFHDMypjY15a17gM1r2R0KrPRIpg4biysDxfdY/0di9MzsRsqW2BBid/BDy4pPTaVFJOx1/tMKA6OhlIczdZkMVquUtPZIF/FQp8SbNFdt7ngUTRsc67rWvqgpbGxCJzoLsPabr7FkslLhbiuhc3Sxsb6LnqyHyaocB6JNws21Z0p6JiU3sph5F0OHBwvfZWN8eCzZpaaCfI462kc1wAcTdruRWQGvppnRTaOH5rew146pwJ2co4nRNq48zNJG6gp9k9Ga4hzRbkiqGXNT5HHtMP5LJjldE9zJBZwNrFWw1Ihqgb9h2hTjpie0ar9deKofurnHTuVR1WyMiFiQo8wVNMRqmQ2UPYOWqpkabGyJO6rk9G4VGbBbWFjuoyDLbvVtzcabqFRoGkAHxQSUvcBoqidLWUnG9rjXuUmNuTwsgDe6I9GY8bZLNVSSRwNORuS13O4rYq+gtDGcrK6dp/EwFHdB6mJvR9sQcA5kjr873utOurYpY3ZT51vC26zc6Zrjx8ns8W6V9H2UmPVMDaovDRH2urte7Gnn3pLS6XSud0hqSWkG0elvwNSRzNfyI/TrIMLparCKEOa4XpY9Wu5sC5+LCfJOk9DFUzuFJJKCJOPZ1ynv0XXYUB9E0P/ixfIFj9KInGmErR24nB4Pggz5M9BqKhrG9h1ydSRxWVNUO4FYGDY0Kula1584BqjXTklPozLZapw0zHvUHSiSPvVD3AhQjJRYFFdFmieDxBQOGxsdTBpHo3aVq1IvGfBZ2GNtHJ/wBwoKig+nnmpR5uQuaPsFbuH43TygMq2AcswusEC3CykQ1DaK4WdU7D8Kq9Wxxkn1bKH0DTtFonlo5WXNNcQQWuIPcUTHX1TD2Z36cylyDgzTm6PygkxyNI71n4l0ZqqmHsBvWN9HXdENxmtaPrGn/4qf8ASCqZu1jvYjQ0po5z+i2LtufJ2+GZM/o9izG3NLtycuif0nljBLadryOF1mv6fP1DqKxH4uKlpMac16A6LBcUjfrSOyu3N1ojCa4kDqHXshx09mOa1K299NVdR9M56i7TCwPHAncJqh3MDxLohWVhEscYZKOZ3QjOhmMPGohaBzK3X9Jaw3LA0exDydI8Qc4Wcxo8Lp0guZbD0UrhG1j5IwLandXN6HyHV9U0dwas849iBJ8/+Srdi2IPBBqnAd2iZDUjQrOiwgiLm1Go9bQe9ZbsGeDeSuoI283Tg/oqJq2pmYWSzPc07glC2DRsPcmhUw12F0rdZMaogPwguTGhwgNDX4ySf+nTE/qUC4k8SqSmQw40/R+M3kr62S2+Snt+qqdL0cJsWYpIB3sbf3ISS1kMGOkmEbGkvfYNsNyTomSdBhNJhOJVTYqPB6x4td75aogNHM2C35cBw6IAQUjGkcdXfqtXAsKbhWGtg0Mru1K7m7/hFOiu4rnyT3o2x0nbORdHU0JPksYY3c5WAgrFxHpDUwytFY2NoOzmssvQZoByWRiOFQ1URbLE17Twcs0/p1Kn0ePdJMVZNjM8mfcM+RqSv6U4FS02O1MUbXBoDCBmPFjT/FJbpqjJp2elYOf6qob/AOmi+QKvFWCSnkbbdpCfCTbCqH/xovkCsqhnid4IMDiaZs9L52PNYEg25ArcosUbK0ZyLlQpzGDIx7bhjra9+qFrMPY89ZQnKeLXbFX2iTebIHAEHQqbTqsXDa58TOrmiyuHddHNqi4k3JBUspJhs9jH7FnUjwDI1vMIiaoAisCL2QNO/JUW4P0UNqzSMdWaQeSVI6KlpsbqTnX4qhotDgnzoUvS6xIsIMhvuomTvVWa6i87IATjrug66iZUjMCGSAaOtv4onikgdnMTR1FM4iZhHfwPtSjkIc2VnpM1XSvDXDK4AjkUM/DaN9iYQD3XCBF0UgkgZIPtC6SeOMMY1jLBrbAJ3ck0J7K0rlSIsoqhCUXp7qLimiGQcbaqqU6AjdWP2VcgOU9yDORWXaajZaHRfLN0hpWu2a4v15gFZbntym7lbgtWKPFoKhxFmHUd1rJsldnr982iewugKaqbK0Pa4EHUEFFscCuM1cGiTmAoaWDS4Rm4UJLZSO5IUZtHjvTiO3Ses8Iv3bUlb06H9qazThF+7akuhdByZ0OGvAwuh1/ZovkCtmeBE6+1tVmYfMW4dRB23k8fyhXVUxMRa3W+ipkq2zJilHXTa+kbhS6/q90JVAxWeN2m/ik4h7GvadDqE4Ox5I0GukEwzNFnDjzTRyXGpshoXBujuKsm0bnZ7QlON7KxTrTC3SNLbNVEtxqNxqqmTDSxCd8oN7LGtnSakUgfG144jVM+ULNoJ7B8d9RqFa59zcLaO0YtUwjPcqTTqh2v0VjHJ0Fl6jrdRzFRzFKg5IsvcpKF+9IHvSaKtE0kgU9kJBYgUztUkiNE0hWROyhdO46KBIVUS2IcVBx1upA7quQ6oIbGcVFxsxx5JE6KqISy1AijYXknUDgqSM262CyNdKcrQAeQWrheBucRLUghhGgPFalDhjKVrXzduXfuCPsX9lgN77LohhpcpHFk8i3xx9ippnUpAjJDBplC26OvbLbX2LBrI3UsedzfEBZTsX6snJZrh3rDMsErcXs6cC8qGpq0z0eOS7Lqmom00K5zA+kMdS7qZSGycL8QtOonGYC+pOi4no7o4rZ5r03fm6T1Z/DF+7akqembv7SVfhH+7aktF0VxNrCPJqrC6SKRxDm08eUg2+yFdN1UIyB1/Erl6KUx0lK5riLRR/KFqueJow8G54oJSSY1UA9x5IWlsyTqnHQ6tuiOCCqSW6t0INwU4umEo8kEyM1uE8clm68VQ2d0sYcLajUJAaWW3aOXorkd1b9T2TspMluLKxzA9mV3/wCIXKYZsruGx5rKcPZ048l6ZdnML2v4bO8EeHbkaoB46xhRGHuvGI3bs09iIMMgUw3CsGmqiBb0dlYLFvaWpjYg9PcKt1hsoF6AstThwuqs6Zz9EiuQUxysBFkEyRERv0RQKVlu6hdPntwVRchIHKhpDoq76J5Xdn2qkvHEpkN2TvruovcLhVZnOdaMFx4NWvQ4M54ElbpxEbT+qqMXLoynkjBWzPoqKorJeyMsXF5XR01JFSR5YhrxPEq1uWNgYxtmtFgOSWZduLCls87L5DnpdDE3WzglI0xOncO0fR7liO10XW4eA2liaPVCy82VQr6X4cbm38M+upRI0ggLk8XwhjyS0WcNiF308eYLHraUOBuF5FUfQQnyVM8rrHz0UtnhzSDo4LWwzpeWOY2uaXZRZsn81oY7hjZmOGXXguCqKWWCrET2nVwAvstY/u0RJuOwzpRiAqccnmYTle2MjT8DUlTj8TYcUfFp2Y4x/wDW1Jdawo4v1TCKZ16Gn12hZ8oRVFU5HFpOiz6QnyOn/wC035QmaS2S/ArmR1PaNwvI8CqZ23aFCnlztLXbhXMIcHA+xJpoqLvYJTEskLT6LvyRjbEfzQ8zMu3vUhMDHmG/JaQb6Zjlj7Rf4KudrZGAO0cNiqjKdgiGFrrNdueK0MUyiJxByuFjyVrH9VKHtO+hTuiD9HODbbOVDhI27XNuTsQs+G9G8clqmaucAgjZWBwIughcRNDjqAnEmlgVoYvsLeRwKoce9JztFU52iAsnnA4pB90OXm6djiSQgLCg5WsdYIZp0CRfpo6xQAZ1neq3P11QzZABvfvRtNQVFYA4DIz1nJqLfQpSS7B5ZAGq6jw2oq7Ob2I+L3brYosLp6XtPcZZPWdsPAI4vFtFvDx2/wCRyZPLS1Epo6KKjb2O087vO6uL9VAuN01xfVdcYKKpHDLI5O2OXapi5QLtSoElVRnZYfFdDgdTni6sntN/Rc2LlGYbMYKpjr9kmyw8nHzgb+Lm4Zd9M7CwKFqYQbq+J92AqFTIGRly8VntwbT0c7iNJckgLEnwxj3Bz4wbHQ22XUyuDheyEkY08FDO+MeS2eQ9KqQMx2pb2tmcT6jUlp9MIwOkVVvtH+7akulSdHM8SvoAomXooNP8pnyhM9ltVOhdejpxb/KZ8oV5jDjom1RMXaK4nEWPFEteDdze64Q5aWmycXHgqrkjJS4yYWSHt1VDew9w0DSkyQAa7qbgHMFtbqFaZs2pIgLA66+Ckx9iEzwQALapgtuzmap0Wvfm3U2SGxAJCoLglnsNECLi/Wx1TZgqHOJKk1/ZsUAFZyQLJOeLHQqDToEg622/NADb+Kky8Zu7YpRRyTPysY4u5gLUpsGeSDUSED1bahVGEpPRE8kIdszg9ziAxt77LQpMGmms6XzbPx7+5bFNTw04tEzX1juri/XXddMPGX9xxZPM/wACilwylpjmazO/1nfyRhcqsybMV0RhGOkckskpO2ywuBTEqGYpE3VkWOXa7JiUySAsa6QF0uKjmAKYi9uymTZtxuEN1vZOgURKduaUougjJWdbQ1JNO3PxCjiEvmDY7lZWFVBlhMRPbZqPBKsqSI25jYh2q8HPHjkaZ9P4qjPGpoJlkytAJVXWArPnqwX7phVC26y42dqkkcV0xI/pFVf7Y/3bUkN0tlzdIKkjlH8jUlslowctg1GB5HT7/Us+UIhjjcAKyhwysdQ0xFNIQYWEG34Qrvout/0snuXRxfw4eVeylwvvofFRLdBqPciW4ZW31pZPcnOG1h/ZXj2I4P4JyTBMnePcpNvGBoSOd0R9HVw/ZXn2KYw+uA0ppPCyHBv0NTrpgpeXnQWsNyqro04dXH9mk9yYYZW3/ur/AHI4Negck3YGnaLo36Mrf9O4exSbhVW7Qwv9ifGXwXJARbY2KYtyj/hbFPgtQfrXZRyFiVoQ4eyK3mi5w+07VbQ8ecuznn5UI9bMaloZ6ixazK3mTZaVPhEDDeZ7nkcBoFodW/1SnyP9Urpj48Y9nDPyss9JUPEGRtyxsDByAVgeqwx/Ip8j+RWyil0c7Um7ZZmSzKvK/kU+R/IooXGXwnmSzBQyP5Jsr+X5oodS+FmYJr96hZ/qqIzO0aNt09exVL4WF1lEvUHMkvsU3VScilaCpfCWfXdRzapdU/kU3VPvfKUlJA1P4InRRueCs6t/qlN1TvVKtSiQ4S+FlPO+CRr2bjfvXRyUdPi1IxzszC4DtMOq5nq3+qt7o/U5InxSuDQ03F15/nY+Uecez1Pw7LKL4Mx8TwiamdeKbrGjmLFZEs00BtIDouyqnMlqTZzS0N5rJrKaOVxBDV5dS+HvJxa7PLekdXnxmd1zqGfIEkT0ppBHjtS0AaBnyNSWqWjJ/wDT0fCYIThdDeJn91i+yPUai+oh+6j+EJJL110jyJdj+Tw2+pj+EKJghv8AVR/CEkkCG6iH7mP4QnEENvqo/hCSSaAYwQ/cx/CFIwQ2Pmo/hCSSAImnht9TH8ITinh+5j+EJJI9AOaeC48zH8IS8nh+5j+EJJLRdEMj5PD9zH8IS8nh+5j+EJJIEI08H3MfwhMKeH7mP4QkkgEP5PB9zH8IS6iH7qP4QkkgYuoh+6j+EJeTw/cx/CEkkAUVlPB5NL5mP0T9kLN6KxxtFTlY0at2HckklPoXs6DK3kPcnytvsPckkuZdl+hFrb+iPcmyt5D3JJI9gLK3kPcnDW8h7kkkFxHLRyCUbW9aNB6J4d6SSmX8GOP9SJEAdY7QKLwM2wSSWa7N/R510wH9oqrwj+RqSSSo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41007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9" name="Picture 5" descr="https://encrypted-tbn1.gstatic.com/images?q=tbn:ANd9GcScNuNx_qi-Do44AWp__Dw9ByPPW7AL9wgrObPIziSwS8SLohyA"/>
          <p:cNvPicPr>
            <a:picLocks noChangeAspect="1" noChangeArrowheads="1"/>
          </p:cNvPicPr>
          <p:nvPr/>
        </p:nvPicPr>
        <p:blipFill rotWithShape="1">
          <a:blip r:embed="rId4">
            <a:extLst>
              <a:ext uri="{28A0092B-C50C-407E-A947-70E740481C1C}">
                <a14:useLocalDpi xmlns:a14="http://schemas.microsoft.com/office/drawing/2010/main" val="0"/>
              </a:ext>
            </a:extLst>
          </a:blip>
          <a:srcRect t="12715"/>
          <a:stretch/>
        </p:blipFill>
        <p:spPr bwMode="auto">
          <a:xfrm>
            <a:off x="3289702" y="3501008"/>
            <a:ext cx="2669154" cy="174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89468"/>
      </p:ext>
    </p:extLst>
  </p:cSld>
  <p:clrMapOvr>
    <a:masterClrMapping/>
  </p:clrMapOvr>
  <mc:AlternateContent xmlns:mc="http://schemas.openxmlformats.org/markup-compatibility/2006" xmlns:p14="http://schemas.microsoft.com/office/powerpoint/2010/main">
    <mc:Choice Requires="p14">
      <p:transition spd="slow" p14:dur="2000" advTm="221"/>
    </mc:Choice>
    <mc:Fallback xmlns="">
      <p:transition spd="slow" advTm="221"/>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lstStyle/>
          <a:p>
            <a:pPr algn="ctr"/>
            <a:r>
              <a:rPr lang="en-IE" b="1" dirty="0" smtClean="0">
                <a:solidFill>
                  <a:srgbClr val="C00000"/>
                </a:solidFill>
              </a:rPr>
              <a:t>Flossing Tools</a:t>
            </a:r>
            <a:endParaRPr lang="en-IE" b="1" dirty="0">
              <a:solidFill>
                <a:srgbClr val="C0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9" y="1700808"/>
            <a:ext cx="3914529"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675408"/>
            <a:ext cx="286702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801141"/>
            <a:ext cx="4284984" cy="296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3075697"/>
      </p:ext>
    </p:extLst>
  </p:cSld>
  <p:clrMapOvr>
    <a:masterClrMapping/>
  </p:clrMapOvr>
  <mc:AlternateContent xmlns:mc="http://schemas.openxmlformats.org/markup-compatibility/2006" xmlns:p14="http://schemas.microsoft.com/office/powerpoint/2010/main">
    <mc:Choice Requires="p14">
      <p:transition spd="slow" p14:dur="2000" advTm="94"/>
    </mc:Choice>
    <mc:Fallback xmlns="">
      <p:transition spd="slow" advTm="9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solidFill>
                  <a:srgbClr val="C00000"/>
                </a:solidFill>
              </a:rPr>
              <a:t>Recommendations</a:t>
            </a:r>
            <a:endParaRPr lang="en-IE" dirty="0">
              <a:solidFill>
                <a:srgbClr val="C00000"/>
              </a:solidFill>
            </a:endParaRPr>
          </a:p>
        </p:txBody>
      </p:sp>
      <p:sp>
        <p:nvSpPr>
          <p:cNvPr id="3" name="Content Placeholder 2"/>
          <p:cNvSpPr>
            <a:spLocks noGrp="1"/>
          </p:cNvSpPr>
          <p:nvPr>
            <p:ph idx="1"/>
          </p:nvPr>
        </p:nvSpPr>
        <p:spPr/>
        <p:txBody>
          <a:bodyPr/>
          <a:lstStyle/>
          <a:p>
            <a:endParaRPr lang="en-IE" dirty="0" smtClean="0"/>
          </a:p>
          <a:p>
            <a:r>
              <a:rPr lang="en-IE" dirty="0" smtClean="0"/>
              <a:t>The </a:t>
            </a:r>
            <a:r>
              <a:rPr lang="en-IE" dirty="0"/>
              <a:t>benefits of interproximal cleaning using dental floss are undisputed</a:t>
            </a:r>
            <a:r>
              <a:rPr lang="en-IE" dirty="0" smtClean="0"/>
              <a:t>.</a:t>
            </a:r>
          </a:p>
          <a:p>
            <a:pPr marL="0" indent="0">
              <a:buNone/>
            </a:pPr>
            <a:endParaRPr lang="en-IE" dirty="0" smtClean="0"/>
          </a:p>
          <a:p>
            <a:r>
              <a:rPr lang="en-IE" dirty="0"/>
              <a:t>Flossing tools work as well as flossing with the traditional method</a:t>
            </a:r>
            <a:r>
              <a:rPr lang="en-IE" dirty="0" smtClean="0"/>
              <a:t>.</a:t>
            </a:r>
          </a:p>
          <a:p>
            <a:pPr marL="0" indent="0">
              <a:buNone/>
            </a:pPr>
            <a:endParaRPr lang="en-IE" dirty="0" smtClean="0"/>
          </a:p>
          <a:p>
            <a:r>
              <a:rPr lang="en-IE" dirty="0"/>
              <a:t>The flossing habit is difficult to establish.</a:t>
            </a:r>
          </a:p>
        </p:txBody>
      </p:sp>
    </p:spTree>
    <p:extLst>
      <p:ext uri="{BB962C8B-B14F-4D97-AF65-F5344CB8AC3E}">
        <p14:creationId xmlns:p14="http://schemas.microsoft.com/office/powerpoint/2010/main" val="2111584099"/>
      </p:ext>
    </p:extLst>
  </p:cSld>
  <p:clrMapOvr>
    <a:masterClrMapping/>
  </p:clrMapOvr>
  <mc:AlternateContent xmlns:mc="http://schemas.openxmlformats.org/markup-compatibility/2006" xmlns:p14="http://schemas.microsoft.com/office/powerpoint/2010/main">
    <mc:Choice Requires="p14">
      <p:transition spd="slow" p14:dur="2000" advTm="328"/>
    </mc:Choice>
    <mc:Fallback xmlns="">
      <p:transition spd="slow" advTm="32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80" y="255464"/>
            <a:ext cx="8229600" cy="1143000"/>
          </a:xfrm>
        </p:spPr>
        <p:txBody>
          <a:bodyPr/>
          <a:lstStyle/>
          <a:p>
            <a:pPr algn="ctr"/>
            <a:r>
              <a:rPr lang="en-IE" b="1" dirty="0" smtClean="0">
                <a:solidFill>
                  <a:srgbClr val="C00000"/>
                </a:solidFill>
              </a:rPr>
              <a:t>Interdental Brushes</a:t>
            </a:r>
            <a:endParaRPr lang="en-IE" b="1" dirty="0">
              <a:solidFill>
                <a:srgbClr val="C00000"/>
              </a:solidFill>
            </a:endParaRPr>
          </a:p>
        </p:txBody>
      </p:sp>
      <p:sp>
        <p:nvSpPr>
          <p:cNvPr id="3" name="Content Placeholder 2"/>
          <p:cNvSpPr>
            <a:spLocks noGrp="1"/>
          </p:cNvSpPr>
          <p:nvPr>
            <p:ph idx="1"/>
          </p:nvPr>
        </p:nvSpPr>
        <p:spPr>
          <a:xfrm>
            <a:off x="467544" y="1772817"/>
            <a:ext cx="4680520" cy="4752527"/>
          </a:xfrm>
        </p:spPr>
        <p:txBody>
          <a:bodyPr>
            <a:normAutofit fontScale="92500" lnSpcReduction="20000"/>
          </a:bodyPr>
          <a:lstStyle/>
          <a:p>
            <a:r>
              <a:rPr lang="en-IE" sz="2800" b="1" dirty="0" smtClean="0">
                <a:solidFill>
                  <a:srgbClr val="A50021"/>
                </a:solidFill>
              </a:rPr>
              <a:t>Technique</a:t>
            </a:r>
          </a:p>
          <a:p>
            <a:pPr marL="0" indent="0">
              <a:buNone/>
            </a:pPr>
            <a:endParaRPr lang="en-IE" sz="2800" b="1" dirty="0" smtClean="0">
              <a:solidFill>
                <a:srgbClr val="A50021"/>
              </a:solidFill>
            </a:endParaRPr>
          </a:p>
          <a:p>
            <a:pPr>
              <a:buFont typeface="Wingdings" panose="05000000000000000000" pitchFamily="2" charset="2"/>
              <a:buChar char="Ø"/>
            </a:pPr>
            <a:r>
              <a:rPr lang="en-IE" sz="2400" dirty="0" smtClean="0"/>
              <a:t>inserted </a:t>
            </a:r>
            <a:r>
              <a:rPr lang="en-IE" sz="2400" dirty="0"/>
              <a:t>through interproximal spaces and </a:t>
            </a:r>
            <a:r>
              <a:rPr lang="en-IE" sz="2400" dirty="0">
                <a:solidFill>
                  <a:srgbClr val="FF0000"/>
                </a:solidFill>
              </a:rPr>
              <a:t>moved back and forth </a:t>
            </a:r>
            <a:r>
              <a:rPr lang="en-IE" sz="2400" dirty="0"/>
              <a:t>between the teeth with </a:t>
            </a:r>
            <a:r>
              <a:rPr lang="en-IE" sz="2400" dirty="0">
                <a:solidFill>
                  <a:srgbClr val="FF0000"/>
                </a:solidFill>
              </a:rPr>
              <a:t>short strokes</a:t>
            </a:r>
            <a:r>
              <a:rPr lang="en-IE" sz="2400" dirty="0" smtClean="0">
                <a:solidFill>
                  <a:srgbClr val="FF0000"/>
                </a:solidFill>
              </a:rPr>
              <a:t>.</a:t>
            </a:r>
          </a:p>
          <a:p>
            <a:pPr marL="0" indent="0">
              <a:buNone/>
            </a:pPr>
            <a:endParaRPr lang="en-IE" sz="2400" dirty="0" smtClean="0">
              <a:solidFill>
                <a:srgbClr val="FF0000"/>
              </a:solidFill>
            </a:endParaRPr>
          </a:p>
          <a:p>
            <a:pPr>
              <a:buFont typeface="Wingdings" panose="05000000000000000000" pitchFamily="2" charset="2"/>
              <a:buChar char="Ø"/>
            </a:pPr>
            <a:r>
              <a:rPr lang="en-IE" sz="2400" dirty="0" smtClean="0"/>
              <a:t> </a:t>
            </a:r>
            <a:r>
              <a:rPr lang="en-IE" sz="2400" dirty="0"/>
              <a:t>For the most efficient cleaning, the diameter of brush should be </a:t>
            </a:r>
            <a:r>
              <a:rPr lang="en-IE" sz="2400" dirty="0">
                <a:solidFill>
                  <a:srgbClr val="FF0000"/>
                </a:solidFill>
              </a:rPr>
              <a:t>slightly larger than the gingival embrasures </a:t>
            </a:r>
            <a:r>
              <a:rPr lang="en-IE" sz="2400" dirty="0"/>
              <a:t>to be </a:t>
            </a:r>
            <a:r>
              <a:rPr lang="en-IE" sz="2400" dirty="0" smtClean="0"/>
              <a:t>cleaned (</a:t>
            </a:r>
            <a:r>
              <a:rPr lang="en-IE" sz="2300" dirty="0" smtClean="0"/>
              <a:t>this permits </a:t>
            </a:r>
            <a:r>
              <a:rPr lang="en-IE" sz="2300" dirty="0"/>
              <a:t>bristles to exert pressure on both </a:t>
            </a:r>
            <a:r>
              <a:rPr lang="en-IE" sz="2300" u="sng" dirty="0"/>
              <a:t>proximal tooth surfaces, </a:t>
            </a:r>
            <a:r>
              <a:rPr lang="en-IE" sz="2300" dirty="0"/>
              <a:t>working their way into </a:t>
            </a:r>
            <a:r>
              <a:rPr lang="en-IE" sz="2300" u="sng" dirty="0"/>
              <a:t>concavities on the </a:t>
            </a:r>
            <a:r>
              <a:rPr lang="en-IE" sz="2300" u="sng" dirty="0" smtClean="0"/>
              <a:t>roots</a:t>
            </a:r>
            <a:r>
              <a:rPr lang="en-IE" sz="2300" dirty="0" smtClean="0"/>
              <a:t>)</a:t>
            </a:r>
            <a:endParaRPr lang="en-IE" sz="23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12776"/>
            <a:ext cx="24384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725144"/>
            <a:ext cx="3132150" cy="203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519989"/>
      </p:ext>
    </p:extLst>
  </p:cSld>
  <p:clrMapOvr>
    <a:masterClrMapping/>
  </p:clrMapOvr>
  <mc:AlternateContent xmlns:mc="http://schemas.openxmlformats.org/markup-compatibility/2006" xmlns:p14="http://schemas.microsoft.com/office/powerpoint/2010/main">
    <mc:Choice Requires="p14">
      <p:transition spd="slow" p14:dur="2000" advTm="1582"/>
    </mc:Choice>
    <mc:Fallback xmlns="">
      <p:transition spd="slow" advTm="1582"/>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33587" y="2143919"/>
            <a:ext cx="5076825" cy="343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752396"/>
      </p:ext>
    </p:extLst>
  </p:cSld>
  <p:clrMapOvr>
    <a:masterClrMapping/>
  </p:clrMapOvr>
  <mc:AlternateContent xmlns:mc="http://schemas.openxmlformats.org/markup-compatibility/2006" xmlns:p14="http://schemas.microsoft.com/office/powerpoint/2010/main">
    <mc:Choice Requires="p14">
      <p:transition spd="slow" p14:dur="2000" advTm="690"/>
    </mc:Choice>
    <mc:Fallback xmlns="">
      <p:transition spd="slow" advTm="69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05013"/>
            <a:ext cx="5001344" cy="373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07033"/>
      </p:ext>
    </p:extLst>
  </p:cSld>
  <p:clrMapOvr>
    <a:masterClrMapping/>
  </p:clrMapOvr>
  <mc:AlternateContent xmlns:mc="http://schemas.openxmlformats.org/markup-compatibility/2006" xmlns:p14="http://schemas.microsoft.com/office/powerpoint/2010/main">
    <mc:Choice Requires="p14">
      <p:transition spd="slow" p14:dur="2000" advTm="984"/>
    </mc:Choice>
    <mc:Fallback xmlns="">
      <p:transition spd="slow" advTm="98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lstStyle/>
          <a:p>
            <a:pPr algn="ctr"/>
            <a:r>
              <a:rPr lang="en-IE" b="1" dirty="0" smtClean="0">
                <a:solidFill>
                  <a:srgbClr val="C00000"/>
                </a:solidFill>
              </a:rPr>
              <a:t>Toothpicks</a:t>
            </a:r>
            <a:endParaRPr lang="en-IE" b="1"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IE" sz="2000" dirty="0"/>
              <a:t>Toothpicks are common devices and readily available in most homes. </a:t>
            </a:r>
            <a:endParaRPr lang="en-IE" sz="2000" dirty="0" smtClean="0"/>
          </a:p>
          <a:p>
            <a:pPr marL="45720" indent="0">
              <a:buNone/>
            </a:pPr>
            <a:endParaRPr lang="en-IE" sz="2000" dirty="0" smtClean="0"/>
          </a:p>
          <a:p>
            <a:r>
              <a:rPr lang="en-IE" sz="2000" dirty="0" smtClean="0"/>
              <a:t>They </a:t>
            </a:r>
            <a:r>
              <a:rPr lang="en-IE" sz="2000" dirty="0"/>
              <a:t>can be used around all surfaces of the teeth when attached to commercially available </a:t>
            </a:r>
            <a:r>
              <a:rPr lang="en-IE" sz="2000" dirty="0" smtClean="0"/>
              <a:t>handles.</a:t>
            </a:r>
          </a:p>
          <a:p>
            <a:pPr marL="45720" indent="0">
              <a:buNone/>
            </a:pPr>
            <a:endParaRPr lang="en-IE" sz="2000" dirty="0" smtClean="0"/>
          </a:p>
          <a:p>
            <a:r>
              <a:rPr lang="en-IE" sz="2000" dirty="0" smtClean="0"/>
              <a:t>Once </a:t>
            </a:r>
            <a:r>
              <a:rPr lang="en-IE" sz="2000" dirty="0"/>
              <a:t>mounted on the handle, the toothpick is broken off so that it is only 5- or 6-mm long. The tip of the toothpick is used to trace along the gingival margin and into the proximal areas from both the facial and the lingual surface of each </a:t>
            </a:r>
            <a:r>
              <a:rPr lang="en-IE" sz="2000" dirty="0" smtClean="0"/>
              <a:t>tooth.</a:t>
            </a:r>
          </a:p>
          <a:p>
            <a:pPr marL="45720" indent="0">
              <a:buNone/>
            </a:pPr>
            <a:endParaRPr lang="en-IE" sz="2000" dirty="0" smtClean="0"/>
          </a:p>
          <a:p>
            <a:r>
              <a:rPr lang="en-IE" sz="2000" dirty="0" smtClean="0"/>
              <a:t>Toothpicks </a:t>
            </a:r>
            <a:r>
              <a:rPr lang="en-IE" sz="2000" dirty="0"/>
              <a:t>mounted on handles are efficient for cleaning </a:t>
            </a:r>
            <a:r>
              <a:rPr lang="en-IE" sz="2000" u="sng" dirty="0"/>
              <a:t>along the gingival </a:t>
            </a:r>
            <a:r>
              <a:rPr lang="en-IE" sz="2000" u="sng" dirty="0" smtClean="0"/>
              <a:t>margin.</a:t>
            </a:r>
          </a:p>
          <a:p>
            <a:pPr marL="45720" indent="0">
              <a:buNone/>
            </a:pPr>
            <a:endParaRPr lang="en-IE" sz="2000" u="sng" dirty="0" smtClean="0"/>
          </a:p>
          <a:p>
            <a:r>
              <a:rPr lang="en-IE" sz="2000" dirty="0"/>
              <a:t> </a:t>
            </a:r>
            <a:r>
              <a:rPr lang="en-IE" sz="2000" dirty="0" smtClean="0"/>
              <a:t>Can </a:t>
            </a:r>
            <a:r>
              <a:rPr lang="en-IE" sz="2000" dirty="0"/>
              <a:t>penetrate into </a:t>
            </a:r>
            <a:r>
              <a:rPr lang="en-IE" sz="2000" u="sng" dirty="0"/>
              <a:t>periodontal pockets </a:t>
            </a:r>
            <a:r>
              <a:rPr lang="en-IE" sz="2000" dirty="0"/>
              <a:t>and </a:t>
            </a:r>
            <a:r>
              <a:rPr lang="en-IE" sz="2000" u="sng" dirty="0" err="1" smtClean="0"/>
              <a:t>furcations</a:t>
            </a:r>
            <a:r>
              <a:rPr lang="en-IE" dirty="0"/>
              <a:t>.</a:t>
            </a:r>
            <a:endParaRPr lang="en-IE" sz="2000" dirty="0"/>
          </a:p>
        </p:txBody>
      </p:sp>
    </p:spTree>
    <p:extLst>
      <p:ext uri="{BB962C8B-B14F-4D97-AF65-F5344CB8AC3E}">
        <p14:creationId xmlns:p14="http://schemas.microsoft.com/office/powerpoint/2010/main" val="2137642975"/>
      </p:ext>
    </p:extLst>
  </p:cSld>
  <p:clrMapOvr>
    <a:masterClrMapping/>
  </p:clrMapOvr>
  <mc:AlternateContent xmlns:mc="http://schemas.openxmlformats.org/markup-compatibility/2006" xmlns:p14="http://schemas.microsoft.com/office/powerpoint/2010/main">
    <mc:Choice Requires="p14">
      <p:transition spd="slow" p14:dur="2000" advTm="658"/>
    </mc:Choice>
    <mc:Fallback xmlns="">
      <p:transition spd="slow" advTm="658"/>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solidFill>
                  <a:srgbClr val="C00000"/>
                </a:solidFill>
              </a:rPr>
              <a:t>Toothpicks</a:t>
            </a:r>
            <a:endParaRPr lang="en-IE" b="1" dirty="0">
              <a:solidFill>
                <a:srgbClr val="C00000"/>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08" y="1988840"/>
            <a:ext cx="7942592" cy="2634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7544" y="4860069"/>
            <a:ext cx="7920880" cy="1200329"/>
          </a:xfrm>
          <a:prstGeom prst="rect">
            <a:avLst/>
          </a:prstGeom>
        </p:spPr>
        <p:txBody>
          <a:bodyPr wrap="square">
            <a:spAutoFit/>
          </a:bodyPr>
          <a:lstStyle/>
          <a:p>
            <a:r>
              <a:rPr lang="en-IE" dirty="0"/>
              <a:t>Wooden toothpick. </a:t>
            </a:r>
            <a:r>
              <a:rPr lang="en-IE" b="1" dirty="0"/>
              <a:t>A,</a:t>
            </a:r>
            <a:r>
              <a:rPr lang="en-IE" dirty="0"/>
              <a:t> The tip is a common wooden toothpick held in a handle and broken off. It is used to clean </a:t>
            </a:r>
            <a:r>
              <a:rPr lang="en-IE" dirty="0" err="1"/>
              <a:t>subgingivally</a:t>
            </a:r>
            <a:r>
              <a:rPr lang="en-IE" dirty="0"/>
              <a:t> and reach into periodontal pockets. </a:t>
            </a:r>
            <a:r>
              <a:rPr lang="en-IE" b="1" dirty="0"/>
              <a:t>B,</a:t>
            </a:r>
            <a:r>
              <a:rPr lang="en-IE" dirty="0"/>
              <a:t> The tip can also be used to clean along the gingival margins of the teeth and reach under the gingiva.  </a:t>
            </a:r>
          </a:p>
        </p:txBody>
      </p:sp>
    </p:spTree>
    <p:extLst>
      <p:ext uri="{BB962C8B-B14F-4D97-AF65-F5344CB8AC3E}">
        <p14:creationId xmlns:p14="http://schemas.microsoft.com/office/powerpoint/2010/main" val="1553788821"/>
      </p:ext>
    </p:extLst>
  </p:cSld>
  <p:clrMapOvr>
    <a:masterClrMapping/>
  </p:clrMapOvr>
  <mc:AlternateContent xmlns:mc="http://schemas.openxmlformats.org/markup-compatibility/2006" xmlns:p14="http://schemas.microsoft.com/office/powerpoint/2010/main">
    <mc:Choice Requires="p14">
      <p:transition spd="slow" p14:dur="2000" advTm="547"/>
    </mc:Choice>
    <mc:Fallback xmlns="">
      <p:transition spd="slow" advTm="54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8950"/>
            <a:ext cx="6696744" cy="6504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421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548680"/>
            <a:ext cx="8229600" cy="1143000"/>
          </a:xfrm>
        </p:spPr>
        <p:txBody>
          <a:bodyPr/>
          <a:lstStyle/>
          <a:p>
            <a:pPr algn="ctr"/>
            <a:r>
              <a:rPr lang="en-IE" b="1" dirty="0" smtClean="0">
                <a:solidFill>
                  <a:srgbClr val="C00000"/>
                </a:solidFill>
              </a:rPr>
              <a:t>Wooden tips</a:t>
            </a:r>
            <a:endParaRPr lang="en-IE" b="1" dirty="0">
              <a:solidFill>
                <a:srgbClr val="C00000"/>
              </a:solidFill>
            </a:endParaRPr>
          </a:p>
        </p:txBody>
      </p:sp>
      <p:sp>
        <p:nvSpPr>
          <p:cNvPr id="4" name="Rectangle 3"/>
          <p:cNvSpPr/>
          <p:nvPr/>
        </p:nvSpPr>
        <p:spPr>
          <a:xfrm>
            <a:off x="1043608" y="5157192"/>
            <a:ext cx="6984776" cy="1477328"/>
          </a:xfrm>
          <a:prstGeom prst="rect">
            <a:avLst/>
          </a:prstGeom>
        </p:spPr>
        <p:txBody>
          <a:bodyPr wrap="square">
            <a:spAutoFit/>
          </a:bodyPr>
          <a:lstStyle/>
          <a:p>
            <a:r>
              <a:rPr lang="en-IE" dirty="0"/>
              <a:t>Triangular wooden tips are also popular with patients. The tip is inserted between the teeth, with the triangular portion resting on the gingival papilla. The tip is moved in and out to remove plaque; however, it is very difficult to use on posterior teeth and from the lingual aspect of all teeth.  </a:t>
            </a:r>
          </a:p>
        </p:txBody>
      </p:sp>
      <p:pic>
        <p:nvPicPr>
          <p:cNvPr id="29698" name="Picture 2" descr="wooden stimul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50041"/>
            <a:ext cx="4896544" cy="3158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886431"/>
      </p:ext>
    </p:extLst>
  </p:cSld>
  <p:clrMapOvr>
    <a:masterClrMapping/>
  </p:clrMapOvr>
  <mc:AlternateContent xmlns:mc="http://schemas.openxmlformats.org/markup-compatibility/2006" xmlns:p14="http://schemas.microsoft.com/office/powerpoint/2010/main">
    <mc:Choice Requires="p14">
      <p:transition spd="slow" p14:dur="2000" advTm="958"/>
    </mc:Choice>
    <mc:Fallback xmlns="">
      <p:transition spd="slow" advTm="958"/>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smtClean="0">
                <a:solidFill>
                  <a:srgbClr val="C00000"/>
                </a:solidFill>
              </a:rPr>
              <a:t>Recommendations</a:t>
            </a:r>
            <a:endParaRPr lang="en-IE" dirty="0">
              <a:solidFill>
                <a:srgbClr val="C00000"/>
              </a:solidFill>
            </a:endParaRPr>
          </a:p>
        </p:txBody>
      </p:sp>
      <p:sp>
        <p:nvSpPr>
          <p:cNvPr id="3" name="Content Placeholder 2"/>
          <p:cNvSpPr>
            <a:spLocks noGrp="1"/>
          </p:cNvSpPr>
          <p:nvPr>
            <p:ph idx="1"/>
          </p:nvPr>
        </p:nvSpPr>
        <p:spPr/>
        <p:txBody>
          <a:bodyPr>
            <a:normAutofit lnSpcReduction="10000"/>
          </a:bodyPr>
          <a:lstStyle/>
          <a:p>
            <a:r>
              <a:rPr lang="en-IE" sz="2400" dirty="0">
                <a:solidFill>
                  <a:schemeClr val="tx1"/>
                </a:solidFill>
              </a:rPr>
              <a:t>Often a toothbrush and dental floss are not sufficient to clean interdental spaces adequately, so it is extremely important to find an interdental device that the patient likes and will use</a:t>
            </a:r>
            <a:r>
              <a:rPr lang="en-IE" sz="2400" dirty="0" smtClean="0">
                <a:solidFill>
                  <a:schemeClr val="tx1"/>
                </a:solidFill>
              </a:rPr>
              <a:t>.</a:t>
            </a:r>
          </a:p>
          <a:p>
            <a:endParaRPr lang="en-IE" sz="2400" dirty="0" smtClean="0">
              <a:solidFill>
                <a:schemeClr val="tx1"/>
              </a:solidFill>
            </a:endParaRPr>
          </a:p>
          <a:p>
            <a:r>
              <a:rPr lang="en-IE" sz="2400" dirty="0">
                <a:solidFill>
                  <a:schemeClr val="tx1"/>
                </a:solidFill>
              </a:rPr>
              <a:t>Many interdental cleaning aids are available for patients. The patient might need to try several devices before finding one that is acceptable and cleans adequately</a:t>
            </a:r>
            <a:r>
              <a:rPr lang="en-IE" sz="2400" dirty="0" smtClean="0">
                <a:solidFill>
                  <a:schemeClr val="tx1"/>
                </a:solidFill>
              </a:rPr>
              <a:t>.</a:t>
            </a:r>
          </a:p>
          <a:p>
            <a:pPr marL="0" indent="0">
              <a:buNone/>
            </a:pPr>
            <a:endParaRPr lang="en-IE" sz="2400" dirty="0" smtClean="0">
              <a:solidFill>
                <a:schemeClr val="tx1"/>
              </a:solidFill>
            </a:endParaRPr>
          </a:p>
          <a:p>
            <a:r>
              <a:rPr lang="en-IE" sz="2400" dirty="0" smtClean="0">
                <a:solidFill>
                  <a:schemeClr val="tx1"/>
                </a:solidFill>
              </a:rPr>
              <a:t>In </a:t>
            </a:r>
            <a:r>
              <a:rPr lang="en-IE" sz="2400" dirty="0">
                <a:solidFill>
                  <a:schemeClr val="tx1"/>
                </a:solidFill>
              </a:rPr>
              <a:t>general, the largest brush or device that fits into a space will clean most efficiently</a:t>
            </a:r>
          </a:p>
        </p:txBody>
      </p:sp>
    </p:spTree>
    <p:extLst>
      <p:ext uri="{BB962C8B-B14F-4D97-AF65-F5344CB8AC3E}">
        <p14:creationId xmlns:p14="http://schemas.microsoft.com/office/powerpoint/2010/main" val="466559938"/>
      </p:ext>
    </p:extLst>
  </p:cSld>
  <p:clrMapOvr>
    <a:masterClrMapping/>
  </p:clrMapOvr>
  <mc:AlternateContent xmlns:mc="http://schemas.openxmlformats.org/markup-compatibility/2006" xmlns:p14="http://schemas.microsoft.com/office/powerpoint/2010/main">
    <mc:Choice Requires="p14">
      <p:transition spd="slow" p14:dur="2000" advTm="1053"/>
    </mc:Choice>
    <mc:Fallback xmlns="">
      <p:transition spd="slow" advTm="1053"/>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332656"/>
            <a:ext cx="8229600" cy="1143000"/>
          </a:xfrm>
        </p:spPr>
        <p:txBody>
          <a:bodyPr/>
          <a:lstStyle/>
          <a:p>
            <a:pPr algn="ctr"/>
            <a:r>
              <a:rPr lang="en-IE" b="1" dirty="0" smtClean="0">
                <a:solidFill>
                  <a:srgbClr val="C00000"/>
                </a:solidFill>
              </a:rPr>
              <a:t>Irrigation</a:t>
            </a:r>
            <a:endParaRPr lang="en-IE" b="1" dirty="0">
              <a:solidFill>
                <a:srgbClr val="C00000"/>
              </a:solidFill>
            </a:endParaRPr>
          </a:p>
        </p:txBody>
      </p:sp>
      <p:sp>
        <p:nvSpPr>
          <p:cNvPr id="2" name="Content Placeholder 1"/>
          <p:cNvSpPr>
            <a:spLocks noGrp="1"/>
          </p:cNvSpPr>
          <p:nvPr>
            <p:ph idx="1"/>
          </p:nvPr>
        </p:nvSpPr>
        <p:spPr>
          <a:xfrm>
            <a:off x="395536" y="1719070"/>
            <a:ext cx="3960440" cy="4806273"/>
          </a:xfrm>
        </p:spPr>
        <p:txBody>
          <a:bodyPr>
            <a:normAutofit/>
          </a:bodyPr>
          <a:lstStyle/>
          <a:p>
            <a:pPr>
              <a:buFont typeface="Wingdings" panose="05000000000000000000" pitchFamily="2" charset="2"/>
              <a:buChar char="q"/>
            </a:pPr>
            <a:r>
              <a:rPr lang="en-IE" dirty="0" smtClean="0"/>
              <a:t> </a:t>
            </a:r>
            <a:r>
              <a:rPr lang="en-IE" dirty="0" smtClean="0">
                <a:solidFill>
                  <a:schemeClr val="tx1"/>
                </a:solidFill>
              </a:rPr>
              <a:t>Work </a:t>
            </a:r>
            <a:r>
              <a:rPr lang="en-IE" dirty="0">
                <a:solidFill>
                  <a:schemeClr val="tx1"/>
                </a:solidFill>
              </a:rPr>
              <a:t>by directing a pulsating stream of water through a nozzle to the tooth </a:t>
            </a:r>
            <a:r>
              <a:rPr lang="en-IE" dirty="0" smtClean="0">
                <a:solidFill>
                  <a:schemeClr val="tx1"/>
                </a:solidFill>
              </a:rPr>
              <a:t>surface</a:t>
            </a:r>
          </a:p>
          <a:p>
            <a:pPr marL="0" indent="0">
              <a:buNone/>
            </a:pPr>
            <a:endParaRPr lang="en-IE" sz="2200" b="1" dirty="0" smtClean="0">
              <a:solidFill>
                <a:schemeClr val="tx1"/>
              </a:solidFill>
            </a:endParaRPr>
          </a:p>
          <a:p>
            <a:pPr marL="0" indent="0">
              <a:buNone/>
            </a:pPr>
            <a:endParaRPr lang="en-IE" sz="2200" b="1" dirty="0" smtClean="0"/>
          </a:p>
          <a:p>
            <a:pPr marL="0" indent="0">
              <a:buNone/>
            </a:pPr>
            <a:r>
              <a:rPr lang="en-IE" sz="2200" b="1" dirty="0" smtClean="0"/>
              <a:t>    </a:t>
            </a:r>
            <a:r>
              <a:rPr lang="en-IE" sz="2200" b="1" dirty="0" err="1" smtClean="0">
                <a:solidFill>
                  <a:schemeClr val="tx1"/>
                </a:solidFill>
                <a:latin typeface="Arial Black" panose="020B0A04020102020204" pitchFamily="34" charset="0"/>
              </a:rPr>
              <a:t>Subgingival</a:t>
            </a:r>
            <a:r>
              <a:rPr lang="en-IE" sz="2200" b="1" dirty="0" smtClean="0">
                <a:solidFill>
                  <a:schemeClr val="tx1"/>
                </a:solidFill>
                <a:latin typeface="Arial Black" panose="020B0A04020102020204" pitchFamily="34" charset="0"/>
              </a:rPr>
              <a:t> Irrigation</a:t>
            </a:r>
          </a:p>
          <a:p>
            <a:endParaRPr lang="en-IE" dirty="0" smtClean="0"/>
          </a:p>
          <a:p>
            <a:endParaRPr lang="en-IE" dirty="0" smtClean="0"/>
          </a:p>
          <a:p>
            <a:r>
              <a:rPr lang="en-IE" dirty="0"/>
              <a:t> </a:t>
            </a:r>
          </a:p>
        </p:txBody>
      </p:sp>
      <p:pic>
        <p:nvPicPr>
          <p:cNvPr id="6" name="Picture 4" descr="http://sale.dentist.net/spree/products/2288/product/viajet-pro-oral-irrigator.jpg?12905024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1450" y="332656"/>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407596"/>
            <a:ext cx="4067944" cy="242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1560" y="4508819"/>
            <a:ext cx="35814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92080" y="4016884"/>
            <a:ext cx="4150752" cy="461665"/>
          </a:xfrm>
          <a:prstGeom prst="rect">
            <a:avLst/>
          </a:prstGeom>
        </p:spPr>
        <p:txBody>
          <a:bodyPr wrap="none">
            <a:spAutoFit/>
          </a:bodyPr>
          <a:lstStyle/>
          <a:p>
            <a:r>
              <a:rPr lang="en-IE" sz="2400" b="1" dirty="0" err="1" smtClean="0">
                <a:latin typeface="Arial Black" panose="020B0A04020102020204" pitchFamily="34" charset="0"/>
              </a:rPr>
              <a:t>Supragingival</a:t>
            </a:r>
            <a:r>
              <a:rPr lang="en-IE" sz="2400" b="1" dirty="0" smtClean="0">
                <a:latin typeface="Arial Black" panose="020B0A04020102020204" pitchFamily="34" charset="0"/>
              </a:rPr>
              <a:t> Irrigation</a:t>
            </a:r>
          </a:p>
        </p:txBody>
      </p:sp>
    </p:spTree>
    <p:extLst>
      <p:ext uri="{BB962C8B-B14F-4D97-AF65-F5344CB8AC3E}">
        <p14:creationId xmlns:p14="http://schemas.microsoft.com/office/powerpoint/2010/main" val="913996369"/>
      </p:ext>
    </p:extLst>
  </p:cSld>
  <p:clrMapOvr>
    <a:masterClrMapping/>
  </p:clrMapOvr>
  <mc:AlternateContent xmlns:mc="http://schemas.openxmlformats.org/markup-compatibility/2006" xmlns:p14="http://schemas.microsoft.com/office/powerpoint/2010/main">
    <mc:Choice Requires="p14">
      <p:transition spd="slow" p14:dur="2000" advTm="338"/>
    </mc:Choice>
    <mc:Fallback xmlns="">
      <p:transition spd="slow" advTm="338"/>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dirty="0" err="1" smtClean="0"/>
              <a:t>Subgingival</a:t>
            </a:r>
            <a:r>
              <a:rPr lang="en-IE" dirty="0" smtClean="0"/>
              <a:t> Irrigation</a:t>
            </a:r>
            <a:endParaRPr lang="en-IE"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81300" y="2686844"/>
            <a:ext cx="3581400"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6818378"/>
      </p:ext>
    </p:extLst>
  </p:cSld>
  <p:clrMapOvr>
    <a:masterClrMapping/>
  </p:clrMapOvr>
  <mc:AlternateContent xmlns:mc="http://schemas.openxmlformats.org/markup-compatibility/2006" xmlns:p14="http://schemas.microsoft.com/office/powerpoint/2010/main">
    <mc:Choice Requires="p14">
      <p:transition spd="slow" p14:dur="2000" advTm="85"/>
    </mc:Choice>
    <mc:Fallback xmlns="">
      <p:transition spd="slow" advTm="85"/>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IE" dirty="0" smtClean="0">
                <a:solidFill>
                  <a:srgbClr val="C00000"/>
                </a:solidFill>
              </a:rPr>
              <a:t>Recommendations</a:t>
            </a:r>
            <a:endParaRPr lang="en-IE" dirty="0">
              <a:solidFill>
                <a:srgbClr val="C00000"/>
              </a:solidFill>
            </a:endParaRPr>
          </a:p>
        </p:txBody>
      </p:sp>
      <p:sp>
        <p:nvSpPr>
          <p:cNvPr id="6" name="Content Placeholder 5"/>
          <p:cNvSpPr>
            <a:spLocks noGrp="1"/>
          </p:cNvSpPr>
          <p:nvPr>
            <p:ph idx="1"/>
          </p:nvPr>
        </p:nvSpPr>
        <p:spPr/>
        <p:txBody>
          <a:bodyPr/>
          <a:lstStyle/>
          <a:p>
            <a:pPr fontAlgn="ctr"/>
            <a:r>
              <a:rPr lang="en-IE" dirty="0" err="1"/>
              <a:t>Supragingival</a:t>
            </a:r>
            <a:r>
              <a:rPr lang="en-IE" dirty="0"/>
              <a:t> irrigation reduces gingival inflammation and is easier for some patients than using mechanical interdental aids.</a:t>
            </a:r>
            <a:br>
              <a:rPr lang="en-IE" dirty="0"/>
            </a:br>
            <a:endParaRPr lang="en-IE" dirty="0"/>
          </a:p>
          <a:p>
            <a:pPr fontAlgn="ctr"/>
            <a:r>
              <a:rPr lang="en-IE" dirty="0" err="1"/>
              <a:t>Subgingival</a:t>
            </a:r>
            <a:r>
              <a:rPr lang="en-IE" dirty="0"/>
              <a:t> irrigation with specialized tips for deep pockets and furcation areas is effective when used daily as part of the home care routine.</a:t>
            </a:r>
            <a:br>
              <a:rPr lang="en-IE" dirty="0"/>
            </a:br>
            <a:endParaRPr lang="en-IE" dirty="0"/>
          </a:p>
          <a:p>
            <a:pPr fontAlgn="ctr"/>
            <a:r>
              <a:rPr lang="en-IE" dirty="0"/>
              <a:t>Patients requiring antibiotic premedication for dental procedures should use </a:t>
            </a:r>
            <a:r>
              <a:rPr lang="en-IE" dirty="0" err="1"/>
              <a:t>supragingival</a:t>
            </a:r>
            <a:r>
              <a:rPr lang="en-IE" dirty="0"/>
              <a:t> techniques.</a:t>
            </a:r>
          </a:p>
          <a:p>
            <a:endParaRPr lang="en-IE" dirty="0"/>
          </a:p>
        </p:txBody>
      </p:sp>
    </p:spTree>
    <p:extLst>
      <p:ext uri="{BB962C8B-B14F-4D97-AF65-F5344CB8AC3E}">
        <p14:creationId xmlns:p14="http://schemas.microsoft.com/office/powerpoint/2010/main" val="599365308"/>
      </p:ext>
    </p:extLst>
  </p:cSld>
  <p:clrMapOvr>
    <a:masterClrMapping/>
  </p:clrMapOvr>
  <mc:AlternateContent xmlns:mc="http://schemas.openxmlformats.org/markup-compatibility/2006" xmlns:p14="http://schemas.microsoft.com/office/powerpoint/2010/main">
    <mc:Choice Requires="p14">
      <p:transition spd="slow" p14:dur="2000" advTm="91"/>
    </mc:Choice>
    <mc:Fallback xmlns="">
      <p:transition spd="slow" advTm="9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p:txBody>
          <a:bodyPr/>
          <a:lstStyle/>
          <a:p>
            <a:pPr marL="484632" algn="ctr" fontAlgn="auto">
              <a:spcAft>
                <a:spcPts val="0"/>
              </a:spcAft>
              <a:defRPr/>
            </a:pPr>
            <a:r>
              <a:rPr lang="en-US" b="1" dirty="0" smtClean="0">
                <a:solidFill>
                  <a:srgbClr val="C00000"/>
                </a:solidFill>
                <a:cs typeface="+mj-cs"/>
              </a:rPr>
              <a:t>How to brush?</a:t>
            </a:r>
            <a:endParaRPr lang="ar-KW" b="1" dirty="0">
              <a:solidFill>
                <a:srgbClr val="C00000"/>
              </a:solidFill>
              <a:cs typeface="+mj-cs"/>
            </a:endParaRPr>
          </a:p>
        </p:txBody>
      </p:sp>
      <p:sp>
        <p:nvSpPr>
          <p:cNvPr id="6" name="عنصر نائب للمحتوى 5"/>
          <p:cNvSpPr>
            <a:spLocks noGrp="1"/>
          </p:cNvSpPr>
          <p:nvPr>
            <p:ph idx="1"/>
          </p:nvPr>
        </p:nvSpPr>
        <p:spPr>
          <a:xfrm>
            <a:off x="457200" y="1676400"/>
            <a:ext cx="8229600" cy="4778375"/>
          </a:xfrm>
        </p:spPr>
        <p:txBody>
          <a:bodyPr>
            <a:normAutofit fontScale="62500" lnSpcReduction="20000"/>
          </a:bodyPr>
          <a:lstStyle/>
          <a:p>
            <a:pPr marL="425196" indent="-342900" fontAlgn="auto">
              <a:lnSpc>
                <a:spcPct val="175000"/>
              </a:lnSpc>
              <a:spcAft>
                <a:spcPts val="0"/>
              </a:spcAft>
              <a:buFont typeface="Wingdings 2"/>
              <a:buNone/>
              <a:defRPr/>
            </a:pPr>
            <a:endParaRPr lang="en-US" sz="2700" dirty="0" smtClean="0">
              <a:cs typeface="+mn-cs"/>
            </a:endParaRPr>
          </a:p>
          <a:p>
            <a:pPr marL="425196" indent="-342900" fontAlgn="auto">
              <a:lnSpc>
                <a:spcPct val="175000"/>
              </a:lnSpc>
              <a:spcAft>
                <a:spcPts val="0"/>
              </a:spcAft>
              <a:buFont typeface="Wingdings 2"/>
              <a:buChar char=""/>
              <a:defRPr/>
            </a:pPr>
            <a:r>
              <a:rPr lang="en-US" sz="2700" dirty="0" smtClean="0">
                <a:cs typeface="+mn-cs"/>
              </a:rPr>
              <a:t>Add Pea-size toothpaste</a:t>
            </a:r>
          </a:p>
          <a:p>
            <a:pPr marL="425196" indent="-342900" fontAlgn="auto">
              <a:lnSpc>
                <a:spcPct val="175000"/>
              </a:lnSpc>
              <a:spcAft>
                <a:spcPts val="0"/>
              </a:spcAft>
              <a:buFont typeface="Wingdings 2"/>
              <a:buChar char=""/>
              <a:defRPr/>
            </a:pPr>
            <a:r>
              <a:rPr lang="en-US" sz="2700" dirty="0" smtClean="0">
                <a:cs typeface="+mn-cs"/>
              </a:rPr>
              <a:t>Patient is instructed to start with molar region of one arch around the opposite side than continue back around the lingual or facial surfaces of the same arch</a:t>
            </a:r>
          </a:p>
          <a:p>
            <a:pPr marL="425196" indent="-342900" fontAlgn="auto">
              <a:lnSpc>
                <a:spcPct val="175000"/>
              </a:lnSpc>
              <a:spcAft>
                <a:spcPts val="0"/>
              </a:spcAft>
              <a:buFont typeface="Wingdings 2"/>
              <a:buChar char=""/>
              <a:defRPr/>
            </a:pPr>
            <a:r>
              <a:rPr lang="en-US" sz="2700" dirty="0" smtClean="0">
                <a:cs typeface="+mn-cs"/>
              </a:rPr>
              <a:t>Last surface to be brush is occlusal. </a:t>
            </a:r>
          </a:p>
          <a:p>
            <a:pPr marL="425196" indent="-342900" fontAlgn="auto">
              <a:lnSpc>
                <a:spcPct val="175000"/>
              </a:lnSpc>
              <a:spcAft>
                <a:spcPts val="0"/>
              </a:spcAft>
              <a:buFont typeface="Wingdings 2"/>
              <a:buChar char=""/>
              <a:defRPr/>
            </a:pPr>
            <a:r>
              <a:rPr lang="en-US" sz="2700" dirty="0" smtClean="0">
                <a:cs typeface="+mn-cs"/>
              </a:rPr>
              <a:t>Patient instructed to stroke each area ten time of spend 10 seconds per area then move on to next area.   </a:t>
            </a:r>
          </a:p>
          <a:p>
            <a:pPr marL="425196" indent="-342900" fontAlgn="auto">
              <a:lnSpc>
                <a:spcPct val="175000"/>
              </a:lnSpc>
              <a:spcAft>
                <a:spcPts val="0"/>
              </a:spcAft>
              <a:buFont typeface="Wingdings 2"/>
              <a:buChar char=""/>
              <a:defRPr/>
            </a:pPr>
            <a:r>
              <a:rPr lang="en-US" sz="2700" dirty="0" smtClean="0">
                <a:solidFill>
                  <a:srgbClr val="C00000"/>
                </a:solidFill>
                <a:cs typeface="+mn-cs"/>
              </a:rPr>
              <a:t>Time :   </a:t>
            </a:r>
            <a:r>
              <a:rPr lang="en-US" sz="3200" b="1" dirty="0" smtClean="0">
                <a:cs typeface="+mn-cs"/>
              </a:rPr>
              <a:t>2 </a:t>
            </a:r>
            <a:r>
              <a:rPr lang="en-US" sz="2700" dirty="0" smtClean="0">
                <a:cs typeface="+mn-cs"/>
              </a:rPr>
              <a:t> minutes ( 30 sec per </a:t>
            </a:r>
            <a:r>
              <a:rPr lang="en-US" sz="2700" dirty="0" err="1" smtClean="0">
                <a:cs typeface="+mn-cs"/>
              </a:rPr>
              <a:t>quadrent</a:t>
            </a:r>
            <a:r>
              <a:rPr lang="en-US" sz="2700" dirty="0" smtClean="0">
                <a:cs typeface="+mn-cs"/>
              </a:rPr>
              <a:t> )</a:t>
            </a:r>
          </a:p>
          <a:p>
            <a:pPr marL="425196" indent="-342900" fontAlgn="auto">
              <a:lnSpc>
                <a:spcPct val="175000"/>
              </a:lnSpc>
              <a:spcAft>
                <a:spcPts val="0"/>
              </a:spcAft>
              <a:buFont typeface="Wingdings 2"/>
              <a:buChar char=""/>
              <a:defRPr/>
            </a:pPr>
            <a:r>
              <a:rPr lang="en-US" sz="2700" dirty="0" smtClean="0">
                <a:solidFill>
                  <a:srgbClr val="C00000"/>
                </a:solidFill>
              </a:rPr>
              <a:t>Frequency: </a:t>
            </a:r>
            <a:r>
              <a:rPr lang="en-US" sz="2700" dirty="0" smtClean="0"/>
              <a:t>Brushing</a:t>
            </a:r>
            <a:r>
              <a:rPr lang="en-US" sz="2700" dirty="0" smtClean="0">
                <a:solidFill>
                  <a:srgbClr val="C00000"/>
                </a:solidFill>
              </a:rPr>
              <a:t> Twice a day</a:t>
            </a:r>
            <a:r>
              <a:rPr lang="en-US" sz="2700" dirty="0" smtClean="0"/>
              <a:t>, Interdental cleaning </a:t>
            </a:r>
            <a:r>
              <a:rPr lang="en-US" sz="2700" dirty="0" smtClean="0">
                <a:solidFill>
                  <a:srgbClr val="C00000"/>
                </a:solidFill>
              </a:rPr>
              <a:t>once a day</a:t>
            </a:r>
            <a:r>
              <a:rPr lang="en-US" sz="2700" dirty="0" smtClean="0"/>
              <a:t>.</a:t>
            </a:r>
            <a:endParaRPr lang="en-US" sz="2700" dirty="0" smtClean="0">
              <a:cs typeface="+mn-cs"/>
            </a:endParaRPr>
          </a:p>
          <a:p>
            <a:pPr marL="448056" indent="-384048" fontAlgn="auto">
              <a:spcAft>
                <a:spcPts val="0"/>
              </a:spcAft>
              <a:buFont typeface="Wingdings 2"/>
              <a:buChar char=""/>
              <a:defRPr/>
            </a:pPr>
            <a:endParaRPr lang="ar-KW" dirty="0">
              <a:cs typeface="+mn-cs"/>
            </a:endParaRPr>
          </a:p>
        </p:txBody>
      </p:sp>
    </p:spTree>
    <p:extLst>
      <p:ext uri="{BB962C8B-B14F-4D97-AF65-F5344CB8AC3E}">
        <p14:creationId xmlns:p14="http://schemas.microsoft.com/office/powerpoint/2010/main" val="1844075122"/>
      </p:ext>
    </p:extLst>
  </p:cSld>
  <p:clrMapOvr>
    <a:masterClrMapping/>
  </p:clrMapOvr>
  <mc:AlternateContent xmlns:mc="http://schemas.openxmlformats.org/markup-compatibility/2006" xmlns:p14="http://schemas.microsoft.com/office/powerpoint/2010/main">
    <mc:Choice Requires="p14">
      <p:transition spd="slow" p14:dur="2000" advTm="313"/>
    </mc:Choice>
    <mc:Fallback xmlns="">
      <p:transition spd="slow" advTm="313"/>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76672"/>
            <a:ext cx="8229600" cy="1143000"/>
          </a:xfrm>
        </p:spPr>
        <p:txBody>
          <a:bodyPr>
            <a:normAutofit fontScale="90000"/>
          </a:bodyPr>
          <a:lstStyle/>
          <a:p>
            <a:pPr algn="ctr"/>
            <a:r>
              <a:rPr lang="en-IE" b="1" dirty="0" smtClean="0">
                <a:solidFill>
                  <a:srgbClr val="C00000"/>
                </a:solidFill>
              </a:rPr>
              <a:t>Patient Education &amp; motivation</a:t>
            </a:r>
            <a:endParaRPr lang="en-IE" b="1" dirty="0">
              <a:solidFill>
                <a:srgbClr val="C00000"/>
              </a:solidFill>
            </a:endParaRPr>
          </a:p>
        </p:txBody>
      </p:sp>
      <p:sp>
        <p:nvSpPr>
          <p:cNvPr id="2" name="Content Placeholder 1"/>
          <p:cNvSpPr>
            <a:spLocks noGrp="1"/>
          </p:cNvSpPr>
          <p:nvPr>
            <p:ph idx="1"/>
          </p:nvPr>
        </p:nvSpPr>
        <p:spPr>
          <a:xfrm>
            <a:off x="380999" y="1719071"/>
            <a:ext cx="8007425" cy="2862057"/>
          </a:xfrm>
        </p:spPr>
        <p:txBody>
          <a:bodyPr>
            <a:normAutofit/>
          </a:bodyPr>
          <a:lstStyle/>
          <a:p>
            <a:r>
              <a:rPr lang="en-IE" sz="2400" b="1" dirty="0" smtClean="0">
                <a:solidFill>
                  <a:srgbClr val="FF0000"/>
                </a:solidFill>
              </a:rPr>
              <a:t>Disclosing agents:</a:t>
            </a:r>
            <a:r>
              <a:rPr lang="en-IE" sz="2400" b="1" dirty="0">
                <a:solidFill>
                  <a:srgbClr val="FF0000"/>
                </a:solidFill>
              </a:rPr>
              <a:t> </a:t>
            </a:r>
            <a:endParaRPr lang="en-IE" sz="2400" b="1" dirty="0" smtClean="0">
              <a:solidFill>
                <a:srgbClr val="FF0000"/>
              </a:solidFill>
            </a:endParaRPr>
          </a:p>
          <a:p>
            <a:pPr marL="45720" indent="0">
              <a:buNone/>
            </a:pPr>
            <a:endParaRPr lang="en-IE" dirty="0" smtClean="0"/>
          </a:p>
          <a:p>
            <a:pPr lvl="1"/>
            <a:r>
              <a:rPr lang="en-IE" dirty="0" smtClean="0"/>
              <a:t>to </a:t>
            </a:r>
            <a:r>
              <a:rPr lang="en-IE" dirty="0"/>
              <a:t>improve the efficiency of plaque control </a:t>
            </a:r>
            <a:r>
              <a:rPr lang="en-IE" dirty="0" smtClean="0"/>
              <a:t>procedures staining </a:t>
            </a:r>
            <a:r>
              <a:rPr lang="en-IE" dirty="0"/>
              <a:t>bacterial deposits on the surfaces of teeth, tongue, and gingiva. </a:t>
            </a:r>
          </a:p>
          <a:p>
            <a:pPr lvl="1"/>
            <a:r>
              <a:rPr lang="en-IE" dirty="0"/>
              <a:t> plaque control instruction in the office and dispensed for home use to aid periodontal patients in evaluating the effectiveness of their oral hygiene routines.</a:t>
            </a:r>
          </a:p>
          <a:p>
            <a:pPr lvl="1"/>
            <a:r>
              <a:rPr lang="en-IE" dirty="0"/>
              <a:t>educational and motivational tools </a:t>
            </a:r>
          </a:p>
          <a:p>
            <a:endParaRPr lang="en-IE"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653136"/>
            <a:ext cx="551497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0662853"/>
      </p:ext>
    </p:extLst>
  </p:cSld>
  <p:clrMapOvr>
    <a:masterClrMapping/>
  </p:clrMapOvr>
  <mc:AlternateContent xmlns:mc="http://schemas.openxmlformats.org/markup-compatibility/2006" xmlns:p14="http://schemas.microsoft.com/office/powerpoint/2010/main">
    <mc:Choice Requires="p14">
      <p:transition spd="slow" p14:dur="2000" advTm="111"/>
    </mc:Choice>
    <mc:Fallback xmlns="">
      <p:transition spd="slow" advTm="111"/>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Plaque Disclosing tablets</a:t>
            </a:r>
            <a:endParaRPr lang="en-IE" dirty="0"/>
          </a:p>
        </p:txBody>
      </p:sp>
      <p:sp>
        <p:nvSpPr>
          <p:cNvPr id="2" name="Content Placeholder 1"/>
          <p:cNvSpPr>
            <a:spLocks noGrp="1"/>
          </p:cNvSpPr>
          <p:nvPr>
            <p:ph idx="1"/>
          </p:nvPr>
        </p:nvSpPr>
        <p:spPr/>
        <p:txBody>
          <a:bodyPr/>
          <a:lstStyle/>
          <a:p>
            <a:endParaRPr lang="en-IE"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044" y="2492896"/>
            <a:ext cx="4128459"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34" y="2348880"/>
            <a:ext cx="3669906"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534323"/>
      </p:ext>
    </p:extLst>
  </p:cSld>
  <p:clrMapOvr>
    <a:masterClrMapping/>
  </p:clrMapOvr>
  <mc:AlternateContent xmlns:mc="http://schemas.openxmlformats.org/markup-compatibility/2006" xmlns:p14="http://schemas.microsoft.com/office/powerpoint/2010/main">
    <mc:Choice Requires="p14">
      <p:transition spd="slow" p14:dur="2000" advTm="158"/>
    </mc:Choice>
    <mc:Fallback xmlns="">
      <p:transition spd="slow" advTm="158"/>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Smoking</a:t>
            </a:r>
            <a:endParaRPr lang="en-IE"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6713" y="1988840"/>
            <a:ext cx="6975347" cy="3919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466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Effects of Smoking</a:t>
            </a:r>
            <a:endParaRPr lang="en-IE" dirty="0"/>
          </a:p>
        </p:txBody>
      </p:sp>
      <p:sp>
        <p:nvSpPr>
          <p:cNvPr id="3" name="Content Placeholder 2"/>
          <p:cNvSpPr>
            <a:spLocks noGrp="1"/>
          </p:cNvSpPr>
          <p:nvPr>
            <p:ph idx="1"/>
          </p:nvPr>
        </p:nvSpPr>
        <p:spPr/>
        <p:txBody>
          <a:bodyPr>
            <a:normAutofit fontScale="92500" lnSpcReduction="10000"/>
          </a:bodyPr>
          <a:lstStyle/>
          <a:p>
            <a:r>
              <a:rPr lang="en-IE" dirty="0"/>
              <a:t>I</a:t>
            </a:r>
            <a:r>
              <a:rPr lang="en-IE" dirty="0" smtClean="0"/>
              <a:t>ncreases </a:t>
            </a:r>
            <a:r>
              <a:rPr lang="en-IE" dirty="0"/>
              <a:t>the risk of several types of </a:t>
            </a:r>
            <a:r>
              <a:rPr lang="en-IE" dirty="0" smtClean="0"/>
              <a:t>cancers (Oral, lung</a:t>
            </a:r>
            <a:r>
              <a:rPr lang="en-IE" dirty="0"/>
              <a:t>)</a:t>
            </a:r>
            <a:endParaRPr lang="en-IE" dirty="0" smtClean="0"/>
          </a:p>
          <a:p>
            <a:r>
              <a:rPr lang="en-IE" dirty="0" smtClean="0"/>
              <a:t>Cardiac and respiratory problems</a:t>
            </a:r>
          </a:p>
          <a:p>
            <a:r>
              <a:rPr lang="en-IE" dirty="0" smtClean="0"/>
              <a:t>Aggravate periodontal condition by acting locally and systemically.</a:t>
            </a:r>
          </a:p>
          <a:p>
            <a:r>
              <a:rPr lang="en-IE" dirty="0"/>
              <a:t>Effect on response to periodontal </a:t>
            </a:r>
            <a:r>
              <a:rPr lang="en-IE" dirty="0" smtClean="0"/>
              <a:t>treatment</a:t>
            </a:r>
          </a:p>
          <a:p>
            <a:r>
              <a:rPr lang="en-IE" dirty="0" smtClean="0"/>
              <a:t>Staining &amp; Aesthetics</a:t>
            </a:r>
          </a:p>
          <a:p>
            <a:r>
              <a:rPr lang="en-IE" dirty="0" smtClean="0"/>
              <a:t>Dental caries</a:t>
            </a:r>
          </a:p>
          <a:p>
            <a:r>
              <a:rPr lang="en-IE" dirty="0" smtClean="0"/>
              <a:t>Wound healing</a:t>
            </a:r>
          </a:p>
          <a:p>
            <a:r>
              <a:rPr lang="en-IE" dirty="0" smtClean="0"/>
              <a:t>Bad breath</a:t>
            </a:r>
          </a:p>
          <a:p>
            <a:r>
              <a:rPr lang="en-IE" dirty="0" smtClean="0"/>
              <a:t>Dental implants</a:t>
            </a:r>
          </a:p>
          <a:p>
            <a:r>
              <a:rPr lang="en-IE" dirty="0" smtClean="0"/>
              <a:t>Dry sockets</a:t>
            </a:r>
          </a:p>
          <a:p>
            <a:r>
              <a:rPr lang="en-IE" dirty="0"/>
              <a:t>Anti-social behaviour</a:t>
            </a:r>
          </a:p>
          <a:p>
            <a:endParaRPr lang="en-IE"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364" y="3468936"/>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2233" y="3356992"/>
            <a:ext cx="1836415" cy="158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087537"/>
            <a:ext cx="2376264" cy="1703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5054" y="4562475"/>
            <a:ext cx="23907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84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ar-JO" dirty="0"/>
          </a:p>
        </p:txBody>
      </p:sp>
      <p:pic>
        <p:nvPicPr>
          <p:cNvPr id="27652" name="Picture 2" descr="http://upload.wikimedia.org/wikipedia/commons/thumb/b/ba/Gingivitis-before-and-after-3.jpg/800px-Gingivitis-before-and-after-3.jpg"/>
          <p:cNvPicPr>
            <a:picLocks noChangeAspect="1" noChangeArrowheads="1"/>
          </p:cNvPicPr>
          <p:nvPr/>
        </p:nvPicPr>
        <p:blipFill>
          <a:blip r:embed="rId3"/>
          <a:srcRect t="-3300" r="626" b="51649"/>
          <a:stretch>
            <a:fillRect/>
          </a:stretch>
        </p:blipFill>
        <p:spPr bwMode="auto">
          <a:xfrm>
            <a:off x="500063" y="2786063"/>
            <a:ext cx="7572375" cy="3429000"/>
          </a:xfrm>
          <a:prstGeom prst="rect">
            <a:avLst/>
          </a:prstGeom>
          <a:noFill/>
          <a:ln w="9525">
            <a:noFill/>
            <a:miter lim="800000"/>
            <a:headEnd/>
            <a:tailEnd/>
          </a:ln>
        </p:spPr>
      </p:pic>
      <p:cxnSp>
        <p:nvCxnSpPr>
          <p:cNvPr id="6" name="Straight Arrow Connector 5"/>
          <p:cNvCxnSpPr/>
          <p:nvPr/>
        </p:nvCxnSpPr>
        <p:spPr>
          <a:xfrm rot="16200000" flipH="1">
            <a:off x="1857375" y="4572000"/>
            <a:ext cx="1000125" cy="1000125"/>
          </a:xfrm>
          <a:prstGeom prst="straightConnector1">
            <a:avLst/>
          </a:prstGeom>
          <a:ln>
            <a:solidFill>
              <a:srgbClr val="002060"/>
            </a:solidFill>
            <a:tailEnd type="arrow"/>
          </a:ln>
        </p:spPr>
        <p:style>
          <a:lnRef idx="1">
            <a:schemeClr val="accent5"/>
          </a:lnRef>
          <a:fillRef idx="0">
            <a:schemeClr val="accent5"/>
          </a:fillRef>
          <a:effectRef idx="0">
            <a:schemeClr val="accent5"/>
          </a:effectRef>
          <a:fontRef idx="minor">
            <a:schemeClr val="tx1"/>
          </a:fontRef>
        </p:style>
      </p:cxnSp>
      <p:cxnSp>
        <p:nvCxnSpPr>
          <p:cNvPr id="9" name="Straight Arrow Connector 8"/>
          <p:cNvCxnSpPr/>
          <p:nvPr/>
        </p:nvCxnSpPr>
        <p:spPr>
          <a:xfrm rot="16200000" flipH="1">
            <a:off x="3000375" y="4857750"/>
            <a:ext cx="642938" cy="642938"/>
          </a:xfrm>
          <a:prstGeom prst="straightConnector1">
            <a:avLst/>
          </a:prstGeom>
          <a:ln>
            <a:solidFill>
              <a:srgbClr val="002060"/>
            </a:solidFill>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rot="16200000" flipV="1">
            <a:off x="3857625" y="6572250"/>
            <a:ext cx="1500188"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rot="16200000" flipV="1">
            <a:off x="2857500" y="6572250"/>
            <a:ext cx="1500188"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rot="16200000" flipH="1">
            <a:off x="2357438" y="3143250"/>
            <a:ext cx="714375"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rot="16200000" flipH="1">
            <a:off x="1643063" y="3500437"/>
            <a:ext cx="571500" cy="4286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3786188" y="5000625"/>
            <a:ext cx="576262" cy="395288"/>
          </a:xfrm>
          <a:prstGeom prst="straightConnector1">
            <a:avLst/>
          </a:prstGeom>
          <a:ln>
            <a:solidFill>
              <a:srgbClr val="002060"/>
            </a:solidFill>
            <a:tailEnd type="arrow"/>
          </a:ln>
        </p:spPr>
        <p:style>
          <a:lnRef idx="3">
            <a:schemeClr val="accent5"/>
          </a:lnRef>
          <a:fillRef idx="0">
            <a:schemeClr val="accent5"/>
          </a:fillRef>
          <a:effectRef idx="2">
            <a:schemeClr val="accent5"/>
          </a:effectRef>
          <a:fontRef idx="minor">
            <a:schemeClr val="tx1"/>
          </a:fontRef>
        </p:style>
      </p:cxnSp>
      <p:sp>
        <p:nvSpPr>
          <p:cNvPr id="13" name="Title 1"/>
          <p:cNvSpPr txBox="1">
            <a:spLocks/>
          </p:cNvSpPr>
          <p:nvPr/>
        </p:nvSpPr>
        <p:spPr>
          <a:xfrm>
            <a:off x="642910" y="0"/>
            <a:ext cx="8229600" cy="16002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ts val="5800"/>
              </a:lnSpc>
              <a:spcBef>
                <a:spcPct val="0"/>
              </a:spcBef>
              <a:spcAft>
                <a:spcPts val="0"/>
              </a:spcAft>
              <a:buClrTx/>
              <a:buSzTx/>
              <a:buFontTx/>
              <a:buNone/>
              <a:tabLst/>
              <a:defRPr/>
            </a:pPr>
            <a:r>
              <a:rPr kumimoji="0" lang="en-IE" sz="5400" b="0" i="0" u="none" strike="noStrike" kern="1200" cap="none" spc="0" normalizeH="0" baseline="0" noProof="0" dirty="0" smtClean="0">
                <a:ln>
                  <a:noFill/>
                </a:ln>
                <a:solidFill>
                  <a:srgbClr val="FF0000"/>
                </a:solidFill>
                <a:effectLst>
                  <a:outerShdw blurRad="63500" dist="38100" dir="5400000" algn="t" rotWithShape="0">
                    <a:prstClr val="black">
                      <a:alpha val="25000"/>
                    </a:prstClr>
                  </a:outerShdw>
                </a:effectLst>
                <a:uLnTx/>
                <a:uFillTx/>
                <a:latin typeface="+mn-lt"/>
                <a:ea typeface="+mj-ea"/>
                <a:cs typeface="+mj-cs"/>
              </a:rPr>
              <a:t>Periodontal Disease</a:t>
            </a:r>
            <a:endParaRPr kumimoji="0" lang="en-IE" sz="5400" b="0" i="0" u="none" strike="noStrike" kern="1200" cap="none" spc="0" normalizeH="0" baseline="0" noProof="0" dirty="0">
              <a:ln>
                <a:noFill/>
              </a:ln>
              <a:solidFill>
                <a:srgbClr val="FF0000"/>
              </a:solidFill>
              <a:effectLst>
                <a:outerShdw blurRad="63500" dist="38100" dir="5400000" algn="t" rotWithShape="0">
                  <a:prstClr val="black">
                    <a:alpha val="25000"/>
                  </a:prstClr>
                </a:outerShdw>
              </a:effectLst>
              <a:uLnTx/>
              <a:uFillTx/>
              <a:latin typeface="+mn-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Smoking Cessation</a:t>
            </a:r>
            <a:endParaRPr lang="en-IE" dirty="0"/>
          </a:p>
        </p:txBody>
      </p:sp>
      <p:sp>
        <p:nvSpPr>
          <p:cNvPr id="5" name="Content Placeholder 4"/>
          <p:cNvSpPr>
            <a:spLocks noGrp="1"/>
          </p:cNvSpPr>
          <p:nvPr>
            <p:ph idx="1"/>
          </p:nvPr>
        </p:nvSpPr>
        <p:spPr/>
        <p:txBody>
          <a:bodyPr>
            <a:normAutofit lnSpcReduction="10000"/>
          </a:bodyPr>
          <a:lstStyle/>
          <a:p>
            <a:endParaRPr lang="en-IE" dirty="0" smtClean="0"/>
          </a:p>
          <a:p>
            <a:pPr>
              <a:buNone/>
            </a:pPr>
            <a:r>
              <a:rPr lang="en-IE" sz="3200" b="1" dirty="0" smtClean="0">
                <a:solidFill>
                  <a:schemeClr val="tx1"/>
                </a:solidFill>
              </a:rPr>
              <a:t>5 A’s Model</a:t>
            </a:r>
          </a:p>
          <a:p>
            <a:pPr>
              <a:buNone/>
            </a:pPr>
            <a:endParaRPr lang="en-IE" sz="3200" b="1" dirty="0" smtClean="0">
              <a:solidFill>
                <a:schemeClr val="tx1"/>
              </a:solidFill>
            </a:endParaRPr>
          </a:p>
          <a:p>
            <a:pPr>
              <a:buFont typeface="Wingdings" pitchFamily="2" charset="2"/>
              <a:buChar char="ü"/>
            </a:pPr>
            <a:r>
              <a:rPr lang="en-IE" sz="3200" b="1" dirty="0" smtClean="0">
                <a:solidFill>
                  <a:schemeClr val="tx1"/>
                </a:solidFill>
              </a:rPr>
              <a:t>Ask</a:t>
            </a:r>
          </a:p>
          <a:p>
            <a:pPr>
              <a:buFont typeface="Wingdings" pitchFamily="2" charset="2"/>
              <a:buChar char="ü"/>
            </a:pPr>
            <a:r>
              <a:rPr lang="en-IE" sz="3200" b="1" dirty="0" smtClean="0">
                <a:solidFill>
                  <a:schemeClr val="tx1"/>
                </a:solidFill>
              </a:rPr>
              <a:t>Advise</a:t>
            </a:r>
          </a:p>
          <a:p>
            <a:pPr>
              <a:buFont typeface="Wingdings" pitchFamily="2" charset="2"/>
              <a:buChar char="ü"/>
            </a:pPr>
            <a:r>
              <a:rPr lang="en-IE" sz="3200" b="1" dirty="0" smtClean="0">
                <a:solidFill>
                  <a:schemeClr val="tx1"/>
                </a:solidFill>
              </a:rPr>
              <a:t>Assess</a:t>
            </a:r>
          </a:p>
          <a:p>
            <a:pPr>
              <a:buFont typeface="Wingdings" pitchFamily="2" charset="2"/>
              <a:buChar char="ü"/>
            </a:pPr>
            <a:r>
              <a:rPr lang="en-IE" sz="3200" b="1" dirty="0" smtClean="0">
                <a:solidFill>
                  <a:schemeClr val="tx1"/>
                </a:solidFill>
              </a:rPr>
              <a:t>Assist</a:t>
            </a:r>
          </a:p>
          <a:p>
            <a:pPr>
              <a:buFont typeface="Wingdings" pitchFamily="2" charset="2"/>
              <a:buChar char="ü"/>
            </a:pPr>
            <a:r>
              <a:rPr lang="en-IE" sz="3200" b="1" dirty="0" smtClean="0">
                <a:solidFill>
                  <a:schemeClr val="tx1"/>
                </a:solidFill>
              </a:rPr>
              <a:t>Arrange</a:t>
            </a:r>
            <a:endParaRPr lang="en-IE" sz="3200" b="1" dirty="0">
              <a:solidFill>
                <a:schemeClr val="tx1"/>
              </a:solidFill>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80928"/>
            <a:ext cx="2979874" cy="294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696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5648" y="1218951"/>
            <a:ext cx="3168352" cy="1600200"/>
          </a:xfrm>
        </p:spPr>
        <p:txBody>
          <a:bodyPr/>
          <a:lstStyle/>
          <a:p>
            <a:r>
              <a:rPr lang="en-IE" dirty="0" smtClean="0"/>
              <a:t>Smoking Cessation</a:t>
            </a:r>
            <a:endParaRPr lang="en-IE"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4800600"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48196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16" y="2675262"/>
            <a:ext cx="47910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706" y="4005064"/>
            <a:ext cx="48387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626" y="5877272"/>
            <a:ext cx="48006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17518" y="3018162"/>
            <a:ext cx="188595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784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Smoking Cessation</a:t>
            </a:r>
            <a:endParaRPr lang="en-IE" dirty="0"/>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22625"/>
            <a:ext cx="5976664" cy="5001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667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Nicotine Replacement therapy</a:t>
            </a:r>
            <a:endParaRPr lang="en-IE" dirty="0"/>
          </a:p>
        </p:txBody>
      </p:sp>
      <p:sp>
        <p:nvSpPr>
          <p:cNvPr id="3" name="Content Placeholder 2"/>
          <p:cNvSpPr>
            <a:spLocks noGrp="1"/>
          </p:cNvSpPr>
          <p:nvPr>
            <p:ph idx="1"/>
          </p:nvPr>
        </p:nvSpPr>
        <p:spPr>
          <a:xfrm>
            <a:off x="385192" y="1340768"/>
            <a:ext cx="8229600" cy="4525963"/>
          </a:xfrm>
        </p:spPr>
        <p:txBody>
          <a:bodyPr>
            <a:normAutofit/>
          </a:bodyPr>
          <a:lstStyle/>
          <a:p>
            <a:r>
              <a:rPr lang="en-IE" sz="2400" dirty="0" smtClean="0"/>
              <a:t>Unlike the high risk of addiction to tobacco use, the risk of addiction to NRT is very low.</a:t>
            </a:r>
            <a:endParaRPr lang="en-IE"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0"/>
            <a:ext cx="7848872" cy="4369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076"/>
          <a:stretch/>
        </p:blipFill>
        <p:spPr bwMode="auto">
          <a:xfrm>
            <a:off x="793094" y="4142912"/>
            <a:ext cx="8027377" cy="302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320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NRT</a:t>
            </a:r>
            <a:endParaRPr lang="en-IE" dirty="0"/>
          </a:p>
        </p:txBody>
      </p:sp>
      <p:sp>
        <p:nvSpPr>
          <p:cNvPr id="3" name="Content Placeholder 2"/>
          <p:cNvSpPr>
            <a:spLocks noGrp="1"/>
          </p:cNvSpPr>
          <p:nvPr>
            <p:ph idx="1"/>
          </p:nvPr>
        </p:nvSpPr>
        <p:spPr>
          <a:xfrm>
            <a:off x="457200" y="1600200"/>
            <a:ext cx="8579296" cy="4853136"/>
          </a:xfrm>
        </p:spPr>
        <p:txBody>
          <a:bodyPr>
            <a:normAutofit fontScale="77500" lnSpcReduction="20000"/>
          </a:bodyPr>
          <a:lstStyle/>
          <a:p>
            <a:endParaRPr lang="en-IE" sz="3800" b="1" u="sng" dirty="0" smtClean="0"/>
          </a:p>
          <a:p>
            <a:r>
              <a:rPr lang="en-IE" sz="3800" b="1" u="sng" dirty="0" smtClean="0"/>
              <a:t>Precautions for all Nicotine Replacement Therapy:</a:t>
            </a:r>
          </a:p>
          <a:p>
            <a:pPr marL="0" indent="0">
              <a:buNone/>
            </a:pPr>
            <a:endParaRPr lang="en-IE" sz="3800" b="1" u="sng" dirty="0" smtClean="0"/>
          </a:p>
          <a:p>
            <a:r>
              <a:rPr lang="en-IE" dirty="0" smtClean="0"/>
              <a:t> Use caution in patients  within 2 weeks post-MI, arrhythmias, or serious or worsening angina pectoris. </a:t>
            </a:r>
          </a:p>
          <a:p>
            <a:r>
              <a:rPr lang="en-IE" dirty="0" smtClean="0"/>
              <a:t>Studies show nicotine replacement therapy is safe and effective in post-MI patients. </a:t>
            </a:r>
          </a:p>
          <a:p>
            <a:pPr marL="0" indent="0">
              <a:buNone/>
            </a:pPr>
            <a:endParaRPr lang="en-IE" dirty="0" smtClean="0"/>
          </a:p>
          <a:p>
            <a:pPr>
              <a:buFont typeface="Wingdings" panose="05000000000000000000" pitchFamily="2" charset="2"/>
              <a:buChar char="Ø"/>
            </a:pPr>
            <a:r>
              <a:rPr lang="en-IE" dirty="0" smtClean="0"/>
              <a:t>Combinations of </a:t>
            </a:r>
            <a:r>
              <a:rPr lang="en-IE" b="1" dirty="0" smtClean="0"/>
              <a:t>patch, gum, and nasal spray </a:t>
            </a:r>
            <a:r>
              <a:rPr lang="en-IE" dirty="0" smtClean="0"/>
              <a:t>are </a:t>
            </a:r>
            <a:r>
              <a:rPr lang="en-IE" b="1" dirty="0" smtClean="0"/>
              <a:t>generally safe and effective</a:t>
            </a:r>
            <a:r>
              <a:rPr lang="en-IE" dirty="0" smtClean="0"/>
              <a:t>. </a:t>
            </a:r>
          </a:p>
          <a:p>
            <a:pPr marL="0" indent="0">
              <a:buNone/>
            </a:pPr>
            <a:endParaRPr lang="en-IE" dirty="0" smtClean="0"/>
          </a:p>
          <a:p>
            <a:pPr>
              <a:buFont typeface="Wingdings" panose="05000000000000000000" pitchFamily="2" charset="2"/>
              <a:buChar char="Ø"/>
            </a:pPr>
            <a:r>
              <a:rPr lang="en-IE" dirty="0" smtClean="0"/>
              <a:t>Combination of </a:t>
            </a:r>
            <a:r>
              <a:rPr lang="en-IE" b="1" dirty="0" smtClean="0"/>
              <a:t>bupropion and nicotine replacement is more effective than either  alone.</a:t>
            </a:r>
          </a:p>
          <a:p>
            <a:pPr marL="0" indent="0">
              <a:buNone/>
            </a:pPr>
            <a:r>
              <a:rPr lang="en-IE" dirty="0" smtClean="0"/>
              <a:t> </a:t>
            </a:r>
          </a:p>
        </p:txBody>
      </p:sp>
    </p:spTree>
    <p:extLst>
      <p:ext uri="{BB962C8B-B14F-4D97-AF65-F5344CB8AC3E}">
        <p14:creationId xmlns:p14="http://schemas.microsoft.com/office/powerpoint/2010/main" val="3118113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NRT</a:t>
            </a:r>
            <a:endParaRPr lang="en-IE" dirty="0"/>
          </a:p>
        </p:txBody>
      </p:sp>
      <p:sp>
        <p:nvSpPr>
          <p:cNvPr id="3" name="Content Placeholder 2"/>
          <p:cNvSpPr>
            <a:spLocks noGrp="1"/>
          </p:cNvSpPr>
          <p:nvPr>
            <p:ph idx="1"/>
          </p:nvPr>
        </p:nvSpPr>
        <p:spPr>
          <a:xfrm>
            <a:off x="395536" y="1600200"/>
            <a:ext cx="8291264" cy="4925144"/>
          </a:xfrm>
        </p:spPr>
        <p:txBody>
          <a:bodyPr>
            <a:normAutofit fontScale="85000" lnSpcReduction="20000"/>
          </a:bodyPr>
          <a:lstStyle/>
          <a:p>
            <a:pPr>
              <a:buFont typeface="Wingdings" panose="05000000000000000000" pitchFamily="2" charset="2"/>
              <a:buChar char="q"/>
            </a:pPr>
            <a:r>
              <a:rPr lang="en-IE" sz="3300" b="1" dirty="0"/>
              <a:t>Who Should Receive Pharmacotherapy? </a:t>
            </a:r>
            <a:endParaRPr lang="en-IE" sz="3300" b="1" dirty="0" smtClean="0"/>
          </a:p>
          <a:p>
            <a:pPr marL="0" indent="0">
              <a:buNone/>
            </a:pPr>
            <a:endParaRPr lang="en-IE" b="1" dirty="0"/>
          </a:p>
          <a:p>
            <a:r>
              <a:rPr lang="en-IE" dirty="0">
                <a:solidFill>
                  <a:schemeClr val="tx1"/>
                </a:solidFill>
              </a:rPr>
              <a:t>Pharmacotherapy can be a valuable adjunct to cessation treatment for most patients </a:t>
            </a:r>
            <a:r>
              <a:rPr lang="en-IE" dirty="0" smtClean="0">
                <a:solidFill>
                  <a:schemeClr val="tx1"/>
                </a:solidFill>
              </a:rPr>
              <a:t>making </a:t>
            </a:r>
            <a:r>
              <a:rPr lang="en-IE" dirty="0">
                <a:solidFill>
                  <a:schemeClr val="tx1"/>
                </a:solidFill>
              </a:rPr>
              <a:t>a quit attempt. </a:t>
            </a:r>
          </a:p>
          <a:p>
            <a:endParaRPr lang="en-IE" dirty="0">
              <a:solidFill>
                <a:schemeClr val="tx1"/>
              </a:solidFill>
            </a:endParaRPr>
          </a:p>
          <a:p>
            <a:pPr>
              <a:buFont typeface="Wingdings" panose="05000000000000000000" pitchFamily="2" charset="2"/>
              <a:buChar char="q"/>
            </a:pPr>
            <a:r>
              <a:rPr lang="en-IE" dirty="0" smtClean="0">
                <a:solidFill>
                  <a:schemeClr val="tx1"/>
                </a:solidFill>
              </a:rPr>
              <a:t>The </a:t>
            </a:r>
            <a:r>
              <a:rPr lang="en-IE" dirty="0">
                <a:solidFill>
                  <a:schemeClr val="tx1"/>
                </a:solidFill>
              </a:rPr>
              <a:t>exceptions to this recommendation include, but are not limited to: </a:t>
            </a:r>
          </a:p>
          <a:p>
            <a:pPr marL="400050" lvl="1" indent="0">
              <a:buNone/>
            </a:pPr>
            <a:r>
              <a:rPr lang="en-IE" dirty="0">
                <a:solidFill>
                  <a:schemeClr val="tx1"/>
                </a:solidFill>
              </a:rPr>
              <a:t>• </a:t>
            </a:r>
            <a:r>
              <a:rPr lang="en-IE" sz="1900" dirty="0">
                <a:solidFill>
                  <a:schemeClr val="tx1"/>
                </a:solidFill>
              </a:rPr>
              <a:t>Patients with </a:t>
            </a:r>
            <a:r>
              <a:rPr lang="en-IE" sz="1900" dirty="0">
                <a:solidFill>
                  <a:srgbClr val="FF0000"/>
                </a:solidFill>
              </a:rPr>
              <a:t>medical contraindications</a:t>
            </a:r>
            <a:r>
              <a:rPr lang="en-IE" sz="1900" dirty="0"/>
              <a:t>, </a:t>
            </a:r>
            <a:r>
              <a:rPr lang="en-IE" sz="1900" dirty="0">
                <a:solidFill>
                  <a:schemeClr val="tx1"/>
                </a:solidFill>
              </a:rPr>
              <a:t>such as an MI or stroke within the last 2 weeks </a:t>
            </a:r>
          </a:p>
          <a:p>
            <a:pPr marL="400050" lvl="1" indent="0">
              <a:buNone/>
            </a:pPr>
            <a:r>
              <a:rPr lang="en-IE" sz="1900" dirty="0">
                <a:solidFill>
                  <a:srgbClr val="FF0000"/>
                </a:solidFill>
              </a:rPr>
              <a:t>• </a:t>
            </a:r>
            <a:r>
              <a:rPr lang="en-IE" sz="1900" dirty="0">
                <a:solidFill>
                  <a:schemeClr val="tx1"/>
                </a:solidFill>
              </a:rPr>
              <a:t>Women who are </a:t>
            </a:r>
            <a:r>
              <a:rPr lang="en-IE" sz="1900" dirty="0">
                <a:solidFill>
                  <a:srgbClr val="FF0000"/>
                </a:solidFill>
              </a:rPr>
              <a:t>pregnant or breastfeeding</a:t>
            </a:r>
            <a:r>
              <a:rPr lang="en-IE" sz="1900" dirty="0"/>
              <a:t>.</a:t>
            </a:r>
          </a:p>
          <a:p>
            <a:endParaRPr lang="en-IE" dirty="0"/>
          </a:p>
          <a:p>
            <a:pPr>
              <a:buFont typeface="Wingdings" panose="05000000000000000000" pitchFamily="2" charset="2"/>
              <a:buChar char="q"/>
            </a:pPr>
            <a:r>
              <a:rPr lang="en-IE" dirty="0">
                <a:solidFill>
                  <a:schemeClr val="tx1"/>
                </a:solidFill>
              </a:rPr>
              <a:t>The efficacy of these drugs has not been established for use with </a:t>
            </a:r>
            <a:r>
              <a:rPr lang="en-IE" dirty="0">
                <a:solidFill>
                  <a:srgbClr val="FF0000"/>
                </a:solidFill>
              </a:rPr>
              <a:t>adolescents. </a:t>
            </a:r>
          </a:p>
          <a:p>
            <a:pPr marL="0" indent="0">
              <a:buNone/>
            </a:pPr>
            <a:endParaRPr lang="en-IE" dirty="0"/>
          </a:p>
          <a:p>
            <a:pPr>
              <a:buFont typeface="Wingdings" panose="05000000000000000000" pitchFamily="2" charset="2"/>
              <a:buChar char="q"/>
            </a:pPr>
            <a:r>
              <a:rPr lang="en-IE" dirty="0">
                <a:solidFill>
                  <a:schemeClr val="tx1"/>
                </a:solidFill>
              </a:rPr>
              <a:t>Generally, pharmacotherapy is not indicated in individuals </a:t>
            </a:r>
            <a:r>
              <a:rPr lang="en-IE" dirty="0">
                <a:solidFill>
                  <a:srgbClr val="FF0000"/>
                </a:solidFill>
              </a:rPr>
              <a:t>who use less than 10  cigarettes </a:t>
            </a:r>
            <a:r>
              <a:rPr lang="en-IE" dirty="0">
                <a:solidFill>
                  <a:schemeClr val="tx1"/>
                </a:solidFill>
              </a:rPr>
              <a:t>in one day. </a:t>
            </a:r>
          </a:p>
          <a:p>
            <a:endParaRPr lang="en-IE" dirty="0"/>
          </a:p>
        </p:txBody>
      </p:sp>
    </p:spTree>
    <p:extLst>
      <p:ext uri="{BB962C8B-B14F-4D97-AF65-F5344CB8AC3E}">
        <p14:creationId xmlns:p14="http://schemas.microsoft.com/office/powerpoint/2010/main" val="6139502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Dentist Role in Smoking Cessation </a:t>
            </a:r>
          </a:p>
        </p:txBody>
      </p:sp>
      <p:sp>
        <p:nvSpPr>
          <p:cNvPr id="3" name="Content Placeholder 2"/>
          <p:cNvSpPr>
            <a:spLocks noGrp="1"/>
          </p:cNvSpPr>
          <p:nvPr>
            <p:ph idx="1"/>
          </p:nvPr>
        </p:nvSpPr>
        <p:spPr/>
        <p:txBody>
          <a:bodyPr>
            <a:normAutofit/>
          </a:bodyPr>
          <a:lstStyle/>
          <a:p>
            <a:endParaRPr lang="en-IE" dirty="0" smtClean="0"/>
          </a:p>
          <a:p>
            <a:r>
              <a:rPr lang="en-IE" dirty="0" smtClean="0">
                <a:solidFill>
                  <a:schemeClr val="tx1"/>
                </a:solidFill>
              </a:rPr>
              <a:t>The </a:t>
            </a:r>
            <a:r>
              <a:rPr lang="en-IE" dirty="0">
                <a:solidFill>
                  <a:schemeClr val="tx1"/>
                </a:solidFill>
              </a:rPr>
              <a:t>dental team role is to </a:t>
            </a:r>
            <a:r>
              <a:rPr lang="en-IE" b="1" dirty="0">
                <a:solidFill>
                  <a:schemeClr val="tx1"/>
                </a:solidFill>
              </a:rPr>
              <a:t>diagnose </a:t>
            </a:r>
            <a:r>
              <a:rPr lang="en-IE" dirty="0">
                <a:solidFill>
                  <a:schemeClr val="tx1"/>
                </a:solidFill>
              </a:rPr>
              <a:t>tobacco use, advise and offer </a:t>
            </a:r>
            <a:r>
              <a:rPr lang="en-IE" b="1" dirty="0">
                <a:solidFill>
                  <a:schemeClr val="tx1"/>
                </a:solidFill>
              </a:rPr>
              <a:t>referral</a:t>
            </a:r>
            <a:r>
              <a:rPr lang="en-IE" dirty="0">
                <a:solidFill>
                  <a:schemeClr val="tx1"/>
                </a:solidFill>
              </a:rPr>
              <a:t> into smoking cessation services.</a:t>
            </a:r>
          </a:p>
          <a:p>
            <a:r>
              <a:rPr lang="en-IE" dirty="0">
                <a:solidFill>
                  <a:schemeClr val="tx1"/>
                </a:solidFill>
              </a:rPr>
              <a:t>Normally these services will lie </a:t>
            </a:r>
            <a:r>
              <a:rPr lang="en-IE" i="1" dirty="0">
                <a:solidFill>
                  <a:schemeClr val="tx1"/>
                </a:solidFill>
              </a:rPr>
              <a:t>outside the dental practice</a:t>
            </a:r>
            <a:r>
              <a:rPr lang="en-IE" dirty="0">
                <a:solidFill>
                  <a:schemeClr val="tx1"/>
                </a:solidFill>
              </a:rPr>
              <a:t> although some trained dental teams will be able to provide these services</a:t>
            </a:r>
            <a:r>
              <a:rPr lang="en-IE" dirty="0" smtClean="0">
                <a:solidFill>
                  <a:schemeClr val="tx1"/>
                </a:solidFill>
              </a:rPr>
              <a:t>.</a:t>
            </a:r>
          </a:p>
          <a:p>
            <a:endParaRPr lang="en-IE" dirty="0">
              <a:solidFill>
                <a:schemeClr val="tx1"/>
              </a:solidFill>
            </a:endParaRPr>
          </a:p>
          <a:p>
            <a:r>
              <a:rPr lang="en-IE" dirty="0">
                <a:solidFill>
                  <a:schemeClr val="tx1"/>
                </a:solidFill>
              </a:rPr>
              <a:t>Trained members of the dental team need to be allowed to prescribe nicotine replacements.</a:t>
            </a:r>
          </a:p>
          <a:p>
            <a:endParaRPr lang="en-IE" dirty="0">
              <a:solidFill>
                <a:schemeClr val="tx1"/>
              </a:solidFill>
            </a:endParaRPr>
          </a:p>
        </p:txBody>
      </p:sp>
    </p:spTree>
    <p:extLst>
      <p:ext uri="{BB962C8B-B14F-4D97-AF65-F5344CB8AC3E}">
        <p14:creationId xmlns:p14="http://schemas.microsoft.com/office/powerpoint/2010/main" val="18614822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70" t="9030" r="-197" b="5629"/>
          <a:stretch/>
        </p:blipFill>
        <p:spPr bwMode="auto">
          <a:xfrm>
            <a:off x="0" y="332656"/>
            <a:ext cx="6215074" cy="295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3643314"/>
            <a:ext cx="7021197" cy="2809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50021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Patient Education Materials </a:t>
            </a:r>
            <a:endParaRPr lang="en-IE"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012" t="8725" r="25217" b="11380"/>
          <a:stretch/>
        </p:blipFill>
        <p:spPr bwMode="auto">
          <a:xfrm>
            <a:off x="1259632" y="1484784"/>
            <a:ext cx="5760640" cy="509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81427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61" t="8418" r="25217" b="12300"/>
          <a:stretch/>
        </p:blipFill>
        <p:spPr bwMode="auto">
          <a:xfrm>
            <a:off x="971600" y="206577"/>
            <a:ext cx="7344816" cy="6651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09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ctr"/>
            <a:endParaRPr lang="ar-JO" dirty="0" smtClean="0"/>
          </a:p>
        </p:txBody>
      </p:sp>
      <p:sp>
        <p:nvSpPr>
          <p:cNvPr id="3" name="Content Placeholder 2"/>
          <p:cNvSpPr>
            <a:spLocks noGrp="1"/>
          </p:cNvSpPr>
          <p:nvPr>
            <p:ph idx="1"/>
          </p:nvPr>
        </p:nvSpPr>
        <p:spPr/>
        <p:txBody>
          <a:bodyPr/>
          <a:lstStyle/>
          <a:p>
            <a:pPr>
              <a:defRPr/>
            </a:pPr>
            <a:endParaRPr lang="ar-JO" dirty="0"/>
          </a:p>
        </p:txBody>
      </p:sp>
      <p:pic>
        <p:nvPicPr>
          <p:cNvPr id="28676" name="Picture 2" descr="http://upload.wikimedia.org/wikipedia/commons/thumb/b/ba/Gingivitis-before-and-after-3.jpg/800px-Gingivitis-before-and-after-3.jpg"/>
          <p:cNvPicPr>
            <a:picLocks noChangeAspect="1" noChangeArrowheads="1"/>
          </p:cNvPicPr>
          <p:nvPr/>
        </p:nvPicPr>
        <p:blipFill>
          <a:blip r:embed="rId2"/>
          <a:srcRect l="1874" t="1004" r="626"/>
          <a:stretch>
            <a:fillRect/>
          </a:stretch>
        </p:blipFill>
        <p:spPr bwMode="auto">
          <a:xfrm>
            <a:off x="1857356" y="1500174"/>
            <a:ext cx="5357812" cy="474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Diet Analysis &amp; Counselling</a:t>
            </a:r>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2204864"/>
            <a:ext cx="5098050" cy="221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686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Diet Analysis</a:t>
            </a:r>
            <a:endParaRPr lang="en-IE" dirty="0"/>
          </a:p>
        </p:txBody>
      </p:sp>
      <p:sp>
        <p:nvSpPr>
          <p:cNvPr id="3" name="Content Placeholder 2"/>
          <p:cNvSpPr>
            <a:spLocks noGrp="1"/>
          </p:cNvSpPr>
          <p:nvPr>
            <p:ph idx="1"/>
          </p:nvPr>
        </p:nvSpPr>
        <p:spPr/>
        <p:txBody>
          <a:bodyPr/>
          <a:lstStyle/>
          <a:p>
            <a:endParaRPr lang="en-IE" dirty="0"/>
          </a:p>
          <a:p>
            <a:endParaRPr lang="en-IE" dirty="0" smtClean="0"/>
          </a:p>
          <a:p>
            <a:r>
              <a:rPr lang="en-IE" dirty="0" smtClean="0"/>
              <a:t>High caries risk</a:t>
            </a:r>
          </a:p>
          <a:p>
            <a:endParaRPr lang="en-IE" dirty="0" smtClean="0"/>
          </a:p>
          <a:p>
            <a:r>
              <a:rPr lang="en-IE" dirty="0" smtClean="0"/>
              <a:t>Erosion</a:t>
            </a:r>
          </a:p>
          <a:p>
            <a:endParaRPr lang="en-IE" dirty="0" smtClean="0"/>
          </a:p>
          <a:p>
            <a:r>
              <a:rPr lang="en-IE" dirty="0" smtClean="0"/>
              <a:t>Sugared Medications</a:t>
            </a:r>
            <a:endParaRPr lang="en-IE" dirty="0"/>
          </a:p>
        </p:txBody>
      </p:sp>
    </p:spTree>
    <p:extLst>
      <p:ext uri="{BB962C8B-B14F-4D97-AF65-F5344CB8AC3E}">
        <p14:creationId xmlns:p14="http://schemas.microsoft.com/office/powerpoint/2010/main" val="3769569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Councelling</a:t>
            </a:r>
            <a:endParaRPr lang="en-IE" dirty="0"/>
          </a:p>
        </p:txBody>
      </p:sp>
      <p:sp>
        <p:nvSpPr>
          <p:cNvPr id="3" name="Content Placeholder 2"/>
          <p:cNvSpPr>
            <a:spLocks noGrp="1"/>
          </p:cNvSpPr>
          <p:nvPr>
            <p:ph idx="1"/>
          </p:nvPr>
        </p:nvSpPr>
        <p:spPr/>
        <p:txBody>
          <a:bodyPr/>
          <a:lstStyle/>
          <a:p>
            <a:r>
              <a:rPr lang="en-IE" dirty="0" smtClean="0"/>
              <a:t>The counselling visit:</a:t>
            </a:r>
          </a:p>
          <a:p>
            <a:r>
              <a:rPr lang="en-IE" dirty="0" smtClean="0"/>
              <a:t>Step 1- Pursue diet diary</a:t>
            </a:r>
          </a:p>
          <a:p>
            <a:r>
              <a:rPr lang="en-IE" dirty="0" smtClean="0"/>
              <a:t>Step 2- Determine daily routine</a:t>
            </a:r>
          </a:p>
          <a:p>
            <a:r>
              <a:rPr lang="en-IE" dirty="0" smtClean="0"/>
              <a:t>Step 3- Explain cause of decay</a:t>
            </a:r>
          </a:p>
          <a:p>
            <a:r>
              <a:rPr lang="en-IE" dirty="0" smtClean="0"/>
              <a:t>Step 4- Isolate sugar factor</a:t>
            </a:r>
          </a:p>
          <a:p>
            <a:r>
              <a:rPr lang="en-IE" dirty="0" smtClean="0"/>
              <a:t>Step 5- Analyse sweets intake</a:t>
            </a:r>
          </a:p>
          <a:p>
            <a:r>
              <a:rPr lang="en-IE" dirty="0" smtClean="0"/>
              <a:t>Step 6- Determine adequacy of diet</a:t>
            </a:r>
          </a:p>
          <a:p>
            <a:r>
              <a:rPr lang="en-IE" dirty="0" smtClean="0"/>
              <a:t>Step 7- Diet prescription and suggested menu</a:t>
            </a:r>
          </a:p>
          <a:p>
            <a:r>
              <a:rPr lang="en-IE" dirty="0" smtClean="0"/>
              <a:t>Step 8-Re-inforcement by follow-up revaluation</a:t>
            </a:r>
          </a:p>
        </p:txBody>
      </p:sp>
    </p:spTree>
    <p:extLst>
      <p:ext uri="{BB962C8B-B14F-4D97-AF65-F5344CB8AC3E}">
        <p14:creationId xmlns:p14="http://schemas.microsoft.com/office/powerpoint/2010/main" val="31333815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Diet Sheet/Diary</a:t>
            </a:r>
            <a:endParaRPr lang="en-IE"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IE" b="1" dirty="0"/>
              <a:t>Instructions on completing a diet </a:t>
            </a:r>
            <a:r>
              <a:rPr lang="en-IE" b="1" dirty="0" smtClean="0"/>
              <a:t>diary:</a:t>
            </a:r>
          </a:p>
          <a:p>
            <a:endParaRPr lang="en-IE" b="1" dirty="0"/>
          </a:p>
          <a:p>
            <a:r>
              <a:rPr lang="en-IE" dirty="0"/>
              <a:t>Please write down </a:t>
            </a:r>
            <a:r>
              <a:rPr lang="en-IE" dirty="0">
                <a:solidFill>
                  <a:srgbClr val="FF0000"/>
                </a:solidFill>
              </a:rPr>
              <a:t>everything you/your child eats and drinks </a:t>
            </a:r>
            <a:r>
              <a:rPr lang="en-IE" dirty="0"/>
              <a:t>and </a:t>
            </a:r>
            <a:r>
              <a:rPr lang="en-IE" dirty="0">
                <a:solidFill>
                  <a:srgbClr val="FF0000"/>
                </a:solidFill>
              </a:rPr>
              <a:t>the time</a:t>
            </a:r>
            <a:r>
              <a:rPr lang="en-IE" dirty="0"/>
              <a:t> during the day </a:t>
            </a:r>
            <a:r>
              <a:rPr lang="en-IE" dirty="0" smtClean="0"/>
              <a:t>when consumed</a:t>
            </a:r>
            <a:r>
              <a:rPr lang="en-IE" dirty="0"/>
              <a:t>. This will help us to advise you on how best to improve your diet. </a:t>
            </a:r>
            <a:endParaRPr lang="en-IE" dirty="0" smtClean="0"/>
          </a:p>
          <a:p>
            <a:endParaRPr lang="en-IE" dirty="0" smtClean="0"/>
          </a:p>
          <a:p>
            <a:r>
              <a:rPr lang="en-IE" dirty="0" smtClean="0"/>
              <a:t>Choose </a:t>
            </a:r>
            <a:r>
              <a:rPr lang="en-IE" dirty="0">
                <a:solidFill>
                  <a:srgbClr val="FF0000"/>
                </a:solidFill>
              </a:rPr>
              <a:t>one weekend </a:t>
            </a:r>
            <a:r>
              <a:rPr lang="en-IE" dirty="0" smtClean="0">
                <a:solidFill>
                  <a:srgbClr val="FF0000"/>
                </a:solidFill>
              </a:rPr>
              <a:t> day </a:t>
            </a:r>
            <a:r>
              <a:rPr lang="en-IE" dirty="0"/>
              <a:t>and </a:t>
            </a:r>
            <a:r>
              <a:rPr lang="en-IE" dirty="0">
                <a:solidFill>
                  <a:srgbClr val="FF0000"/>
                </a:solidFill>
              </a:rPr>
              <a:t>two week days</a:t>
            </a:r>
            <a:r>
              <a:rPr lang="en-IE" dirty="0"/>
              <a:t>.</a:t>
            </a:r>
          </a:p>
          <a:p>
            <a:endParaRPr lang="en-IE" dirty="0" smtClean="0"/>
          </a:p>
          <a:p>
            <a:r>
              <a:rPr lang="en-IE" dirty="0" smtClean="0"/>
              <a:t>Please </a:t>
            </a:r>
            <a:r>
              <a:rPr lang="en-IE" dirty="0">
                <a:solidFill>
                  <a:srgbClr val="FF0000"/>
                </a:solidFill>
              </a:rPr>
              <a:t>bring </a:t>
            </a:r>
            <a:r>
              <a:rPr lang="en-IE" dirty="0"/>
              <a:t>the diet diary with you to the next appointment</a:t>
            </a:r>
          </a:p>
          <a:p>
            <a:endParaRPr lang="en-IE"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077" t="9030" r="28143" b="14442"/>
          <a:stretch/>
        </p:blipFill>
        <p:spPr bwMode="auto">
          <a:xfrm>
            <a:off x="5076056" y="1844824"/>
            <a:ext cx="3685309" cy="346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85382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Diet Tips</a:t>
            </a:r>
            <a:endParaRPr lang="en-IE" dirty="0"/>
          </a:p>
        </p:txBody>
      </p:sp>
      <p:sp>
        <p:nvSpPr>
          <p:cNvPr id="3" name="Content Placeholder 2"/>
          <p:cNvSpPr>
            <a:spLocks noGrp="1"/>
          </p:cNvSpPr>
          <p:nvPr>
            <p:ph idx="1"/>
          </p:nvPr>
        </p:nvSpPr>
        <p:spPr/>
        <p:txBody>
          <a:bodyPr>
            <a:normAutofit fontScale="85000" lnSpcReduction="20000"/>
          </a:bodyPr>
          <a:lstStyle/>
          <a:p>
            <a:r>
              <a:rPr lang="en-IE" dirty="0" smtClean="0">
                <a:solidFill>
                  <a:srgbClr val="FF0000"/>
                </a:solidFill>
              </a:rPr>
              <a:t>Don’t snack in between meals. </a:t>
            </a:r>
          </a:p>
          <a:p>
            <a:pPr marL="0" indent="0">
              <a:buNone/>
            </a:pPr>
            <a:endParaRPr lang="en-IE" dirty="0" smtClean="0">
              <a:solidFill>
                <a:srgbClr val="FF0000"/>
              </a:solidFill>
            </a:endParaRPr>
          </a:p>
          <a:p>
            <a:r>
              <a:rPr lang="en-IE" dirty="0" smtClean="0"/>
              <a:t>If you have to snack the best foods are </a:t>
            </a:r>
            <a:r>
              <a:rPr lang="en-IE" dirty="0" smtClean="0">
                <a:solidFill>
                  <a:srgbClr val="FF0000"/>
                </a:solidFill>
              </a:rPr>
              <a:t>savoury</a:t>
            </a:r>
            <a:r>
              <a:rPr lang="en-IE" dirty="0" smtClean="0"/>
              <a:t> such as: raw carrots, cucumber, celery and peppers, chunk of cheese, plain cheese biscuit such as oat cakes, bread sticks, rice cakes, plain crisps, crumpets, pitta bread.</a:t>
            </a:r>
          </a:p>
          <a:p>
            <a:pPr marL="0" indent="0">
              <a:buNone/>
            </a:pPr>
            <a:r>
              <a:rPr lang="en-IE" dirty="0" smtClean="0"/>
              <a:t> </a:t>
            </a:r>
          </a:p>
          <a:p>
            <a:r>
              <a:rPr lang="en-IE" dirty="0" smtClean="0"/>
              <a:t>Drink plain tap water or tea/coffee without sugar in </a:t>
            </a:r>
            <a:r>
              <a:rPr lang="en-IE" dirty="0" smtClean="0">
                <a:solidFill>
                  <a:srgbClr val="FF0000"/>
                </a:solidFill>
              </a:rPr>
              <a:t>between meals.</a:t>
            </a:r>
          </a:p>
          <a:p>
            <a:pPr marL="0" indent="0">
              <a:buNone/>
            </a:pPr>
            <a:endParaRPr lang="en-IE" dirty="0" smtClean="0">
              <a:solidFill>
                <a:srgbClr val="FF0000"/>
              </a:solidFill>
            </a:endParaRPr>
          </a:p>
          <a:p>
            <a:r>
              <a:rPr lang="en-IE" dirty="0" smtClean="0"/>
              <a:t>Don’t eat sugary foods between meals and </a:t>
            </a:r>
            <a:r>
              <a:rPr lang="en-IE" dirty="0" smtClean="0">
                <a:solidFill>
                  <a:srgbClr val="FF0000"/>
                </a:solidFill>
              </a:rPr>
              <a:t>within an hour of bedtime</a:t>
            </a:r>
            <a:r>
              <a:rPr lang="en-IE" dirty="0" smtClean="0"/>
              <a:t>.</a:t>
            </a:r>
          </a:p>
          <a:p>
            <a:pPr marL="0" indent="0">
              <a:buNone/>
            </a:pPr>
            <a:endParaRPr lang="en-IE" dirty="0" smtClean="0"/>
          </a:p>
          <a:p>
            <a:r>
              <a:rPr lang="en-IE" dirty="0" smtClean="0"/>
              <a:t>Chewing </a:t>
            </a:r>
            <a:r>
              <a:rPr lang="en-IE" dirty="0" smtClean="0">
                <a:solidFill>
                  <a:srgbClr val="FF0000"/>
                </a:solidFill>
              </a:rPr>
              <a:t>sugar free gum </a:t>
            </a:r>
            <a:r>
              <a:rPr lang="en-IE" dirty="0" smtClean="0"/>
              <a:t>after eating may help to increase the salivary flow which helps the teeth to repair themselves.</a:t>
            </a:r>
            <a:endParaRPr lang="en-IE" dirty="0"/>
          </a:p>
        </p:txBody>
      </p:sp>
    </p:spTree>
    <p:extLst>
      <p:ext uri="{BB962C8B-B14F-4D97-AF65-F5344CB8AC3E}">
        <p14:creationId xmlns:p14="http://schemas.microsoft.com/office/powerpoint/2010/main" val="10953672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pPr algn="ctr"/>
            <a:r>
              <a:rPr lang="en-IE" sz="4800" b="1" dirty="0" smtClean="0"/>
              <a:t>Thank you</a:t>
            </a:r>
            <a:endParaRPr lang="en-IE" sz="4800" b="1" dirty="0"/>
          </a:p>
        </p:txBody>
      </p:sp>
    </p:spTree>
    <p:extLst>
      <p:ext uri="{BB962C8B-B14F-4D97-AF65-F5344CB8AC3E}">
        <p14:creationId xmlns:p14="http://schemas.microsoft.com/office/powerpoint/2010/main" val="1869477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836" b="1181"/>
          <a:stretch/>
        </p:blipFill>
        <p:spPr bwMode="auto">
          <a:xfrm>
            <a:off x="1037869" y="26074"/>
            <a:ext cx="7422562" cy="683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97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1340768"/>
            <a:ext cx="8229600" cy="1143000"/>
          </a:xfrm>
        </p:spPr>
        <p:txBody>
          <a:bodyPr>
            <a:normAutofit/>
          </a:bodyPr>
          <a:lstStyle/>
          <a:p>
            <a:pPr algn="ctr"/>
            <a:r>
              <a:rPr lang="en-IE" b="1" dirty="0" smtClean="0">
                <a:solidFill>
                  <a:srgbClr val="FF0000"/>
                </a:solidFill>
              </a:rPr>
              <a:t>Plaque Control</a:t>
            </a:r>
            <a:endParaRPr lang="en-IE" b="1" dirty="0">
              <a:solidFill>
                <a:srgbClr val="FF0000"/>
              </a:solidFill>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148723" y="2578803"/>
            <a:ext cx="4846554" cy="256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034286"/>
      </p:ext>
    </p:extLst>
  </p:cSld>
  <p:clrMapOvr>
    <a:masterClrMapping/>
  </p:clrMapOvr>
  <mc:AlternateContent xmlns:mc="http://schemas.openxmlformats.org/markup-compatibility/2006" xmlns:p14="http://schemas.microsoft.com/office/powerpoint/2010/main">
    <mc:Choice Requires="p14">
      <p:transition spd="slow" p14:dur="2000" advTm="16"/>
    </mc:Choice>
    <mc:Fallback xmlns="">
      <p:transition spd="slow" advTm="1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2|0.2|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687</TotalTime>
  <Words>2290</Words>
  <Application>Microsoft Office PowerPoint</Application>
  <PresentationFormat>On-screen Show (4:3)</PresentationFormat>
  <Paragraphs>419</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Executive</vt:lpstr>
      <vt:lpstr>Oral Hygiene Instructions, Smoking Cessation Advice, Diet Analysis &amp; counselling</vt:lpstr>
      <vt:lpstr>Outline</vt:lpstr>
      <vt:lpstr>Introduction</vt:lpstr>
      <vt:lpstr>Dental Caries</vt:lpstr>
      <vt:lpstr>PowerPoint Presentation</vt:lpstr>
      <vt:lpstr>PowerPoint Presentation</vt:lpstr>
      <vt:lpstr>PowerPoint Presentation</vt:lpstr>
      <vt:lpstr>PowerPoint Presentation</vt:lpstr>
      <vt:lpstr>Plaque Control</vt:lpstr>
      <vt:lpstr>Rationale for plaque control</vt:lpstr>
      <vt:lpstr>PowerPoint Presentation</vt:lpstr>
      <vt:lpstr>Plaque Control Methods </vt:lpstr>
      <vt:lpstr>Tooth Brushes</vt:lpstr>
      <vt:lpstr>Tooth brushes</vt:lpstr>
      <vt:lpstr>Tooth Brushes</vt:lpstr>
      <vt:lpstr>PowerPoint Presentation</vt:lpstr>
      <vt:lpstr>Recommendations</vt:lpstr>
      <vt:lpstr>Oral Hygiene methods</vt:lpstr>
      <vt:lpstr>Bass /Modified Bass</vt:lpstr>
      <vt:lpstr> Bass/Modified Bass</vt:lpstr>
      <vt:lpstr>PowerPoint Presentation</vt:lpstr>
      <vt:lpstr>Tooth Brushing Trauma</vt:lpstr>
      <vt:lpstr>Powered Tooth Brushes</vt:lpstr>
      <vt:lpstr>Powered Toothbrushes</vt:lpstr>
      <vt:lpstr>PowerPoint Presentation</vt:lpstr>
      <vt:lpstr>Manual Vs powered</vt:lpstr>
      <vt:lpstr>PowerPoint Presentation</vt:lpstr>
      <vt:lpstr>Powered Toothbrushes</vt:lpstr>
      <vt:lpstr>Powered Toothbrushes</vt:lpstr>
      <vt:lpstr>Recommendations</vt:lpstr>
      <vt:lpstr>Dentifrices</vt:lpstr>
      <vt:lpstr>Tooth Paste Components</vt:lpstr>
      <vt:lpstr>Therapeutic agents</vt:lpstr>
      <vt:lpstr>PowerPoint Presentation</vt:lpstr>
      <vt:lpstr>Interdental Cleaning</vt:lpstr>
      <vt:lpstr>Interdental Cleaning aids</vt:lpstr>
      <vt:lpstr>Rationale</vt:lpstr>
      <vt:lpstr>Dental Floss</vt:lpstr>
      <vt:lpstr>PowerPoint Presentation</vt:lpstr>
      <vt:lpstr>Dental Flossing</vt:lpstr>
      <vt:lpstr>Dental flossing</vt:lpstr>
      <vt:lpstr>Superfloss</vt:lpstr>
      <vt:lpstr>Flossing Tools</vt:lpstr>
      <vt:lpstr>Recommendations</vt:lpstr>
      <vt:lpstr>Interdental Brushes</vt:lpstr>
      <vt:lpstr>PowerPoint Presentation</vt:lpstr>
      <vt:lpstr>PowerPoint Presentation</vt:lpstr>
      <vt:lpstr>Toothpicks</vt:lpstr>
      <vt:lpstr>Toothpicks</vt:lpstr>
      <vt:lpstr>Wooden tips</vt:lpstr>
      <vt:lpstr>Recommendations</vt:lpstr>
      <vt:lpstr>Irrigation</vt:lpstr>
      <vt:lpstr>Subgingival Irrigation</vt:lpstr>
      <vt:lpstr>Recommendations</vt:lpstr>
      <vt:lpstr>How to brush?</vt:lpstr>
      <vt:lpstr>Patient Education &amp; motivation</vt:lpstr>
      <vt:lpstr>Plaque Disclosing tablets</vt:lpstr>
      <vt:lpstr>Smoking</vt:lpstr>
      <vt:lpstr>Effects of Smoking</vt:lpstr>
      <vt:lpstr>Smoking Cessation</vt:lpstr>
      <vt:lpstr>Smoking Cessation</vt:lpstr>
      <vt:lpstr>Smoking Cessation</vt:lpstr>
      <vt:lpstr>Nicotine Replacement therapy</vt:lpstr>
      <vt:lpstr>NRT</vt:lpstr>
      <vt:lpstr>NRT</vt:lpstr>
      <vt:lpstr>Dentist Role in Smoking Cessation </vt:lpstr>
      <vt:lpstr>PowerPoint Presentation</vt:lpstr>
      <vt:lpstr>Patient Education Materials </vt:lpstr>
      <vt:lpstr>PowerPoint Presentation</vt:lpstr>
      <vt:lpstr>Diet Analysis &amp; Counselling</vt:lpstr>
      <vt:lpstr>Diet Analysis</vt:lpstr>
      <vt:lpstr>Councelling</vt:lpstr>
      <vt:lpstr>Diet Sheet/Diary</vt:lpstr>
      <vt:lpstr>Diet Tips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Omar alkaradsheh</dc:creator>
  <cp:lastModifiedBy>AbdElaziz Al-Shawa</cp:lastModifiedBy>
  <cp:revision>42</cp:revision>
  <dcterms:created xsi:type="dcterms:W3CDTF">2014-07-22T12:33:49Z</dcterms:created>
  <dcterms:modified xsi:type="dcterms:W3CDTF">2015-07-31T11:28:48Z</dcterms:modified>
</cp:coreProperties>
</file>