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53" r:id="rId1"/>
  </p:sldMasterIdLst>
  <p:sldIdLst>
    <p:sldId id="256" r:id="rId2"/>
    <p:sldId id="278" r:id="rId3"/>
    <p:sldId id="279" r:id="rId4"/>
    <p:sldId id="280" r:id="rId5"/>
    <p:sldId id="289" r:id="rId6"/>
    <p:sldId id="291" r:id="rId7"/>
    <p:sldId id="292" r:id="rId8"/>
    <p:sldId id="293" r:id="rId9"/>
    <p:sldId id="281" r:id="rId10"/>
    <p:sldId id="295" r:id="rId11"/>
    <p:sldId id="282" r:id="rId12"/>
    <p:sldId id="283" r:id="rId13"/>
    <p:sldId id="284" r:id="rId14"/>
    <p:sldId id="276" r:id="rId15"/>
    <p:sldId id="296" r:id="rId16"/>
    <p:sldId id="272" r:id="rId17"/>
    <p:sldId id="261" r:id="rId18"/>
    <p:sldId id="285" r:id="rId19"/>
    <p:sldId id="286" r:id="rId20"/>
    <p:sldId id="287" r:id="rId21"/>
    <p:sldId id="288" r:id="rId22"/>
    <p:sldId id="297" r:id="rId23"/>
  </p:sldIdLst>
  <p:sldSz cx="9144000" cy="6858000" type="screen4x3"/>
  <p:notesSz cx="6858000" cy="9144000"/>
  <p:defaultTextStyle>
    <a:defPPr>
      <a:defRPr lang="x-none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47902" autoAdjust="0"/>
    <p:restoredTop sz="86371" autoAdjust="0"/>
  </p:normalViewPr>
  <p:slideViewPr>
    <p:cSldViewPr>
      <p:cViewPr varScale="1">
        <p:scale>
          <a:sx n="63" d="100"/>
          <a:sy n="63" d="100"/>
        </p:scale>
        <p:origin x="-13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1331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33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18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19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320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21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3322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3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332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32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330" name="Rectangle 1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31" name="Rectangle 19"/>
          <p:cNvSpPr>
            <a:spLocks noGrp="1" noChangeArrowheads="1"/>
          </p:cNvSpPr>
          <p:nvPr>
            <p:ph type="ftr" sz="quarter" idx="3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3332" name="Rectangle 2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2DB9089-BF35-4A01-A621-34CBB9BB320A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AB3DF8-1890-46E8-943E-287DA12C65A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1F52F8-C307-436A-9B44-AA74AF52545B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A7458-2E15-463A-B0A8-C918ACE5C00C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42F2C-F0D4-4A35-92F3-6106E433A764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D1E78-67BD-4F56-BF7F-88C7766A7F7D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E4EBD-AE01-4BCC-B554-650DBD423547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6782F-7FDF-4523-BF60-FD23D17646B2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7A161F-7DC8-4C5B-9B65-A9D88367E6D7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0609CD-9B47-49CE-9777-68E82DC82994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50E9FF-008F-4898-8838-AACB06C40C05}" type="slidenum">
              <a:rPr lang="x-none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2291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292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293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30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0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0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30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1230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6BBFF52-6A89-4775-8E0E-AE2E6FC54642}" type="slidenum">
              <a:rPr lang="x-none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20713"/>
            <a:ext cx="9144000" cy="2592387"/>
          </a:xfrm>
        </p:spPr>
        <p:txBody>
          <a:bodyPr/>
          <a:lstStyle/>
          <a:p>
            <a:pPr algn="ctr"/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Management of </a:t>
            </a:r>
            <a:r>
              <a:rPr lang="en-US" sz="48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4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ospitalised</a:t>
            </a:r>
            <a:r>
              <a:rPr lang="en-US" sz="4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Patients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8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Dr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Hazem Al-Ahmad</a:t>
            </a:r>
          </a:p>
          <a:p>
            <a:pPr algn="ctr">
              <a:lnSpc>
                <a:spcPct val="80000"/>
              </a:lnSpc>
            </a:pP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BDS, MSc (Lon), F.D.S. R.C.S.(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Eng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lnSpc>
                <a:spcPct val="80000"/>
              </a:lnSpc>
            </a:pP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Associate Professor</a:t>
            </a:r>
          </a:p>
          <a:p>
            <a:pPr algn="ctr">
              <a:lnSpc>
                <a:spcPct val="80000"/>
              </a:lnSpc>
            </a:pP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Maxillofacial surgeon</a:t>
            </a:r>
          </a:p>
          <a:p>
            <a:pPr algn="ctr">
              <a:lnSpc>
                <a:spcPct val="80000"/>
              </a:lnSpc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Dental 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School</a:t>
            </a:r>
          </a:p>
          <a:p>
            <a:pPr algn="ctr">
              <a:lnSpc>
                <a:spcPct val="80000"/>
              </a:lnSpc>
            </a:pP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University Of Jordan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Local / sedation</a:t>
            </a:r>
          </a:p>
          <a:p>
            <a:pPr algn="l" rtl="0"/>
            <a:r>
              <a:rPr lang="en-US"/>
              <a:t>Day-case surgery</a:t>
            </a:r>
          </a:p>
          <a:p>
            <a:pPr algn="l" rtl="0"/>
            <a:r>
              <a:rPr lang="en-US"/>
              <a:t>G.A / admission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9395" name="Picture 3" descr="DSCN122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260350"/>
            <a:ext cx="7797800" cy="58483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rooms protocols</a:t>
            </a:r>
            <a:endParaRPr lang="en-GB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Route of intubation</a:t>
            </a:r>
          </a:p>
          <a:p>
            <a:pPr algn="l" rtl="0"/>
            <a:r>
              <a:rPr lang="en-US"/>
              <a:t>Length of procedures: &gt; 4 hours Foley</a:t>
            </a:r>
            <a:r>
              <a:rPr lang="en-US">
                <a:latin typeface="Arial"/>
              </a:rPr>
              <a:t>’</a:t>
            </a:r>
            <a:r>
              <a:rPr lang="en-US"/>
              <a:t>s catheter</a:t>
            </a:r>
          </a:p>
          <a:p>
            <a:pPr algn="l" rtl="0"/>
            <a:r>
              <a:rPr lang="en-US"/>
              <a:t>Eyes protected</a:t>
            </a:r>
          </a:p>
          <a:p>
            <a:pPr algn="l" rtl="0"/>
            <a:r>
              <a:rPr lang="en-US"/>
              <a:t>Scrubbing, painting, drapping</a:t>
            </a:r>
          </a:p>
          <a:p>
            <a:pPr algn="l" rtl="0"/>
            <a:r>
              <a:rPr lang="en-US"/>
              <a:t>Moist throat pack</a:t>
            </a:r>
          </a:p>
          <a:p>
            <a:pPr algn="l" rtl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rooms protocols</a:t>
            </a:r>
            <a:endParaRPr lang="en-GB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Surgeons:</a:t>
            </a:r>
          </a:p>
          <a:p>
            <a:pPr algn="l" rtl="0">
              <a:buFont typeface="Wingdings" pitchFamily="2" charset="2"/>
              <a:buNone/>
            </a:pPr>
            <a:r>
              <a:rPr lang="en-US"/>
              <a:t>Surgical scrub uniform</a:t>
            </a:r>
          </a:p>
          <a:p>
            <a:pPr algn="l" rtl="0">
              <a:buFont typeface="Wingdings" pitchFamily="2" charset="2"/>
              <a:buNone/>
            </a:pPr>
            <a:r>
              <a:rPr lang="en-US"/>
              <a:t>Shoe cover</a:t>
            </a:r>
          </a:p>
          <a:p>
            <a:pPr algn="l" rtl="0">
              <a:buFont typeface="Wingdings" pitchFamily="2" charset="2"/>
              <a:buNone/>
            </a:pPr>
            <a:r>
              <a:rPr lang="en-US"/>
              <a:t>Cap</a:t>
            </a:r>
          </a:p>
          <a:p>
            <a:pPr algn="l" rtl="0"/>
            <a:r>
              <a:rPr lang="en-US"/>
              <a:t>Surgical hand and arm scrub</a:t>
            </a:r>
          </a:p>
          <a:p>
            <a:pPr algn="l" rtl="0"/>
            <a:r>
              <a:rPr lang="en-US"/>
              <a:t>Pressure gauze with tail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7543800" cy="1431925"/>
          </a:xfrm>
        </p:spPr>
        <p:txBody>
          <a:bodyPr/>
          <a:lstStyle/>
          <a:p>
            <a:r>
              <a:rPr lang="en-US" sz="4800" b="0" dirty="0">
                <a:solidFill>
                  <a:srgbClr val="FFFF00"/>
                </a:solidFill>
              </a:rPr>
              <a:t>-Instruments</a:t>
            </a:r>
            <a:endParaRPr lang="en-GB" sz="4800" b="0" dirty="0">
              <a:solidFill>
                <a:srgbClr val="FFFF00"/>
              </a:solidFill>
            </a:endParaRP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144000" cy="416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FF"/>
                </a:solidFill>
              </a:rPr>
              <a:t>Preparation and isolation of Operation Area</a:t>
            </a:r>
            <a:r>
              <a:rPr lang="en-US" dirty="0">
                <a:solidFill>
                  <a:srgbClr val="FFFFFF"/>
                </a:solidFill>
              </a:rPr>
              <a:t> :</a:t>
            </a:r>
          </a:p>
        </p:txBody>
      </p:sp>
      <p:pic>
        <p:nvPicPr>
          <p:cNvPr id="74755" name="Picture 3" descr="Untitled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136775" y="1981200"/>
            <a:ext cx="540385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5063" name="Picture 7" descr="MVC-014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2157413"/>
            <a:ext cx="4356100" cy="3267075"/>
          </a:xfrm>
          <a:noFill/>
          <a:ln/>
        </p:spPr>
      </p:pic>
      <p:pic>
        <p:nvPicPr>
          <p:cNvPr id="45067" name="Picture 11" descr="MVC-009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130425"/>
            <a:ext cx="4392612" cy="329406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b="1" dirty="0" smtClean="0">
                <a:solidFill>
                  <a:srgbClr val="FFFFFF"/>
                </a:solidFill>
              </a:rPr>
              <a:t>Postoperative </a:t>
            </a:r>
            <a:r>
              <a:rPr lang="en-US" b="1" dirty="0">
                <a:solidFill>
                  <a:srgbClr val="FFFFFF"/>
                </a:solidFill>
              </a:rPr>
              <a:t>Care</a:t>
            </a:r>
            <a:r>
              <a:rPr lang="en-US" b="1" dirty="0"/>
              <a:t>:</a:t>
            </a:r>
          </a:p>
          <a:p>
            <a:pPr algn="l" rtl="0"/>
            <a:r>
              <a:rPr lang="en-US" sz="2800" dirty="0" err="1"/>
              <a:t>Potoperative</a:t>
            </a:r>
            <a:r>
              <a:rPr lang="en-US" sz="2800" dirty="0"/>
              <a:t> orders</a:t>
            </a:r>
          </a:p>
          <a:p>
            <a:pPr algn="l" rtl="0"/>
            <a:r>
              <a:rPr lang="en-US" sz="2800" dirty="0"/>
              <a:t>recovery ward or intensive care unit </a:t>
            </a:r>
          </a:p>
          <a:p>
            <a:pPr algn="l" rtl="0"/>
            <a:r>
              <a:rPr lang="en-US" sz="2800" dirty="0"/>
              <a:t>general care of the patient and local care of the operation site. </a:t>
            </a:r>
            <a:endParaRPr lang="ar-JO" sz="2800" dirty="0"/>
          </a:p>
          <a:p>
            <a:pPr algn="l" rtl="0"/>
            <a:r>
              <a:rPr lang="en-US" sz="2800" dirty="0" err="1"/>
              <a:t>intermaxillary</a:t>
            </a:r>
            <a:r>
              <a:rPr lang="en-US" sz="2800" dirty="0"/>
              <a:t> fixation </a:t>
            </a:r>
            <a:endParaRPr lang="ar-JO" sz="2800" dirty="0"/>
          </a:p>
          <a:p>
            <a:pPr algn="l" rtl="0"/>
            <a:r>
              <a:rPr lang="en-US" sz="2800" dirty="0"/>
              <a:t>postoperative pain control and sedation. 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pPr rtl="0"/>
            <a:r>
              <a:rPr lang="en-US" sz="3600" dirty="0">
                <a:solidFill>
                  <a:srgbClr val="FFFFFF"/>
                </a:solidFill>
              </a:rPr>
              <a:t>The Operation Record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discharge</a:t>
            </a:r>
            <a:endParaRPr lang="en-GB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Oral hygiene</a:t>
            </a:r>
          </a:p>
          <a:p>
            <a:pPr algn="l" rtl="0"/>
            <a:r>
              <a:rPr lang="en-US"/>
              <a:t>Wound care</a:t>
            </a:r>
          </a:p>
          <a:p>
            <a:pPr algn="l" rtl="0"/>
            <a:r>
              <a:rPr lang="en-US"/>
              <a:t>Diet instructions</a:t>
            </a:r>
          </a:p>
          <a:p>
            <a:pPr algn="l" rtl="0"/>
            <a:r>
              <a:rPr lang="en-US"/>
              <a:t>Activity levels</a:t>
            </a:r>
          </a:p>
          <a:p>
            <a:pPr algn="l" rtl="0"/>
            <a:r>
              <a:rPr lang="en-US"/>
              <a:t>Follow up visits</a:t>
            </a:r>
          </a:p>
          <a:p>
            <a:pPr algn="l" rtl="0"/>
            <a:r>
              <a:rPr lang="en-US"/>
              <a:t>prescription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Postoperative complications:</a:t>
            </a:r>
            <a:endParaRPr lang="en-GB" dirty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Airway obstruction or laryngeal oedema</a:t>
            </a:r>
          </a:p>
          <a:p>
            <a:pPr algn="l" rtl="0"/>
            <a:r>
              <a:rPr lang="en-US"/>
              <a:t>Throat discomfort</a:t>
            </a:r>
          </a:p>
          <a:p>
            <a:pPr algn="l" rtl="0"/>
            <a:r>
              <a:rPr lang="en-US"/>
              <a:t>Nausea and vomtting </a:t>
            </a:r>
            <a:r>
              <a:rPr lang="en-US">
                <a:latin typeface="Arial"/>
              </a:rPr>
              <a:t>–</a:t>
            </a:r>
            <a:r>
              <a:rPr lang="en-US"/>
              <a:t> antiemetic drugs- IMF  and wire cutters</a:t>
            </a:r>
          </a:p>
          <a:p>
            <a:pPr algn="l" rtl="0"/>
            <a:r>
              <a:rPr lang="en-US"/>
              <a:t>Fever oral &gt; 37.2, rectal &gt;38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dentist in a hospital:</a:t>
            </a:r>
            <a:endParaRPr lang="en-GB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Give </a:t>
            </a:r>
            <a:r>
              <a:rPr lang="en-US" dirty="0" smtClean="0"/>
              <a:t>consultations</a:t>
            </a:r>
            <a:endParaRPr lang="en-US" dirty="0"/>
          </a:p>
          <a:p>
            <a:pPr algn="l" rtl="0"/>
            <a:r>
              <a:rPr lang="en-US" dirty="0"/>
              <a:t>Emergency room consultation</a:t>
            </a:r>
          </a:p>
          <a:p>
            <a:pPr algn="l" rtl="0"/>
            <a:r>
              <a:rPr lang="en-US" dirty="0"/>
              <a:t>Inpatient </a:t>
            </a:r>
            <a:r>
              <a:rPr lang="en-US" dirty="0" smtClean="0"/>
              <a:t>consultation</a:t>
            </a:r>
            <a:endParaRPr lang="en-US" dirty="0"/>
          </a:p>
          <a:p>
            <a:pPr algn="l" rtl="0"/>
            <a:r>
              <a:rPr lang="en-US" dirty="0"/>
              <a:t>Does procedures best done in hospitals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Fluids and electrolytes</a:t>
            </a:r>
            <a:endParaRPr lang="en-GB" dirty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Daily intake 2.5-3 L</a:t>
            </a:r>
          </a:p>
          <a:p>
            <a:pPr algn="l" rtl="0"/>
            <a:r>
              <a:rPr lang="en-US"/>
              <a:t>Dextrose 5%</a:t>
            </a:r>
          </a:p>
          <a:p>
            <a:pPr algn="l" rtl="0"/>
            <a:r>
              <a:rPr lang="en-US"/>
              <a:t>Normal saline</a:t>
            </a:r>
          </a:p>
          <a:p>
            <a:pPr algn="l" rtl="0"/>
            <a:r>
              <a:rPr lang="en-US"/>
              <a:t>Lactate ringer</a:t>
            </a:r>
            <a:r>
              <a:rPr lang="en-US">
                <a:latin typeface="Arial"/>
              </a:rPr>
              <a:t>’</a:t>
            </a:r>
            <a:r>
              <a:rPr lang="en-US"/>
              <a:t>s solution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Blood transfusion</a:t>
            </a:r>
            <a:endParaRPr lang="en-GB" dirty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Hypotensive anesthesia</a:t>
            </a:r>
          </a:p>
          <a:p>
            <a:pPr algn="l" rtl="0"/>
            <a:r>
              <a:rPr lang="en-US"/>
              <a:t>Low blood loss in oral surgery</a:t>
            </a:r>
          </a:p>
          <a:p>
            <a:pPr algn="l" rtl="0"/>
            <a:r>
              <a:rPr lang="en-US"/>
              <a:t>Autogenous blood transfusion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2924175"/>
            <a:ext cx="7543800" cy="1431925"/>
          </a:xfrm>
        </p:spPr>
        <p:txBody>
          <a:bodyPr/>
          <a:lstStyle/>
          <a:p>
            <a:pPr algn="ctr"/>
            <a:r>
              <a:rPr lang="en-US"/>
              <a:t>Thank you</a:t>
            </a:r>
            <a:endParaRPr lang="en-GB" dirty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91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755650" y="5876925"/>
            <a:ext cx="7543800" cy="4114800"/>
          </a:xfrm>
          <a:noFill/>
          <a:ln/>
        </p:spPr>
        <p:txBody>
          <a:bodyPr/>
          <a:lstStyle/>
          <a:p>
            <a:pPr algn="ctr"/>
            <a:r>
              <a:rPr lang="en-US" sz="4000">
                <a:solidFill>
                  <a:srgbClr val="FFFF00"/>
                </a:solidFill>
              </a:rPr>
              <a:t>Thank you</a:t>
            </a:r>
            <a:endParaRPr lang="en-GB" sz="400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Hospitalising</a:t>
            </a:r>
            <a:r>
              <a:rPr lang="en-US" dirty="0"/>
              <a:t> patients for dental care:</a:t>
            </a:r>
            <a:endParaRPr lang="en-GB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err="1"/>
              <a:t>Behavioural</a:t>
            </a:r>
            <a:r>
              <a:rPr lang="en-US" dirty="0"/>
              <a:t> </a:t>
            </a:r>
            <a:r>
              <a:rPr lang="en-US" dirty="0" smtClean="0"/>
              <a:t>management</a:t>
            </a:r>
          </a:p>
          <a:p>
            <a:pPr algn="l" rtl="0"/>
            <a:r>
              <a:rPr lang="en-US" dirty="0" smtClean="0"/>
              <a:t>Children</a:t>
            </a:r>
            <a:endParaRPr lang="en-US" dirty="0"/>
          </a:p>
          <a:p>
            <a:pPr algn="l" rtl="0"/>
            <a:r>
              <a:rPr lang="en-US" dirty="0" smtClean="0"/>
              <a:t>Mental </a:t>
            </a:r>
            <a:r>
              <a:rPr lang="en-US" dirty="0"/>
              <a:t>retardation</a:t>
            </a:r>
          </a:p>
          <a:p>
            <a:pPr algn="l" rtl="0"/>
            <a:r>
              <a:rPr lang="en-US" dirty="0"/>
              <a:t>Medical problems</a:t>
            </a:r>
          </a:p>
          <a:p>
            <a:pPr algn="l" rtl="0"/>
            <a:r>
              <a:rPr lang="en-US" dirty="0"/>
              <a:t>Needs sedation or G.A</a:t>
            </a:r>
          </a:p>
          <a:p>
            <a:pPr algn="l" rtl="0"/>
            <a:r>
              <a:rPr lang="en-US" dirty="0"/>
              <a:t>Day surgery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Preoperative patient evaluation:</a:t>
            </a:r>
            <a:endParaRPr lang="en-GB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Preoperative </a:t>
            </a:r>
            <a:r>
              <a:rPr lang="en-US" dirty="0"/>
              <a:t>medical examination and medical history</a:t>
            </a:r>
          </a:p>
          <a:p>
            <a:pPr algn="l" rtl="0"/>
            <a:r>
              <a:rPr lang="en-US" dirty="0"/>
              <a:t>Contact operating room staff</a:t>
            </a:r>
          </a:p>
          <a:p>
            <a:pPr algn="l" rtl="0"/>
            <a:r>
              <a:rPr lang="en-US" dirty="0"/>
              <a:t>Instruments</a:t>
            </a:r>
          </a:p>
          <a:p>
            <a:pPr algn="l" rtl="0"/>
            <a:r>
              <a:rPr lang="en-US" dirty="0"/>
              <a:t>Operating time and list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>
              <a:buFontTx/>
              <a:buChar char="•"/>
            </a:pPr>
            <a:r>
              <a:rPr lang="arn-CL" sz="3600" dirty="0">
                <a:solidFill>
                  <a:srgbClr val="FFFF00"/>
                </a:solidFill>
              </a:rPr>
              <a:t>Preparation of the Patient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Admit 24 hours before the operation </a:t>
            </a:r>
          </a:p>
          <a:p>
            <a:pPr algn="l" rtl="0"/>
            <a:r>
              <a:rPr lang="en-US"/>
              <a:t>general health and fitness </a:t>
            </a:r>
          </a:p>
          <a:p>
            <a:pPr algn="l" rtl="0"/>
            <a:r>
              <a:rPr lang="en-US"/>
              <a:t>investigations </a:t>
            </a:r>
          </a:p>
          <a:p>
            <a:pPr algn="l" rtl="0"/>
            <a:r>
              <a:rPr lang="en-US"/>
              <a:t>informed consent </a:t>
            </a:r>
          </a:p>
          <a:p>
            <a:pPr algn="l" rtl="0"/>
            <a:r>
              <a:rPr lang="en-US"/>
              <a:t>anxiety </a:t>
            </a:r>
          </a:p>
          <a:p>
            <a:pPr algn="l" rtl="0"/>
            <a:r>
              <a:rPr lang="en-US"/>
              <a:t>Food and drink </a:t>
            </a:r>
          </a:p>
          <a:p>
            <a:pPr algn="l" rtl="0"/>
            <a:r>
              <a:rPr lang="en-US"/>
              <a:t>Premedication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9635" name="Picture 3" descr="MVC-003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12164" r="6487" b="-349"/>
          <a:stretch>
            <a:fillRect/>
          </a:stretch>
        </p:blipFill>
        <p:spPr>
          <a:xfrm>
            <a:off x="1524000" y="1143000"/>
            <a:ext cx="6248400" cy="441960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0659" name="Picture 3" descr="MVC-009S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404813"/>
            <a:ext cx="7581900" cy="5686425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71683" name="Picture 3" descr="MVC-011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2205038"/>
            <a:ext cx="4284662" cy="3213100"/>
          </a:xfrm>
          <a:noFill/>
          <a:ln/>
        </p:spPr>
      </p:pic>
      <p:pic>
        <p:nvPicPr>
          <p:cNvPr id="71684" name="Picture 4" descr="MVC-013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9388" y="2184400"/>
            <a:ext cx="4321175" cy="32400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rooms protocols</a:t>
            </a:r>
            <a:endParaRPr lang="en-GB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dirty="0"/>
              <a:t>Get </a:t>
            </a:r>
            <a:r>
              <a:rPr lang="en-US" dirty="0" smtClean="0"/>
              <a:t>an assistant</a:t>
            </a:r>
            <a:endParaRPr lang="en-US" dirty="0"/>
          </a:p>
          <a:p>
            <a:pPr algn="l" rtl="0"/>
            <a:r>
              <a:rPr lang="en-US" dirty="0"/>
              <a:t>Anesthesiologist</a:t>
            </a:r>
          </a:p>
          <a:p>
            <a:pPr algn="l" rtl="0"/>
            <a:r>
              <a:rPr lang="en-US" dirty="0"/>
              <a:t>Scrub nurse- gowned &amp; gloved </a:t>
            </a:r>
          </a:p>
          <a:p>
            <a:pPr algn="l" rtl="0"/>
            <a:r>
              <a:rPr lang="en-US" dirty="0"/>
              <a:t>Circulating nurse</a:t>
            </a:r>
          </a:p>
          <a:p>
            <a:pPr algn="l" rtl="0"/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x-non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Shimmer</Template>
  <TotalTime>1631</TotalTime>
  <Words>291</Words>
  <Application>Microsoft Macintosh PowerPoint</Application>
  <PresentationFormat>On-screen Show (4:3)</PresentationFormat>
  <Paragraphs>86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Shimmer</vt:lpstr>
      <vt:lpstr>Management of hospitalised Patients</vt:lpstr>
      <vt:lpstr>A dentist in a hospital:</vt:lpstr>
      <vt:lpstr>Hospitalising patients for dental care:</vt:lpstr>
      <vt:lpstr>Preoperative patient evaluation:</vt:lpstr>
      <vt:lpstr>Preparation of the Patient</vt:lpstr>
      <vt:lpstr>Slide 6</vt:lpstr>
      <vt:lpstr>Slide 7</vt:lpstr>
      <vt:lpstr>Slide 8</vt:lpstr>
      <vt:lpstr>Operating rooms protocols</vt:lpstr>
      <vt:lpstr>Slide 10</vt:lpstr>
      <vt:lpstr>Slide 11</vt:lpstr>
      <vt:lpstr>Operating rooms protocols</vt:lpstr>
      <vt:lpstr>Operating rooms protocols</vt:lpstr>
      <vt:lpstr>-Instruments</vt:lpstr>
      <vt:lpstr>Preparation and isolation of Operation Area :</vt:lpstr>
      <vt:lpstr>Slide 16</vt:lpstr>
      <vt:lpstr>The Operation Record</vt:lpstr>
      <vt:lpstr>discharge</vt:lpstr>
      <vt:lpstr>Postoperative complications:</vt:lpstr>
      <vt:lpstr>Fluids and electrolytes</vt:lpstr>
      <vt:lpstr>Blood transfusion</vt:lpstr>
      <vt:lpstr>Thank you</vt:lpstr>
    </vt:vector>
  </TitlesOfParts>
  <Company>RCS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15</cp:revision>
  <dcterms:created xsi:type="dcterms:W3CDTF">2003-12-28T19:54:06Z</dcterms:created>
  <dcterms:modified xsi:type="dcterms:W3CDTF">2014-01-07T16:02:41Z</dcterms:modified>
</cp:coreProperties>
</file>