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83" r:id="rId6"/>
    <p:sldId id="272" r:id="rId7"/>
    <p:sldId id="261" r:id="rId8"/>
    <p:sldId id="284" r:id="rId9"/>
    <p:sldId id="262" r:id="rId10"/>
    <p:sldId id="263" r:id="rId11"/>
    <p:sldId id="285" r:id="rId12"/>
    <p:sldId id="286" r:id="rId13"/>
    <p:sldId id="264" r:id="rId14"/>
    <p:sldId id="265" r:id="rId15"/>
    <p:sldId id="266" r:id="rId16"/>
    <p:sldId id="268" r:id="rId17"/>
    <p:sldId id="269" r:id="rId18"/>
    <p:sldId id="274" r:id="rId19"/>
    <p:sldId id="270" r:id="rId20"/>
    <p:sldId id="287" r:id="rId21"/>
    <p:sldId id="275" r:id="rId22"/>
    <p:sldId id="276" r:id="rId23"/>
    <p:sldId id="277" r:id="rId24"/>
    <p:sldId id="271" r:id="rId25"/>
    <p:sldId id="278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7" autoAdjust="0"/>
    <p:restoredTop sz="94660"/>
  </p:normalViewPr>
  <p:slideViewPr>
    <p:cSldViewPr>
      <p:cViewPr>
        <p:scale>
          <a:sx n="66" d="100"/>
          <a:sy n="66" d="100"/>
        </p:scale>
        <p:origin x="-154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CEC-40B5-4F4F-9185-49F78A6FCDC2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448B-549C-484C-A96C-0D878BDC2F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16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CEC-40B5-4F4F-9185-49F78A6FCDC2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448B-549C-484C-A96C-0D878BDC2F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7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CEC-40B5-4F4F-9185-49F78A6FCDC2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448B-549C-484C-A96C-0D878BDC2F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72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CEC-40B5-4F4F-9185-49F78A6FCDC2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448B-549C-484C-A96C-0D878BDC2F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03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CEC-40B5-4F4F-9185-49F78A6FCDC2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448B-549C-484C-A96C-0D878BDC2F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8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CEC-40B5-4F4F-9185-49F78A6FCDC2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448B-549C-484C-A96C-0D878BDC2F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1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CEC-40B5-4F4F-9185-49F78A6FCDC2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448B-549C-484C-A96C-0D878BDC2F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99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CEC-40B5-4F4F-9185-49F78A6FCDC2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448B-549C-484C-A96C-0D878BDC2F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CEC-40B5-4F4F-9185-49F78A6FCDC2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448B-549C-484C-A96C-0D878BDC2F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10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CEC-40B5-4F4F-9185-49F78A6FCDC2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448B-549C-484C-A96C-0D878BDC2F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23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B4CEC-40B5-4F4F-9185-49F78A6FCDC2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A448B-549C-484C-A96C-0D878BDC2F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66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B4CEC-40B5-4F4F-9185-49F78A6FCDC2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A448B-549C-484C-A96C-0D878BDC2F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93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DISEASES OF THE ENDOCRINE SYSTEM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HEYAM AWAD</a:t>
            </a:r>
          </a:p>
          <a:p>
            <a:r>
              <a:rPr lang="en-GB" dirty="0" smtClean="0"/>
              <a:t>FRCPATH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74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PARATHYROID 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DERIVED FROM PHARYNGEAL POUCHES</a:t>
            </a:r>
          </a:p>
          <a:p>
            <a:r>
              <a:rPr lang="en-GB" dirty="0" smtClean="0"/>
              <a:t>FOUR GLANDS LOCATED IN CLOSE PROXIMITY TO THE UPPER AND LOWER THYROID LOBES</a:t>
            </a:r>
          </a:p>
          <a:p>
            <a:r>
              <a:rPr lang="en-GB" dirty="0" smtClean="0"/>
              <a:t>ACTIVITY OF THE PARATHROID GLADS IS RELATED TO THE LEVEL OF FREE CALCIUM</a:t>
            </a:r>
          </a:p>
          <a:p>
            <a:r>
              <a:rPr lang="en-GB" dirty="0" smtClean="0"/>
              <a:t>DECREASED CALCIUM STIMULATES PTH SECRETION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016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PARATHYROID GLANDS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285992"/>
            <a:ext cx="3181363" cy="264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3116"/>
            <a:ext cx="3309951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OF PTH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ACTIVATE OSTEOCLASTS</a:t>
            </a:r>
          </a:p>
          <a:p>
            <a:r>
              <a:rPr lang="en-GB" dirty="0" smtClean="0"/>
              <a:t>INCREASE RENAL TUBULAR REABSORPTION OF CALCIUM</a:t>
            </a:r>
          </a:p>
          <a:p>
            <a:r>
              <a:rPr lang="en-GB" dirty="0" smtClean="0"/>
              <a:t>INCREASE CONVESION OF VITAMIN D TO ITS ACTIVE FORM IN THE KIDNEY</a:t>
            </a:r>
          </a:p>
          <a:p>
            <a:r>
              <a:rPr lang="en-GB" dirty="0" smtClean="0"/>
              <a:t>INCREASE URINARY PHOSPHATE EXCRETION</a:t>
            </a:r>
          </a:p>
          <a:p>
            <a:r>
              <a:rPr lang="en-GB" dirty="0" smtClean="0"/>
              <a:t>INCREASE GI CALCIUM ABSORPTION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09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HYPERPARATHYROIDISM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PRIMARY = AUTONOMOUS SPONTANEOUS PRODUCTION OF PTH</a:t>
            </a:r>
          </a:p>
          <a:p>
            <a:r>
              <a:rPr lang="en-GB" dirty="0" smtClean="0"/>
              <a:t>SECONDARY AND TERTIAR = DUE TO CHRONIC RENAL FAILURE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022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HYPERPARATHYROIDISM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CAUSES HYPERCALCEMIA</a:t>
            </a:r>
          </a:p>
          <a:p>
            <a:r>
              <a:rPr lang="en-GB" dirty="0" smtClean="0"/>
              <a:t>DUE TO PARATHYROID ADENOMA OR PRIMARY HYPERPARATHYROIDISM</a:t>
            </a:r>
          </a:p>
          <a:p>
            <a:r>
              <a:rPr lang="en-GB" dirty="0" smtClean="0"/>
              <a:t>&lt; 	1% OF CASES DUE TO PSRATHYROID CARCINOMA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171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ADEOMA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SOLITARY</a:t>
            </a:r>
          </a:p>
          <a:p>
            <a:r>
              <a:rPr lang="en-GB" dirty="0" smtClean="0"/>
              <a:t>OTHER GLANDS NORMAL OR ATROPHIC</a:t>
            </a:r>
          </a:p>
          <a:p>
            <a:r>
              <a:rPr lang="en-GB" dirty="0" smtClean="0"/>
              <a:t>NO ADIOPSE TISSUE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069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HYPERPLASIA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MULTIGLANDULAR</a:t>
            </a:r>
          </a:p>
          <a:p>
            <a:pPr lvl="1"/>
            <a:r>
              <a:rPr lang="en-GB" dirty="0" smtClean="0"/>
              <a:t>10 – 20%  OF CASES OF PPRIMARY HYPERPARATHYROIDISM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419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CARCINOMA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FIRM OR HARD TUMOURS</a:t>
            </a:r>
          </a:p>
          <a:p>
            <a:r>
              <a:rPr lang="en-GB" dirty="0" smtClean="0"/>
              <a:t>&gt; 5GRAMS</a:t>
            </a:r>
          </a:p>
          <a:p>
            <a:r>
              <a:rPr lang="en-GB" dirty="0" smtClean="0"/>
              <a:t>HISTOLOGICAL CRITERIA FOR MALIGNANCY… </a:t>
            </a:r>
            <a:r>
              <a:rPr lang="en-GB" dirty="0" smtClean="0">
                <a:solidFill>
                  <a:srgbClr val="FF0000"/>
                </a:solidFill>
              </a:rPr>
              <a:t>INVASION AND METASTASIS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92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MORPHOLOGIC CHANGES IN OTHER ORGANS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SKELETAL SYSTEM: PROMINENT OSTEOCLASTS THAT ERODE BONE MATRIX </a:t>
            </a:r>
          </a:p>
          <a:p>
            <a:r>
              <a:rPr lang="en-GB" dirty="0" smtClean="0"/>
              <a:t>KIDNEY : URINARY TRACT STONES, CALCIFICATIONS OF RENAL INTERSTITIUM.</a:t>
            </a:r>
          </a:p>
          <a:p>
            <a:r>
              <a:rPr lang="en-GB" dirty="0" smtClean="0"/>
              <a:t>METASTAIC CALCIFICATIONS IN STOMACH, LUNGS, MYOCARDIUM AND BLOOD VESSELES.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7860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THYROID GLAND TUMOUS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FOLLICULAR ADENOMA</a:t>
            </a:r>
            <a:r>
              <a:rPr lang="en-GB" dirty="0" smtClean="0"/>
              <a:t>:</a:t>
            </a:r>
          </a:p>
          <a:p>
            <a:r>
              <a:rPr lang="en-GB" dirty="0" smtClean="0"/>
              <a:t>SOLITARY</a:t>
            </a:r>
          </a:p>
          <a:p>
            <a:r>
              <a:rPr lang="en-GB" dirty="0" smtClean="0"/>
              <a:t>ENCAPSULATED</a:t>
            </a:r>
          </a:p>
          <a:p>
            <a:r>
              <a:rPr lang="en-GB" dirty="0" smtClean="0"/>
              <a:t>MAJORITY NONFUNCTIONING</a:t>
            </a:r>
          </a:p>
          <a:p>
            <a:r>
              <a:rPr lang="en-GB" dirty="0" smtClean="0"/>
              <a:t>TOXIX ADENOMA= PRODUCES THYROID HORMONES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698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FEATURES OF PRIMARY HYPERPATHYROIDISM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INCREASED CALCIUM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CLINICAL FEATURES OF HYPERPARTHYROIDISM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INCEASED SERUM CALCIUM</a:t>
            </a:r>
          </a:p>
          <a:p>
            <a:r>
              <a:rPr lang="en-GB" dirty="0" smtClean="0"/>
              <a:t>PRIAMARY HYPERPARATHYROIDISM IS THE MOST COMMON CAUSE OF CLINICALLY SILENT HYPERCALCEMIA</a:t>
            </a:r>
          </a:p>
          <a:p>
            <a:r>
              <a:rPr lang="en-GB" dirty="0" smtClean="0"/>
              <a:t>MALIGNANCY IS THE MOST COMMON CAUSE OF SYMPTOMATIC HYPERCALCEMIA</a:t>
            </a:r>
          </a:p>
          <a:p>
            <a:endParaRPr lang="en-GB" dirty="0" smtClean="0"/>
          </a:p>
          <a:p>
            <a:r>
              <a:rPr lang="en-GB" dirty="0" smtClean="0"/>
              <a:t>HOW TO DIFFERENTIATE IF HYPERCALCEMIA IS CAUSED BY PARATHYROID OR OTHER CAUSES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4883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SYMPTOMS OF HYPERPARATHYROIDISM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PAINFUL BONES</a:t>
            </a:r>
          </a:p>
          <a:p>
            <a:r>
              <a:rPr lang="en-GB" dirty="0" smtClean="0"/>
              <a:t>RENAL STONES</a:t>
            </a:r>
          </a:p>
          <a:p>
            <a:r>
              <a:rPr lang="en-GB" dirty="0" smtClean="0"/>
              <a:t>ABDOMINAL GROANS</a:t>
            </a:r>
          </a:p>
          <a:p>
            <a:r>
              <a:rPr lang="en-GB" dirty="0" smtClean="0"/>
              <a:t>PSYCHIC MOANS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1827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PAIN DUE TO FRACTURES OF BONES WEAKENED BY OSEOPOROSIS </a:t>
            </a:r>
          </a:p>
          <a:p>
            <a:r>
              <a:rPr lang="en-GB" dirty="0" smtClean="0"/>
              <a:t>GI DISTURBANCES…CONSTIPATION, PEPTIC ULCER, PANCREATITIS, GALLSTONES</a:t>
            </a:r>
          </a:p>
          <a:p>
            <a:r>
              <a:rPr lang="en-GB" dirty="0" smtClean="0"/>
              <a:t>CNS.. DEPRESSION ,LETHARGY AND SEIZURES</a:t>
            </a:r>
          </a:p>
          <a:p>
            <a:r>
              <a:rPr lang="en-GB" dirty="0" smtClean="0"/>
              <a:t>POLYURIA SECONDARY TO POLYDIPSIA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9791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7" y="1559306"/>
            <a:ext cx="6089142" cy="456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86821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SECONDARY HYPERPARATHYROIDISM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CAUSED BY CHRONIC DECREASE IN SERUM CALCIUM</a:t>
            </a:r>
          </a:p>
          <a:p>
            <a:r>
              <a:rPr lang="en-GB" dirty="0" smtClean="0"/>
              <a:t>LOW CALCIUM CAUSES COMPENSATORY OVERACTIVITY OF THE PARATHYROIDS</a:t>
            </a:r>
          </a:p>
          <a:p>
            <a:r>
              <a:rPr lang="en-GB" dirty="0" smtClean="0"/>
              <a:t>RENAL FAILURE IS THE MOST COMMON CAUSE</a:t>
            </a:r>
          </a:p>
          <a:p>
            <a:r>
              <a:rPr lang="en-GB" dirty="0" smtClean="0"/>
              <a:t>HYPERPLASIA OF THE PARATHYROID GLANDS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433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SYMPTOMS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BONE ABNORMALITIES</a:t>
            </a:r>
          </a:p>
          <a:p>
            <a:r>
              <a:rPr lang="en-GB" dirty="0" smtClean="0"/>
              <a:t>SERUM CALCIUM REMAINS NEAR NORMAL</a:t>
            </a:r>
          </a:p>
          <a:p>
            <a:endParaRPr lang="en-GB" dirty="0" smtClean="0"/>
          </a:p>
          <a:p>
            <a:r>
              <a:rPr lang="en-GB" dirty="0" smtClean="0"/>
              <a:t>IN SOME PATIENTS THE PARATHYROID ACTIVITY BECOMES AUTONOMOUS CASING HYPERCALCEMIA .THIS IS CALLED TERTIARY HYPERPARATHYROIDISM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9385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HYPOPARATHYROIDISM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LESS COMMON THAN HYPERPARATHYROIDISM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>
                <a:solidFill>
                  <a:srgbClr val="FF0000"/>
                </a:solidFill>
              </a:rPr>
              <a:t>CAUSES</a:t>
            </a:r>
            <a:r>
              <a:rPr lang="en-GB" dirty="0" smtClean="0"/>
              <a:t>:</a:t>
            </a:r>
          </a:p>
          <a:p>
            <a:r>
              <a:rPr lang="en-GB" dirty="0" smtClean="0"/>
              <a:t>SURGICAL ABLATION DURING THYROID SURGERY</a:t>
            </a:r>
          </a:p>
          <a:p>
            <a:r>
              <a:rPr lang="en-GB" dirty="0" smtClean="0"/>
              <a:t>CONGENITAL ABSENCE</a:t>
            </a:r>
          </a:p>
          <a:p>
            <a:r>
              <a:rPr lang="en-GB" dirty="0" smtClean="0"/>
              <a:t>AUTOIMMUNE </a:t>
            </a:r>
            <a:r>
              <a:rPr lang="en-GB" dirty="0" err="1" smtClean="0"/>
              <a:t>HYPOthyroidism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835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CLINCAL MANIFESTATIONS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HYPOCALCEMIA</a:t>
            </a:r>
          </a:p>
          <a:p>
            <a:r>
              <a:rPr lang="en-GB" dirty="0" smtClean="0"/>
              <a:t>INCREASED NEUROMUSCULAR IRRITABILITY</a:t>
            </a:r>
          </a:p>
          <a:p>
            <a:r>
              <a:rPr lang="en-GB" dirty="0" smtClean="0"/>
              <a:t>CARDIAC ARRYTHMIAS</a:t>
            </a:r>
          </a:p>
          <a:p>
            <a:r>
              <a:rPr lang="en-GB" dirty="0" smtClean="0"/>
              <a:t>SEIZURES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26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THYROID GLAND CARCINOMA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UNCOMMON</a:t>
            </a:r>
          </a:p>
          <a:p>
            <a:r>
              <a:rPr lang="en-GB" dirty="0" smtClean="0"/>
              <a:t>LESS THAN 	1% OF CANCER RELATED DEATH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TYPES</a:t>
            </a:r>
            <a:r>
              <a:rPr lang="en-GB" dirty="0" smtClean="0"/>
              <a:t>:</a:t>
            </a:r>
          </a:p>
          <a:p>
            <a:r>
              <a:rPr lang="en-GB" dirty="0" smtClean="0"/>
              <a:t>PAPILLARY CARCINOMA = 75 – 85%</a:t>
            </a:r>
          </a:p>
          <a:p>
            <a:r>
              <a:rPr lang="en-GB" dirty="0" smtClean="0"/>
              <a:t>FOLLICULAR CARCINOMA = 	10 – 20%</a:t>
            </a:r>
          </a:p>
          <a:p>
            <a:r>
              <a:rPr lang="en-GB" dirty="0" smtClean="0"/>
              <a:t>MEDULLARY</a:t>
            </a:r>
          </a:p>
          <a:p>
            <a:r>
              <a:rPr lang="en-GB" dirty="0" smtClean="0"/>
              <a:t>ANAPLASTIC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66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PAPILLARY CARCINOMA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HISTOLOGY ……………..</a:t>
            </a:r>
          </a:p>
          <a:p>
            <a:r>
              <a:rPr lang="en-GB" dirty="0" smtClean="0"/>
              <a:t>BEHAVIOUR …………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951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PAPILLARY THYROID CARCINOMA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214554"/>
            <a:ext cx="357190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PAPILLARY CARCINOMA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94" y="2214554"/>
            <a:ext cx="4020536" cy="278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53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FOLLICULAR CARCINOMA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OLDER AGE GROUP THAN PAPILLARY</a:t>
            </a:r>
          </a:p>
          <a:p>
            <a:r>
              <a:rPr lang="en-GB" dirty="0" smtClean="0"/>
              <a:t>CAN METASTASIZE TO LUNGS , BONE AND LIVER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38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FOLLICULAR CARCINOMA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143116"/>
            <a:ext cx="442915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MEDULLARY CARCINOMA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CELL OF ORIGIN</a:t>
            </a:r>
          </a:p>
          <a:p>
            <a:r>
              <a:rPr lang="en-GB" dirty="0" smtClean="0"/>
              <a:t>SECRETE CALCITONIN</a:t>
            </a:r>
          </a:p>
          <a:p>
            <a:r>
              <a:rPr lang="en-GB" dirty="0" smtClean="0"/>
              <a:t>HISTOLOGY</a:t>
            </a:r>
          </a:p>
          <a:p>
            <a:r>
              <a:rPr lang="en-GB" dirty="0" smtClean="0"/>
              <a:t>BEHAVIOUR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000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404</Words>
  <Application>Microsoft Office PowerPoint</Application>
  <PresentationFormat>On-screen Show (4:3)</PresentationFormat>
  <Paragraphs>106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DISEASES OF THE ENDOCRINE SYSTEM</vt:lpstr>
      <vt:lpstr>THYROID GLAND TUMOUS</vt:lpstr>
      <vt:lpstr>THYROID GLAND CARCINOMA</vt:lpstr>
      <vt:lpstr>PAPILLARY CARCINOMA</vt:lpstr>
      <vt:lpstr>PAPILLARY THYROID CARCINOMA</vt:lpstr>
      <vt:lpstr>PAPILLARY CARCINOMA</vt:lpstr>
      <vt:lpstr>FOLLICULAR CARCINOMA</vt:lpstr>
      <vt:lpstr>FOLLICULAR CARCINOMA</vt:lpstr>
      <vt:lpstr>MEDULLARY CARCINOMA</vt:lpstr>
      <vt:lpstr>PARATHYROID GLAND</vt:lpstr>
      <vt:lpstr>PARATHYROID GLANDS</vt:lpstr>
      <vt:lpstr>PowerPoint Presentation</vt:lpstr>
      <vt:lpstr>FUNCTIONS OF PTH</vt:lpstr>
      <vt:lpstr>HYPERPARATHYROIDISM</vt:lpstr>
      <vt:lpstr>PRIMARY HYPERPARATHYROIDISM</vt:lpstr>
      <vt:lpstr>ADEOMA</vt:lpstr>
      <vt:lpstr>HYPERPLASIA</vt:lpstr>
      <vt:lpstr>CARCINOMA</vt:lpstr>
      <vt:lpstr>MORPHOLOGIC CHANGES IN OTHER ORGANS</vt:lpstr>
      <vt:lpstr>CLINICAL FEATURES OF PRIMARY HYPERPATHYROIDISM</vt:lpstr>
      <vt:lpstr>CLINICAL FEATURES OF HYPERPARTHYROIDISM</vt:lpstr>
      <vt:lpstr>SYMPTOMS OF HYPERPARATHYROIDISM</vt:lpstr>
      <vt:lpstr>PowerPoint Presentation</vt:lpstr>
      <vt:lpstr>PowerPoint Presentation</vt:lpstr>
      <vt:lpstr>SECONDARY HYPERPARATHYROIDISM</vt:lpstr>
      <vt:lpstr>SYMPTOMS</vt:lpstr>
      <vt:lpstr>HYPOPARATHYROIDISM</vt:lpstr>
      <vt:lpstr>CLINCAL MANIFESTATIONS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OF THE ENDOCRINE SYSTEM</dc:title>
  <dc:creator>Windows User</dc:creator>
  <cp:lastModifiedBy>Windows User</cp:lastModifiedBy>
  <cp:revision>14</cp:revision>
  <dcterms:created xsi:type="dcterms:W3CDTF">2015-03-06T20:52:40Z</dcterms:created>
  <dcterms:modified xsi:type="dcterms:W3CDTF">2015-03-10T09:45:03Z</dcterms:modified>
</cp:coreProperties>
</file>