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66" r:id="rId3"/>
    <p:sldId id="271" r:id="rId4"/>
    <p:sldId id="267" r:id="rId5"/>
    <p:sldId id="268" r:id="rId6"/>
    <p:sldId id="269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93" r:id="rId20"/>
    <p:sldId id="286" r:id="rId21"/>
    <p:sldId id="295" r:id="rId22"/>
    <p:sldId id="297" r:id="rId23"/>
    <p:sldId id="296" r:id="rId24"/>
    <p:sldId id="294" r:id="rId25"/>
    <p:sldId id="289" r:id="rId26"/>
    <p:sldId id="291" r:id="rId27"/>
    <p:sldId id="287" r:id="rId28"/>
    <p:sldId id="285" r:id="rId29"/>
    <p:sldId id="292" r:id="rId30"/>
    <p:sldId id="26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4BC76-388E-4D18-A8D2-2A5C0F8DD3C5}" type="datetimeFigureOut">
              <a:rPr lang="en-GB" smtClean="0"/>
              <a:t>10/02/2015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FE180-A2E6-4B20-930A-3764BA3C1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4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FE180-A2E6-4B20-930A-3764BA3C1A17}" type="slidenum">
              <a:rPr lang="en-GB" smtClean="0">
                <a:solidFill>
                  <a:prstClr val="black"/>
                </a:solidFill>
              </a:rPr>
              <a:pPr/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9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1C0D4-5E15-4535-8001-A690463CAE85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14136-37CD-447E-96A3-F8C14A16A9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HEAD AND NECK FOR DENTISTRY</a:t>
            </a:r>
            <a:br>
              <a:rPr lang="en-US" dirty="0" smtClean="0"/>
            </a:br>
            <a:r>
              <a:rPr lang="en-US" dirty="0" smtClean="0"/>
              <a:t>LECTURE 2 , SALIVARY GLANDS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 HEYAM AWAD</a:t>
            </a:r>
          </a:p>
          <a:p>
            <a:r>
              <a:rPr lang="en-US" dirty="0" smtClean="0"/>
              <a:t>FRCPATH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SIALADENITIS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62312" y="2991644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CAUSE ENLARGEMENT OF ALL SALIVARY GLANDS, BUT MOSTLY PAROTIDS.</a:t>
            </a:r>
          </a:p>
          <a:p>
            <a:r>
              <a:rPr lang="en-US" dirty="0" smtClean="0"/>
              <a:t>MUMPS VIRUS IS A PARAMYXOVIRUS.</a:t>
            </a:r>
          </a:p>
          <a:p>
            <a:r>
              <a:rPr lang="en-US" dirty="0" smtClean="0"/>
              <a:t>PRODUCES INTERSTITIAL MONONUCLEAER INFLAMMATORY  INFILTRATE.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 LIMITED IN CHILDREN .</a:t>
            </a:r>
          </a:p>
          <a:p>
            <a:r>
              <a:rPr lang="en-US" dirty="0" smtClean="0"/>
              <a:t>ADULTS: CAN CAUSE PANCREATITIS OR ORCHITIS.</a:t>
            </a:r>
          </a:p>
          <a:p>
            <a:r>
              <a:rPr lang="en-US" dirty="0" smtClean="0"/>
              <a:t>ORCHITIS CAN CAUSE STERILITY.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SIALADENITIS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SUBMANDIBULAR GLAND.</a:t>
            </a:r>
          </a:p>
          <a:p>
            <a:r>
              <a:rPr lang="en-US" dirty="0" smtClean="0"/>
              <a:t>STAPH AUREUS, STREPT VIRIDANS</a:t>
            </a:r>
          </a:p>
          <a:p>
            <a:endParaRPr lang="en-US" dirty="0"/>
          </a:p>
          <a:p>
            <a:r>
              <a:rPr lang="en-US" dirty="0" smtClean="0"/>
              <a:t>PREDISPOSING FACTORS: SIALOLITHIASIS, IMPACTED FOOD OR DEBRIS, INJURY.</a:t>
            </a:r>
          </a:p>
          <a:p>
            <a:r>
              <a:rPr lang="en-US" dirty="0" smtClean="0"/>
              <a:t>DECREASED SALIVA ALSO PREDISPOSES TO BACTERIAL INFECTIONS.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AUTOIMMUNE SIALADENITIS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= SJOGREN SYNDROME.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DRY EYES AND DRY MOUTH DUE TO IMMUNE MEDIATED LACRIMAL AND SALIVARY GLAND DESTRUCTION.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40% OCCUR IN ISOLATION. 60% ASSOCIATED WITH OTHER AUTOIMMUNE DISESASES LIKE RHEUMATOID ARTHRITIS, SLE, SCLERODERMA.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INFLAMMATORY LESION OF SALIVARY GLANDS.</a:t>
            </a:r>
          </a:p>
          <a:p>
            <a:r>
              <a:rPr lang="en-US" dirty="0" smtClean="0"/>
              <a:t>DUE TO BLOCKAGE OR RUPTURE OF SALIVARY GLAND DUCT WITH LEAKAGE OF SALIVA INTO SURROUNDING CONNECTIVE TISSUE STROMA.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MUCOCELE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FLUCTUANT SWELLING OF LOWER LIP.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71744"/>
            <a:ext cx="293370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MUCOCELE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071678"/>
            <a:ext cx="398318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NEOPLASMS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LARGE </a:t>
            </a:r>
            <a:r>
              <a:rPr lang="en-US" dirty="0" smtClean="0"/>
              <a:t>VARIETY </a:t>
            </a:r>
            <a:r>
              <a:rPr lang="en-US" dirty="0" smtClean="0"/>
              <a:t>OF BENIGN AND MALIGNANT NEOPLASMS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30 TYPES!!</a:t>
            </a:r>
          </a:p>
          <a:p>
            <a:r>
              <a:rPr lang="en-US" dirty="0" smtClean="0"/>
              <a:t>RAER… LESS THAN 2% OF ALL HUMAN TUMOURS.</a:t>
            </a:r>
            <a:endParaRPr lang="en-US" dirty="0" smtClean="0"/>
          </a:p>
          <a:p>
            <a:r>
              <a:rPr lang="en-US" dirty="0" smtClean="0"/>
              <a:t>65 – 80 % ARISE WITHIN THE </a:t>
            </a:r>
            <a:r>
              <a:rPr lang="en-US" dirty="0" smtClean="0"/>
              <a:t>PAROTID, 10% IN THE SUBMANDIBULAR.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NEOPLASMS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15-30% OF PAROTID TUMOURS ARE MALIGNANT.</a:t>
            </a:r>
          </a:p>
          <a:p>
            <a:r>
              <a:rPr lang="en-GB" dirty="0" smtClean="0"/>
              <a:t>40% OF SUBMANDIBULAR ONES MALIGNANT.</a:t>
            </a:r>
          </a:p>
          <a:p>
            <a:r>
              <a:rPr lang="en-GB" dirty="0" smtClean="0"/>
              <a:t>50% OF MINOR SALIVARY TUMOURS MALIGNANT.</a:t>
            </a:r>
          </a:p>
          <a:p>
            <a:r>
              <a:rPr lang="en-GB" dirty="0" smtClean="0"/>
              <a:t>70-90% OF SUBLINGUAL MALIGNANT.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74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SALIVARY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MAJOR SALIVARY GLANDS</a:t>
            </a:r>
          </a:p>
          <a:p>
            <a:pPr marL="514350" indent="-514350">
              <a:buAutoNum type="arabicPeriod"/>
            </a:pPr>
            <a:r>
              <a:rPr lang="en-US" dirty="0" smtClean="0"/>
              <a:t>PAROTID.</a:t>
            </a:r>
          </a:p>
          <a:p>
            <a:pPr marL="514350" indent="-514350">
              <a:buAutoNum type="arabicPeriod"/>
            </a:pPr>
            <a:r>
              <a:rPr lang="en-US" dirty="0" smtClean="0"/>
              <a:t>SUBMANDIBULAR.</a:t>
            </a:r>
          </a:p>
          <a:p>
            <a:pPr marL="514350" indent="-514350">
              <a:buAutoNum type="arabicPeriod"/>
            </a:pPr>
            <a:r>
              <a:rPr lang="en-US" dirty="0" smtClean="0"/>
              <a:t>SUBLINGUAL.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MINOR SALIVARY GLANDS THROUGHOUT ORAL MUCOSA.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PLEOMORPHIC ADENOMA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MOST COMMON SALIVARY GLAND NEOPLASM.</a:t>
            </a:r>
          </a:p>
          <a:p>
            <a:r>
              <a:rPr lang="en-GB" dirty="0" smtClean="0"/>
              <a:t>PRESENT AS PAINLESS, SLOW  GROWING, MOBILE MASSES.</a:t>
            </a:r>
          </a:p>
          <a:p>
            <a:r>
              <a:rPr lang="en-GB" dirty="0" smtClean="0"/>
              <a:t>ARISE  IN THE PAROTID, SUBMANDIBULAR GLAND OR IN THE BUCCAL CAVITY.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021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pleomorphic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91680" y="1988840"/>
            <a:ext cx="4113807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699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MACROSCOPIC FEATURES OF PLEOMORPHIC ADENOMA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ROUNDED, WELL DEMARCATED MASSES.</a:t>
            </a:r>
          </a:p>
          <a:p>
            <a:r>
              <a:rPr lang="en-GB" dirty="0" smtClean="0"/>
              <a:t>CUT SURFACE IS GREY- WHITE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31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Pleomorphic</a:t>
            </a:r>
            <a:r>
              <a:rPr lang="en-US" dirty="0" smtClean="0"/>
              <a:t> adenoma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55776" y="2492896"/>
            <a:ext cx="297103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77731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PLEOMORPHIC ADENOMA</a:t>
            </a:r>
            <a:br>
              <a:rPr lang="en-GB" dirty="0" smtClean="0"/>
            </a:br>
            <a:r>
              <a:rPr lang="en-GB" dirty="0" smtClean="0"/>
              <a:t>HISTOLOGICAL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MIXTURE OF EPITHELIAL AND MYOEPITHELIAL CELLS IN A MYXOID, HYALINE AND CHONDROID MATRIX. </a:t>
            </a:r>
          </a:p>
          <a:p>
            <a:r>
              <a:rPr lang="en-GB" dirty="0" smtClean="0"/>
              <a:t>RATIO BETWEEN EPITHELIAL AND MESENCHYMAL ELEMENTS VARIES…….. DOES THIS AFFECT BEHAVIOUR?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635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PLEOMORPHIC ADENOMA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95736" y="1772816"/>
            <a:ext cx="410445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64945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PLEOMORPHIC ADENOMA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648" y="2276872"/>
            <a:ext cx="4824536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2434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PLEOMORPHIC ADENOMA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TREATMENT: COMPLETE EXCISION.</a:t>
            </a:r>
          </a:p>
          <a:p>
            <a:r>
              <a:rPr lang="en-GB" dirty="0" smtClean="0"/>
              <a:t>CAN RECUR IF NOT WELL EXCISED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25% RECURRENCE IF ENUCULATED, 4% RECURRENCE IF WIDE RESECTION.</a:t>
            </a:r>
            <a:endParaRPr lang="en-GB" dirty="0" smtClean="0"/>
          </a:p>
          <a:p>
            <a:r>
              <a:rPr lang="en-GB" dirty="0" smtClean="0"/>
              <a:t>MALIGNANT TRANSFORMATION IN 10% OF </a:t>
            </a:r>
            <a:r>
              <a:rPr lang="en-GB" dirty="0" smtClean="0"/>
              <a:t>CASES PRESENT FOR 15 YEARS </a:t>
            </a:r>
            <a:r>
              <a:rPr lang="en-GB" dirty="0" smtClean="0"/>
              <a:t>…… ADENOCARCINOMS OR UNDIFFERENTIATED </a:t>
            </a:r>
            <a:r>
              <a:rPr lang="en-GB" dirty="0" smtClean="0"/>
              <a:t>CARCINOMA. BOTH AGGRESSIVE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448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MUCOEPIDERMOID CARCINOMA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15% OF ALL SALIVARY GLAND TUMOURS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MAINLY IN THE PAROTID.</a:t>
            </a:r>
            <a:endParaRPr lang="en-US" dirty="0" smtClean="0"/>
          </a:p>
          <a:p>
            <a:r>
              <a:rPr lang="en-US" dirty="0" smtClean="0"/>
              <a:t>THE MOST COMON MALIGNANT SALIVARY GLAND NEOPLASM.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MUCOEPIDERMOID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CORDS OR SHEETS OF SQUAMOUS , MUCOUS OR INTERMEDIATE CELLS .</a:t>
            </a:r>
          </a:p>
          <a:p>
            <a:r>
              <a:rPr lang="en-GB" dirty="0" smtClean="0"/>
              <a:t>CAN BE LOW, INTERMEDIATE OR HIGH GRADE.</a:t>
            </a:r>
          </a:p>
          <a:p>
            <a:r>
              <a:rPr lang="en-GB" dirty="0" smtClean="0"/>
              <a:t>LOW GRADE: INVADE LOCALLY AND RECUR IN 15% OF CASES.</a:t>
            </a:r>
          </a:p>
          <a:p>
            <a:r>
              <a:rPr lang="en-GB" dirty="0" smtClean="0"/>
              <a:t>HIGH GRADE: RECUR IN 25% AND HAVE  50% CHANCE OF 5 YEAR SURVIVAL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04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928802"/>
            <a:ext cx="3538553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mucoepidermoid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39752" y="2492896"/>
            <a:ext cx="468052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SALIVARY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INFLAMMATORY.</a:t>
            </a:r>
          </a:p>
          <a:p>
            <a:r>
              <a:rPr lang="en-US" dirty="0" smtClean="0"/>
              <a:t>NEOPLASTIC.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XEROSTOMIA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MOUTH.</a:t>
            </a:r>
          </a:p>
          <a:p>
            <a:r>
              <a:rPr lang="en-US" dirty="0" smtClean="0"/>
              <a:t>DECREASED SALIVA.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10669"/>
            <a:ext cx="3309952" cy="2690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XEROSTOMIA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20% OF POPULATION OVER 70 YEARS.</a:t>
            </a:r>
          </a:p>
          <a:p>
            <a:r>
              <a:rPr lang="en-US" dirty="0" smtClean="0"/>
              <a:t>CAUSES:</a:t>
            </a:r>
          </a:p>
          <a:p>
            <a:pPr marL="514350" indent="-514350">
              <a:buAutoNum type="arabicPeriod"/>
            </a:pPr>
            <a:r>
              <a:rPr lang="en-US" dirty="0" smtClean="0"/>
              <a:t>DRUGS: DIURETICS, ANTIHYPERTENSIVE, ANALGESICS….</a:t>
            </a:r>
          </a:p>
          <a:p>
            <a:pPr marL="514350" indent="-514350">
              <a:buAutoNum type="arabicPeriod"/>
            </a:pPr>
            <a:r>
              <a:rPr lang="en-US" dirty="0" smtClean="0"/>
              <a:t>SJOGREN SYNDROME.</a:t>
            </a:r>
          </a:p>
          <a:p>
            <a:pPr marL="514350" indent="-514350">
              <a:buAutoNum type="arabicPeriod"/>
            </a:pPr>
            <a:r>
              <a:rPr lang="en-US" dirty="0" smtClean="0"/>
              <a:t>DADIOTHERAPY.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XEROSTOMIA</a:t>
            </a:r>
            <a:br>
              <a:rPr lang="en-US" dirty="0" smtClean="0"/>
            </a:br>
            <a:r>
              <a:rPr lang="en-US" dirty="0" smtClean="0"/>
              <a:t>CLINICAL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MUCOSA.</a:t>
            </a:r>
          </a:p>
          <a:p>
            <a:r>
              <a:rPr lang="en-US" dirty="0" smtClean="0"/>
              <a:t>ATROPHY OF TONGUE PAPILLAE.</a:t>
            </a:r>
          </a:p>
          <a:p>
            <a:r>
              <a:rPr lang="en-US" dirty="0" smtClean="0"/>
              <a:t>FISSURING .</a:t>
            </a:r>
          </a:p>
          <a:p>
            <a:r>
              <a:rPr lang="en-US" dirty="0" smtClean="0"/>
              <a:t>ULCERATION.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XEROSTOMIA</a:t>
            </a:r>
            <a:br>
              <a:rPr lang="en-US" dirty="0" smtClean="0"/>
            </a:br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DENTAL CARIES.</a:t>
            </a:r>
          </a:p>
          <a:p>
            <a:r>
              <a:rPr lang="en-US" dirty="0" smtClean="0"/>
              <a:t>CANDIDA.</a:t>
            </a:r>
          </a:p>
          <a:p>
            <a:r>
              <a:rPr lang="en-US" dirty="0" smtClean="0"/>
              <a:t>DIFFICULTY IN SWALLOWING AND SPEAKING.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SIALADENITIS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CAUSED BY:</a:t>
            </a:r>
          </a:p>
          <a:p>
            <a:pPr marL="514350" indent="-514350">
              <a:buAutoNum type="arabicPeriod"/>
            </a:pPr>
            <a:r>
              <a:rPr lang="en-US" dirty="0" smtClean="0"/>
              <a:t>TRAUMA.</a:t>
            </a:r>
          </a:p>
          <a:p>
            <a:pPr marL="514350" indent="-514350">
              <a:buAutoNum type="arabicPeriod"/>
            </a:pPr>
            <a:r>
              <a:rPr lang="en-US" dirty="0" smtClean="0"/>
              <a:t>VIRUSES.</a:t>
            </a:r>
          </a:p>
          <a:p>
            <a:pPr marL="514350" indent="-514350">
              <a:buAutoNum type="arabicPeriod"/>
            </a:pPr>
            <a:r>
              <a:rPr lang="en-US" dirty="0" smtClean="0"/>
              <a:t>BACTERIA.</a:t>
            </a:r>
          </a:p>
          <a:p>
            <a:pPr marL="514350" indent="-514350">
              <a:buAutoNum type="arabicPeriod"/>
            </a:pPr>
            <a:r>
              <a:rPr lang="en-US" dirty="0" smtClean="0"/>
              <a:t>AUTOIMMUNE DISEASES.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538</Words>
  <Application>Microsoft Office PowerPoint</Application>
  <PresentationFormat>On-screen Show (4:3)</PresentationFormat>
  <Paragraphs>103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HEAD AND NECK FOR DENTISTRY LECTURE 2 , SALIVARY GLANDS</vt:lpstr>
      <vt:lpstr>SALIVARY GLANDS</vt:lpstr>
      <vt:lpstr>PowerPoint Presentation</vt:lpstr>
      <vt:lpstr>DISEASES OF SALIVARY GLANDS</vt:lpstr>
      <vt:lpstr>XEROSTOMIA</vt:lpstr>
      <vt:lpstr>XEROSTOMIA</vt:lpstr>
      <vt:lpstr>XEROSTOMIA CLINICAL FEATURES</vt:lpstr>
      <vt:lpstr>XEROSTOMIA COMPLICATIONS</vt:lpstr>
      <vt:lpstr>SIALADENITIS</vt:lpstr>
      <vt:lpstr>VIRAL SIALADENITIS</vt:lpstr>
      <vt:lpstr>MUMPS</vt:lpstr>
      <vt:lpstr>MUMPS</vt:lpstr>
      <vt:lpstr>BACTERIAL SIALADENITIS</vt:lpstr>
      <vt:lpstr>AUTOIMMUNE SIALADENITIS</vt:lpstr>
      <vt:lpstr>MUCOCELE</vt:lpstr>
      <vt:lpstr>MUCOCELE</vt:lpstr>
      <vt:lpstr>MUCOCELE</vt:lpstr>
      <vt:lpstr>NEOPLASMS</vt:lpstr>
      <vt:lpstr>NEOPLASMS</vt:lpstr>
      <vt:lpstr>PLEOMORPHIC ADENOMA</vt:lpstr>
      <vt:lpstr>pleomorphic</vt:lpstr>
      <vt:lpstr>MACROSCOPIC FEATURES OF PLEOMORPHIC ADENOMA</vt:lpstr>
      <vt:lpstr>Pleomorphic adenoma</vt:lpstr>
      <vt:lpstr>PLEOMORPHIC ADENOMA HISTOLOGICAL FEATURES</vt:lpstr>
      <vt:lpstr>PLEOMORPHIC ADENOMA</vt:lpstr>
      <vt:lpstr>PLEOMORPHIC ADENOMA</vt:lpstr>
      <vt:lpstr>PLEOMORPHIC ADENOMA</vt:lpstr>
      <vt:lpstr>MUCOEPIDERMOID CARCINOMA</vt:lpstr>
      <vt:lpstr>MUCOEPIDERMOID CARCINOMA</vt:lpstr>
      <vt:lpstr>mucoepidermoid</vt:lpstr>
    </vt:vector>
  </TitlesOfParts>
  <Company>juh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cln3ansja2</dc:creator>
  <cp:lastModifiedBy>Windows User</cp:lastModifiedBy>
  <cp:revision>15</cp:revision>
  <dcterms:created xsi:type="dcterms:W3CDTF">2015-02-09T11:42:09Z</dcterms:created>
  <dcterms:modified xsi:type="dcterms:W3CDTF">2015-02-10T08:37:53Z</dcterms:modified>
</cp:coreProperties>
</file>