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70" r:id="rId5"/>
    <p:sldId id="271" r:id="rId6"/>
    <p:sldId id="263" r:id="rId7"/>
    <p:sldId id="272" r:id="rId8"/>
    <p:sldId id="264" r:id="rId9"/>
    <p:sldId id="265" r:id="rId10"/>
    <p:sldId id="267" r:id="rId11"/>
    <p:sldId id="26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A4B57-B770-498C-851A-65C8E5EF4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94F9-5D1E-4C2C-BB72-F96E9015AE9F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0375-2BD0-485F-AB8A-2083AD6A8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Spinal cord tracts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Clinical applications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77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COMPARISON  BETWEEN UMN AND LMN</a:t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487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544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Upper motor neuron</a:t>
                      </a:r>
                      <a:r>
                        <a:rPr lang="en-US" sz="1400" baseline="0" dirty="0" smtClean="0"/>
                        <a:t> le</a:t>
                      </a:r>
                      <a:r>
                        <a:rPr lang="en-US" sz="1400" dirty="0" smtClean="0"/>
                        <a:t>sions(UMN)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Lower motor neuron lesion(LMN)</a:t>
                      </a:r>
                      <a:endParaRPr lang="en-US" sz="1400" dirty="0"/>
                    </a:p>
                  </a:txBody>
                  <a:tcPr/>
                </a:tc>
              </a:tr>
              <a:tr h="12448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UMN starts from motor cortex to the cranial nerve nuclei in brain and anterior horn cells in spinal cord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LMN is the motor pathway from anterior horn cell(or Cranial nerve nucleus)via peripheral nerve to the motor end plate</a:t>
                      </a:r>
                      <a:endParaRPr lang="en-US" sz="1400" dirty="0"/>
                    </a:p>
                  </a:txBody>
                  <a:tcPr/>
                </a:tc>
              </a:tr>
              <a:tr h="544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Bulk of muscles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wasting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Wasting</a:t>
                      </a:r>
                      <a:r>
                        <a:rPr lang="en-US" sz="1400" baseline="0" dirty="0" smtClean="0"/>
                        <a:t> of the affected muscles (</a:t>
                      </a:r>
                      <a:r>
                        <a:rPr lang="en-US" sz="1400" dirty="0" smtClean="0"/>
                        <a:t>atrophy)</a:t>
                      </a:r>
                      <a:endParaRPr lang="en-US" sz="1400" dirty="0"/>
                    </a:p>
                  </a:txBody>
                  <a:tcPr/>
                </a:tc>
              </a:tr>
              <a:tr h="3112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Tone of muscles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Tone increases (</a:t>
                      </a:r>
                      <a:r>
                        <a:rPr lang="en-US" sz="1400" dirty="0" err="1" smtClean="0"/>
                        <a:t>Hypertonia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Tone decreases  (</a:t>
                      </a:r>
                      <a:r>
                        <a:rPr lang="en-US" sz="1400" dirty="0" err="1" smtClean="0"/>
                        <a:t>Hypotonia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7485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of  muscles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Paralysis affects movements of group of muscles</a:t>
                      </a:r>
                    </a:p>
                    <a:p>
                      <a:r>
                        <a:rPr lang="en-US" sz="1400" dirty="0" smtClean="0"/>
                        <a:t>Spastic/ clasp knife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Individual muscles is paralyzed</a:t>
                      </a:r>
                    </a:p>
                    <a:p>
                      <a:r>
                        <a:rPr lang="en-US" sz="1400" dirty="0" smtClean="0"/>
                        <a:t>Flaccid ( flaccid paralysis)</a:t>
                      </a:r>
                      <a:endParaRPr lang="en-US" sz="1400" dirty="0"/>
                    </a:p>
                  </a:txBody>
                  <a:tcPr/>
                </a:tc>
              </a:tr>
              <a:tr h="544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Reflexes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Exaggerated. (</a:t>
                      </a:r>
                      <a:r>
                        <a:rPr lang="en-US" sz="1400" dirty="0" err="1" smtClean="0"/>
                        <a:t>Hyperreflexia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diminished or absent. (</a:t>
                      </a:r>
                      <a:r>
                        <a:rPr lang="en-US" sz="1400" dirty="0" err="1" smtClean="0"/>
                        <a:t>Hyporeflexia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112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Fasciculation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</a:t>
                      </a:r>
                      <a:endParaRPr lang="en-US" sz="1400" dirty="0"/>
                    </a:p>
                  </a:txBody>
                  <a:tcPr/>
                </a:tc>
              </a:tr>
              <a:tr h="31120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Babinski</a:t>
                      </a:r>
                      <a:r>
                        <a:rPr lang="en-US" sz="1400" dirty="0" smtClean="0"/>
                        <a:t> sign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Absent </a:t>
                      </a:r>
                      <a:endParaRPr lang="en-US" sz="1400" dirty="0"/>
                    </a:p>
                  </a:txBody>
                  <a:tcPr/>
                </a:tc>
              </a:tr>
              <a:tr h="3112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clasp-knife reaction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Absent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57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Corticobulbar</a:t>
            </a:r>
            <a:r>
              <a:rPr lang="en-US" dirty="0" smtClean="0"/>
              <a:t> pathway (</a:t>
            </a:r>
            <a:r>
              <a:rPr lang="en-US" i="1" dirty="0" err="1" smtClean="0">
                <a:solidFill>
                  <a:srgbClr val="FF0000"/>
                </a:solidFill>
              </a:rPr>
              <a:t>corticonuclear</a:t>
            </a:r>
            <a:r>
              <a:rPr lang="en-US" dirty="0" smtClean="0"/>
              <a:t>):</a:t>
            </a:r>
          </a:p>
          <a:p>
            <a:r>
              <a:rPr lang="en-US" dirty="0" smtClean="0"/>
              <a:t>From cerebral cortex to motor nuclei of certain cranial nerves ( 5</a:t>
            </a:r>
            <a:r>
              <a:rPr lang="en-US" baseline="30000" dirty="0" smtClean="0"/>
              <a:t>th</a:t>
            </a:r>
            <a:r>
              <a:rPr lang="en-US" dirty="0" smtClean="0"/>
              <a:t>, 7</a:t>
            </a:r>
            <a:r>
              <a:rPr lang="en-US" baseline="30000" dirty="0" smtClean="0"/>
              <a:t>th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, 10</a:t>
            </a:r>
            <a:r>
              <a:rPr lang="en-US" baseline="30000" dirty="0" smtClean="0"/>
              <a:t>th</a:t>
            </a:r>
            <a:r>
              <a:rPr lang="en-US" dirty="0" smtClean="0"/>
              <a:t>, 11</a:t>
            </a:r>
            <a:r>
              <a:rPr lang="en-US" baseline="30000" dirty="0" smtClean="0"/>
              <a:t>th</a:t>
            </a:r>
            <a:r>
              <a:rPr lang="en-US" dirty="0" smtClean="0"/>
              <a:t> ,12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500188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corticobulbar</a:t>
            </a:r>
            <a:r>
              <a:rPr lang="en-US" dirty="0" smtClean="0"/>
              <a:t> input is bilateral to :</a:t>
            </a:r>
          </a:p>
          <a:p>
            <a:r>
              <a:rPr lang="en-US" dirty="0" smtClean="0"/>
              <a:t>1- 5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2- Part of 7</a:t>
            </a:r>
            <a:r>
              <a:rPr lang="en-US" baseline="30000" dirty="0" smtClean="0"/>
              <a:t>th</a:t>
            </a:r>
            <a:r>
              <a:rPr lang="en-US" dirty="0" smtClean="0"/>
              <a:t> ( which supplies UPPER facial muscles)</a:t>
            </a:r>
          </a:p>
          <a:p>
            <a:r>
              <a:rPr lang="en-US" dirty="0" smtClean="0"/>
              <a:t>3- 9</a:t>
            </a:r>
            <a:r>
              <a:rPr lang="en-US" baseline="30000" dirty="0" smtClean="0"/>
              <a:t>th</a:t>
            </a:r>
            <a:r>
              <a:rPr lang="en-US" dirty="0" smtClean="0"/>
              <a:t>,10</a:t>
            </a:r>
            <a:r>
              <a:rPr lang="en-US" baseline="30000" dirty="0" smtClean="0"/>
              <a:t>th</a:t>
            </a:r>
            <a:r>
              <a:rPr lang="en-US" dirty="0" smtClean="0"/>
              <a:t>,11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4- 12</a:t>
            </a:r>
            <a:r>
              <a:rPr lang="en-US" baseline="30000" dirty="0" smtClean="0"/>
              <a:t>th</a:t>
            </a:r>
            <a:r>
              <a:rPr lang="en-US" dirty="0" smtClean="0"/>
              <a:t>  !!!!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038600"/>
            <a:ext cx="5486400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 the </a:t>
            </a:r>
            <a:r>
              <a:rPr lang="en-US" i="1" dirty="0" err="1" smtClean="0">
                <a:solidFill>
                  <a:srgbClr val="FF0000"/>
                </a:solidFill>
              </a:rPr>
              <a:t>corticobulbar</a:t>
            </a:r>
            <a:r>
              <a:rPr lang="en-US" i="1" dirty="0" smtClean="0">
                <a:solidFill>
                  <a:srgbClr val="FF0000"/>
                </a:solidFill>
              </a:rPr>
              <a:t> input to the part of facial nucleus supplies </a:t>
            </a:r>
            <a:r>
              <a:rPr lang="en-US" b="1" i="1" dirty="0" smtClean="0">
                <a:solidFill>
                  <a:srgbClr val="FF0000"/>
                </a:solidFill>
              </a:rPr>
              <a:t>LOWER</a:t>
            </a:r>
            <a:r>
              <a:rPr lang="en-US" i="1" dirty="0" smtClean="0">
                <a:solidFill>
                  <a:srgbClr val="FF0000"/>
                </a:solidFill>
              </a:rPr>
              <a:t> facial muscles  is from the </a:t>
            </a:r>
            <a:r>
              <a:rPr lang="en-US" i="1" dirty="0" err="1" smtClean="0">
                <a:solidFill>
                  <a:srgbClr val="FF0000"/>
                </a:solidFill>
              </a:rPr>
              <a:t>contralateral</a:t>
            </a:r>
            <a:r>
              <a:rPr lang="en-US" i="1" dirty="0" smtClean="0">
                <a:solidFill>
                  <a:srgbClr val="FF0000"/>
                </a:solidFill>
              </a:rPr>
              <a:t> hemisphere only (unilateral input)</a:t>
            </a:r>
          </a:p>
          <a:p>
            <a:pPr>
              <a:buFont typeface="Wingdings" pitchFamily="2" charset="2"/>
              <a:buChar char="Ø"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Hypoglossal nucleus receives </a:t>
            </a:r>
            <a:r>
              <a:rPr lang="en-US" i="1" dirty="0" err="1" smtClean="0">
                <a:solidFill>
                  <a:srgbClr val="FF0000"/>
                </a:solidFill>
              </a:rPr>
              <a:t>corticonuclear</a:t>
            </a:r>
            <a:r>
              <a:rPr lang="en-US" i="1" dirty="0" smtClean="0">
                <a:solidFill>
                  <a:srgbClr val="FF0000"/>
                </a:solidFill>
              </a:rPr>
              <a:t> fibers from both cerebral hemisphere (bilateral input) however, the cells responsible for supplying the </a:t>
            </a:r>
            <a:r>
              <a:rPr lang="en-US" b="1" i="1" dirty="0" err="1" smtClean="0">
                <a:solidFill>
                  <a:srgbClr val="FF0000"/>
                </a:solidFill>
              </a:rPr>
              <a:t>genioglossus</a:t>
            </a:r>
            <a:r>
              <a:rPr lang="en-US" i="1" dirty="0" smtClean="0">
                <a:solidFill>
                  <a:srgbClr val="FF0000"/>
                </a:solidFill>
              </a:rPr>
              <a:t> muscle only receive </a:t>
            </a:r>
            <a:r>
              <a:rPr lang="en-US" i="1" dirty="0" err="1" smtClean="0">
                <a:solidFill>
                  <a:srgbClr val="FF0000"/>
                </a:solidFill>
              </a:rPr>
              <a:t>corticonuclear</a:t>
            </a:r>
            <a:r>
              <a:rPr lang="en-US" i="1" dirty="0" smtClean="0">
                <a:solidFill>
                  <a:srgbClr val="FF0000"/>
                </a:solidFill>
              </a:rPr>
              <a:t> fibers from the opposite cerebral hemisphere (unilateral input)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200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0"/>
            <a:ext cx="7168501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Types of paralysis: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1- </a:t>
            </a:r>
            <a:r>
              <a:rPr lang="en-US" dirty="0" err="1" smtClean="0"/>
              <a:t>hemiplegia</a:t>
            </a:r>
            <a:r>
              <a:rPr lang="en-US" dirty="0" smtClean="0"/>
              <a:t> : paralysis of one side of the body ( includes the upper limb, </a:t>
            </a:r>
          </a:p>
          <a:p>
            <a:r>
              <a:rPr lang="en-US" dirty="0" smtClean="0"/>
              <a:t>one side of the trunk and the lower limb </a:t>
            </a:r>
          </a:p>
          <a:p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 err="1" smtClean="0"/>
              <a:t>monoplegia</a:t>
            </a:r>
            <a:r>
              <a:rPr lang="en-US" dirty="0" smtClean="0"/>
              <a:t> : paralysis of one limb only</a:t>
            </a:r>
          </a:p>
          <a:p>
            <a:endParaRPr lang="en-US" dirty="0" smtClean="0"/>
          </a:p>
          <a:p>
            <a:r>
              <a:rPr lang="en-US" dirty="0" smtClean="0"/>
              <a:t>3- paraplegia : paralysis of the two lower limbs</a:t>
            </a:r>
          </a:p>
          <a:p>
            <a:endParaRPr lang="en-US" dirty="0" smtClean="0"/>
          </a:p>
          <a:p>
            <a:r>
              <a:rPr lang="en-US" dirty="0" smtClean="0"/>
              <a:t>4- quadriplegia : paralysis of  all four limbs  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significance of lamination of the ascending tracts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Any external pressure exerted on the spinal cord in the region of the </a:t>
            </a:r>
            <a:r>
              <a:rPr lang="en-US" sz="2000" dirty="0" err="1" smtClean="0"/>
              <a:t>spinothalamic</a:t>
            </a:r>
            <a:r>
              <a:rPr lang="en-US" sz="2000" dirty="0" smtClean="0"/>
              <a:t> tracts will first experience a loss of pain and temperature sensations in the sacral dermatome of the body </a:t>
            </a:r>
          </a:p>
          <a:p>
            <a:r>
              <a:rPr lang="en-US" sz="2000" dirty="0" smtClean="0"/>
              <a:t>If pressure increases the other higher segmental dermatomes will be affected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3935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Remember that in the </a:t>
            </a:r>
            <a:r>
              <a:rPr lang="en-US" i="1" dirty="0" err="1" smtClean="0">
                <a:solidFill>
                  <a:srgbClr val="FF0000"/>
                </a:solidFill>
              </a:rPr>
              <a:t>spinothalamic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tracts </a:t>
            </a:r>
            <a:r>
              <a:rPr lang="en-US" i="1" dirty="0" smtClean="0">
                <a:solidFill>
                  <a:srgbClr val="FF0000"/>
                </a:solidFill>
              </a:rPr>
              <a:t>the cervical to sacral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segments are located medial  to lateral 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michaeldmann.net/pix_6/crd_s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 err="1" smtClean="0"/>
              <a:t>spinothalamic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Destruction of this tract produces </a:t>
            </a:r>
            <a:r>
              <a:rPr lang="en-US" dirty="0" err="1" smtClean="0"/>
              <a:t>contralateral</a:t>
            </a:r>
            <a:r>
              <a:rPr lang="en-US" dirty="0" smtClean="0"/>
              <a:t> loss of pain and thermal sensation below the level of the lesion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876800" cy="5113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Clinical application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destruction of LSTT</a:t>
            </a:r>
          </a:p>
          <a:p>
            <a:pPr eaLnBrk="1" hangingPunct="1"/>
            <a:r>
              <a:rPr lang="en-US" sz="2800" smtClean="0"/>
              <a:t>loss of </a:t>
            </a:r>
          </a:p>
          <a:p>
            <a:pPr lvl="1" eaLnBrk="1" hangingPunct="1"/>
            <a:r>
              <a:rPr lang="en-US" sz="2400" smtClean="0"/>
              <a:t>pain and thermal sensation </a:t>
            </a:r>
          </a:p>
          <a:p>
            <a:pPr lvl="1" eaLnBrk="1" hangingPunct="1"/>
            <a:r>
              <a:rPr lang="en-US" sz="2400" u="sng" smtClean="0"/>
              <a:t>on the contralateral side</a:t>
            </a:r>
          </a:p>
          <a:p>
            <a:pPr lvl="1" eaLnBrk="1" hangingPunct="1"/>
            <a:r>
              <a:rPr lang="en-US" sz="2400" smtClean="0"/>
              <a:t>below the level of the lesion</a:t>
            </a:r>
            <a:r>
              <a:rPr lang="en-US" sz="2000" smtClean="0"/>
              <a:t> 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patient will not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respond to pinprick 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recognize hot and cold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5148263" y="404813"/>
          <a:ext cx="3733800" cy="5721350"/>
        </p:xfrm>
        <a:graphic>
          <a:graphicData uri="http://schemas.openxmlformats.org/presentationml/2006/ole">
            <p:oleObj spid="_x0000_s2050" name="Image" r:id="rId3" imgW="2577778" imgH="4025397" progId="">
              <p:embed/>
            </p:oleObj>
          </a:graphicData>
        </a:graphic>
      </p:graphicFrame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403975" y="2852738"/>
            <a:ext cx="4730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877050" y="2997200"/>
            <a:ext cx="863600" cy="2376488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Clinical application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destruction of ASTT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loss of </a:t>
            </a:r>
            <a:r>
              <a:rPr lang="en-US" dirty="0" smtClean="0"/>
              <a:t>light touch </a:t>
            </a:r>
            <a:r>
              <a:rPr lang="en-US" dirty="0" smtClean="0"/>
              <a:t>and pressure sense  </a:t>
            </a:r>
          </a:p>
          <a:p>
            <a:pPr lvl="1" eaLnBrk="1" hangingPunct="1"/>
            <a:r>
              <a:rPr lang="en-US" dirty="0" smtClean="0"/>
              <a:t>below the level of lesion </a:t>
            </a:r>
          </a:p>
          <a:p>
            <a:pPr lvl="1" eaLnBrk="1" hangingPunct="1"/>
            <a:r>
              <a:rPr lang="en-US" dirty="0" smtClean="0"/>
              <a:t>on the </a:t>
            </a:r>
            <a:r>
              <a:rPr lang="en-US" u="sng" dirty="0" err="1" smtClean="0"/>
              <a:t>contralateral</a:t>
            </a:r>
            <a:r>
              <a:rPr lang="en-US" u="sng" dirty="0" smtClean="0"/>
              <a:t> side</a:t>
            </a:r>
            <a:r>
              <a:rPr lang="en-US" dirty="0" smtClean="0"/>
              <a:t> of the body</a:t>
            </a:r>
          </a:p>
          <a:p>
            <a:pPr lvl="1" eaLnBrk="1" hangingPunct="1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400" y="167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Remember that discriminative touch will still present (because this information is carried by the posterior white column pathway)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Anterior </a:t>
            </a:r>
            <a:r>
              <a:rPr lang="en-US" dirty="0" err="1" smtClean="0"/>
              <a:t>spinothalamic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Fasciculus </a:t>
            </a:r>
            <a:r>
              <a:rPr lang="en-US" dirty="0" err="1" smtClean="0"/>
              <a:t>gracilis</a:t>
            </a:r>
            <a:r>
              <a:rPr lang="en-US" dirty="0" smtClean="0"/>
              <a:t> and </a:t>
            </a:r>
            <a:r>
              <a:rPr lang="en-US" dirty="0" err="1" smtClean="0"/>
              <a:t>cuneatus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Loss of conscious muscle and joint loss</a:t>
            </a:r>
          </a:p>
          <a:p>
            <a:r>
              <a:rPr lang="en-US" dirty="0" smtClean="0"/>
              <a:t>The patient does not know about the position and movement of the </a:t>
            </a:r>
            <a:r>
              <a:rPr lang="en-US" b="1" u="sng" dirty="0" err="1" smtClean="0"/>
              <a:t>ipsilateral</a:t>
            </a:r>
            <a:r>
              <a:rPr lang="en-US" b="1" u="sng" dirty="0" smtClean="0"/>
              <a:t> </a:t>
            </a:r>
            <a:r>
              <a:rPr lang="en-US" dirty="0" smtClean="0"/>
              <a:t>limbs below the level of the lesion </a:t>
            </a:r>
          </a:p>
          <a:p>
            <a:r>
              <a:rPr lang="en-US" dirty="0" smtClean="0"/>
              <a:t>Loss of vibration sense and tactile discrimination of the </a:t>
            </a:r>
            <a:r>
              <a:rPr lang="en-US" b="1" u="sng" dirty="0" err="1" smtClean="0"/>
              <a:t>ipsilateral</a:t>
            </a:r>
            <a:r>
              <a:rPr lang="en-US" dirty="0" smtClean="0"/>
              <a:t> side below the level of the lesion</a:t>
            </a:r>
          </a:p>
          <a:p>
            <a:r>
              <a:rPr lang="en-US" dirty="0" smtClean="0"/>
              <a:t>The sense of light touch wont be affected …why!!!!!!!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4800600" cy="3455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Clinical application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destruction of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fasciculus gracilia and cuneatus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loss of muscle joint sense, position sense, vibration sense and tactile discrimination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smtClean="0"/>
              <a:t>on the same side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below the level of the lesion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100638" y="290513"/>
          <a:ext cx="3967162" cy="5875337"/>
        </p:xfrm>
        <a:graphic>
          <a:graphicData uri="http://schemas.openxmlformats.org/presentationml/2006/ole">
            <p:oleObj spid="_x0000_s3074" name="Image" r:id="rId3" imgW="2717460" imgH="4025397" progId="">
              <p:embed/>
            </p:oleObj>
          </a:graphicData>
        </a:graphic>
      </p:graphicFrame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6300788" y="2819400"/>
            <a:ext cx="792162" cy="333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372225" y="2852738"/>
            <a:ext cx="720725" cy="2592387"/>
          </a:xfrm>
          <a:prstGeom prst="rect">
            <a:avLst/>
          </a:prstGeom>
          <a:solidFill>
            <a:schemeClr val="accent1">
              <a:alpha val="54901"/>
            </a:schemeClr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07950" y="5084763"/>
            <a:ext cx="60483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u="none"/>
              <a:t>(extremely rare to have a lesion of the spinal cord to be localized as to affect one sensory tract only )</a:t>
            </a:r>
          </a:p>
          <a:p>
            <a:pPr algn="ctr"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  <p:bldP spid="348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90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It is extremely RARE  for a lesion in the spinal cord to be so localized as to affect one sensory tract </a:t>
            </a:r>
            <a:r>
              <a:rPr lang="en-US" sz="2400" i="1" dirty="0" err="1" smtClean="0"/>
              <a:t>only,,,,its</a:t>
            </a:r>
            <a:r>
              <a:rPr lang="en-US" sz="2400" i="1" dirty="0" smtClean="0"/>
              <a:t> more usual to have several ascending and descending tracts involved </a:t>
            </a:r>
            <a:endParaRPr lang="en-US" sz="2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upper motor neuron lesion</a:t>
            </a:r>
            <a:r>
              <a:rPr lang="en-US" dirty="0" smtClean="0"/>
              <a:t>  is a lesion of the neural pathway above the anterior horn cell of the spinal cord or motor nuclei of the cranial nerves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/>
              <a:t>lower motor neuron lesion </a:t>
            </a:r>
            <a:r>
              <a:rPr lang="en-US" dirty="0" smtClean="0"/>
              <a:t>: affects nerve fibers traveling from the anterior horn of the spinal cord or the cranial motor nuclei to the relevant muscle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858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661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Image</vt:lpstr>
      <vt:lpstr>Spinal cord tracts </vt:lpstr>
      <vt:lpstr>Clinical significance of lamination of the ascending tracts </vt:lpstr>
      <vt:lpstr>Lateral spinothalamic </vt:lpstr>
      <vt:lpstr>Slide 4</vt:lpstr>
      <vt:lpstr>Anterior spinothalamic </vt:lpstr>
      <vt:lpstr>Fasciculus gracilis and cuneatus </vt:lpstr>
      <vt:lpstr>Slide 7</vt:lpstr>
      <vt:lpstr>Slide 8</vt:lpstr>
      <vt:lpstr>Slide 9</vt:lpstr>
      <vt:lpstr>COMPARISON  BETWEEN UMN AND LMN   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hamzeh</dc:creator>
  <cp:lastModifiedBy>Inas-</cp:lastModifiedBy>
  <cp:revision>15</cp:revision>
  <dcterms:created xsi:type="dcterms:W3CDTF">2014-03-02T09:40:31Z</dcterms:created>
  <dcterms:modified xsi:type="dcterms:W3CDTF">2014-03-06T10:04:25Z</dcterms:modified>
</cp:coreProperties>
</file>