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2" r:id="rId5"/>
    <p:sldId id="259" r:id="rId6"/>
    <p:sldId id="283" r:id="rId7"/>
    <p:sldId id="260" r:id="rId8"/>
    <p:sldId id="261" r:id="rId9"/>
    <p:sldId id="291" r:id="rId10"/>
    <p:sldId id="287" r:id="rId11"/>
    <p:sldId id="288" r:id="rId12"/>
    <p:sldId id="289" r:id="rId13"/>
    <p:sldId id="290" r:id="rId14"/>
    <p:sldId id="292" r:id="rId15"/>
    <p:sldId id="286" r:id="rId16"/>
    <p:sldId id="276" r:id="rId17"/>
    <p:sldId id="262" r:id="rId18"/>
    <p:sldId id="263" r:id="rId19"/>
    <p:sldId id="293" r:id="rId20"/>
    <p:sldId id="268" r:id="rId21"/>
    <p:sldId id="264" r:id="rId22"/>
    <p:sldId id="278" r:id="rId23"/>
    <p:sldId id="281" r:id="rId24"/>
    <p:sldId id="280" r:id="rId25"/>
    <p:sldId id="266" r:id="rId26"/>
    <p:sldId id="282" r:id="rId27"/>
    <p:sldId id="267" r:id="rId28"/>
    <p:sldId id="271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F63135-62E5-410D-8C22-375396BB88E8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808E29-8355-437F-A190-198A2A0B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F63135-62E5-410D-8C22-375396BB88E8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08E29-8355-437F-A190-198A2A0B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F63135-62E5-410D-8C22-375396BB88E8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08E29-8355-437F-A190-198A2A0B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F63135-62E5-410D-8C22-375396BB88E8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08E29-8355-437F-A190-198A2A0B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F63135-62E5-410D-8C22-375396BB88E8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08E29-8355-437F-A190-198A2A0B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F63135-62E5-410D-8C22-375396BB88E8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08E29-8355-437F-A190-198A2A0B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F63135-62E5-410D-8C22-375396BB88E8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08E29-8355-437F-A190-198A2A0B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F63135-62E5-410D-8C22-375396BB88E8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08E29-8355-437F-A190-198A2A0B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F63135-62E5-410D-8C22-375396BB88E8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08E29-8355-437F-A190-198A2A0B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F63135-62E5-410D-8C22-375396BB88E8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08E29-8355-437F-A190-198A2A0B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F63135-62E5-410D-8C22-375396BB88E8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808E29-8355-437F-A190-198A2A0B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F63135-62E5-410D-8C22-375396BB88E8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808E29-8355-437F-A190-198A2A0B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Impacted Canine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 </a:t>
            </a:r>
            <a:r>
              <a:rPr lang="en-US" dirty="0" err="1" smtClean="0"/>
              <a:t>Ashraf</a:t>
            </a:r>
            <a:r>
              <a:rPr lang="en-US" dirty="0" smtClean="0"/>
              <a:t> Abu </a:t>
            </a:r>
            <a:r>
              <a:rPr lang="en-US" dirty="0" err="1" smtClean="0"/>
              <a:t>Karaky</a:t>
            </a:r>
            <a:endParaRPr lang="en-US" dirty="0" smtClean="0"/>
          </a:p>
          <a:p>
            <a:r>
              <a:rPr lang="en-US" dirty="0" smtClean="0"/>
              <a:t>Faculty of Dentistry</a:t>
            </a:r>
          </a:p>
          <a:p>
            <a:r>
              <a:rPr lang="en-US" dirty="0" smtClean="0"/>
              <a:t>The University of Jordan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Parallex</a:t>
            </a:r>
            <a:r>
              <a:rPr lang="en-US" dirty="0" smtClean="0"/>
              <a:t> Technique</a:t>
            </a:r>
            <a:endParaRPr lang="en-US" dirty="0"/>
          </a:p>
        </p:txBody>
      </p:sp>
      <p:graphicFrame>
        <p:nvGraphicFramePr>
          <p:cNvPr id="115718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517650" y="2112169"/>
          <a:ext cx="6108700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I3" r:id="rId3" imgW="6107937" imgH="3263492" progId="">
                  <p:embed/>
                </p:oleObj>
              </mc:Choice>
              <mc:Fallback>
                <p:oleObj name="PI3" r:id="rId3" imgW="6107937" imgH="3263492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2112169"/>
                        <a:ext cx="6108700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Cone Beam CT Scan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3" y="1543050"/>
            <a:ext cx="55149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52662" y="2115344"/>
            <a:ext cx="46386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CBCT Scan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313" y="1609725"/>
            <a:ext cx="49053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4400" y="3867150"/>
            <a:ext cx="40100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49244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2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733800"/>
            <a:ext cx="62007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33400"/>
            <a:ext cx="6191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or 2 sided </a:t>
            </a:r>
            <a:r>
              <a:rPr lang="en-US" dirty="0" err="1" smtClean="0"/>
              <a:t>Mucoperiosteal</a:t>
            </a:r>
            <a:r>
              <a:rPr lang="en-US" dirty="0" smtClean="0"/>
              <a:t> Flap</a:t>
            </a:r>
          </a:p>
          <a:p>
            <a:r>
              <a:rPr lang="en-US" dirty="0" smtClean="0"/>
              <a:t>Gingival flap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Surgical Removal of Impacted Canines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Labial Position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276600"/>
            <a:ext cx="365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Palatal </a:t>
            </a:r>
            <a:r>
              <a:rPr lang="en-US" dirty="0" err="1" smtClean="0"/>
              <a:t>Mucoperiosteal</a:t>
            </a:r>
            <a:r>
              <a:rPr lang="en-US" dirty="0" smtClean="0"/>
              <a:t> Flap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Surgical Removal of Impacted Canines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Palatal Position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200400"/>
            <a:ext cx="34194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0"/>
            <a:ext cx="30861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I3" r:id="rId3" imgW="7314286" imgH="4876190" progId="">
                  <p:embed/>
                </p:oleObj>
              </mc:Choice>
              <mc:Fallback>
                <p:oleObj name="PI3" r:id="rId3" imgW="7314286" imgH="487619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686048" y="5546725"/>
            <a:ext cx="3465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endParaRPr lang="en-US" sz="4000" u="none" dirty="0">
              <a:solidFill>
                <a:srgbClr val="FFFF00"/>
              </a:solidFill>
            </a:endParaRPr>
          </a:p>
          <a:p>
            <a:pPr algn="ctr" rtl="0"/>
            <a:r>
              <a:rPr lang="en-US" sz="4000" u="none" dirty="0">
                <a:solidFill>
                  <a:srgbClr val="FFFF00"/>
                </a:solidFill>
              </a:rPr>
              <a:t> </a:t>
            </a:r>
            <a:endParaRPr lang="en-US" b="0" u="none" dirty="0">
              <a:solidFill>
                <a:srgbClr val="FFFF00"/>
              </a:solidFill>
            </a:endParaRP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838200" y="0"/>
            <a:ext cx="800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4000" u="none">
                <a:solidFill>
                  <a:srgbClr val="66FF33"/>
                </a:solidFill>
              </a:rPr>
              <a:t>SURGICAL EXPOSURE OF </a:t>
            </a:r>
          </a:p>
          <a:p>
            <a:pPr algn="ctr" rtl="0"/>
            <a:r>
              <a:rPr lang="en-US" sz="4000" u="none">
                <a:solidFill>
                  <a:srgbClr val="66FF33"/>
                </a:solidFill>
              </a:rPr>
              <a:t>IMPACTED CANINES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upper canine is the second most common tooth after the wisdom teeth to become impacted in the roof of the mouth. </a:t>
            </a:r>
          </a:p>
          <a:p>
            <a:r>
              <a:rPr lang="en-US" dirty="0" smtClean="0"/>
              <a:t>The canine tooth is crucial in the dental arch and plays an important role occlusion. </a:t>
            </a:r>
          </a:p>
          <a:p>
            <a:r>
              <a:rPr lang="en-US" dirty="0" smtClean="0"/>
              <a:t>Canine guidance: They are the first teeth that touch when jaws close together, they guide the rest of the teeth into the proper bite. </a:t>
            </a:r>
          </a:p>
          <a:p>
            <a:r>
              <a:rPr lang="en-US" dirty="0" smtClean="0"/>
              <a:t>They also form the corners of your smile. </a:t>
            </a:r>
          </a:p>
          <a:p>
            <a:r>
              <a:rPr lang="en-US" dirty="0" smtClean="0"/>
              <a:t>Normally, the upper canines  are the last of the front teeth to erupt into place around age 12.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</a:p>
          <a:p>
            <a:r>
              <a:rPr lang="en-US" dirty="0" smtClean="0"/>
              <a:t>Eruption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Exposure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 flap</a:t>
            </a:r>
          </a:p>
          <a:p>
            <a:r>
              <a:rPr lang="en-US" dirty="0" smtClean="0"/>
              <a:t>Apical Repositioned Flap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Surgical Exposure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Labial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43382" y="1481138"/>
            <a:ext cx="665723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49433"/>
            <a:ext cx="8229600" cy="358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43382" y="1481138"/>
            <a:ext cx="665723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Window technique</a:t>
            </a:r>
          </a:p>
          <a:p>
            <a:r>
              <a:rPr lang="en-US" dirty="0" smtClean="0"/>
              <a:t>Full Palatal Flap.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Surgical Exposure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Palatal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8833" y="1481138"/>
            <a:ext cx="678633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2600" y="198120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Trauma to adjacent teeth</a:t>
            </a:r>
          </a:p>
          <a:p>
            <a:r>
              <a:rPr lang="en-US" dirty="0" smtClean="0"/>
              <a:t>Oro-nasal and Oro-</a:t>
            </a:r>
            <a:r>
              <a:rPr lang="en-US" dirty="0" err="1" smtClean="0"/>
              <a:t>antral</a:t>
            </a:r>
            <a:r>
              <a:rPr lang="en-US" dirty="0" smtClean="0"/>
              <a:t> </a:t>
            </a:r>
            <a:r>
              <a:rPr lang="en-US" dirty="0" err="1" smtClean="0"/>
              <a:t>comunications</a:t>
            </a:r>
            <a:endParaRPr lang="en-US" dirty="0" smtClean="0"/>
          </a:p>
          <a:p>
            <a:r>
              <a:rPr lang="en-US" dirty="0" smtClean="0"/>
              <a:t>Bleeding</a:t>
            </a:r>
          </a:p>
          <a:p>
            <a:r>
              <a:rPr lang="en-US" dirty="0" smtClean="0"/>
              <a:t>Nerve injury</a:t>
            </a:r>
          </a:p>
          <a:p>
            <a:r>
              <a:rPr lang="en-US" dirty="0" smtClean="0"/>
              <a:t>Fractures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of Impacted Maxillary Canines Surgical Extraction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Anatomical structures</a:t>
            </a:r>
          </a:p>
          <a:p>
            <a:pPr>
              <a:buNone/>
            </a:pPr>
            <a:r>
              <a:rPr lang="en-US" dirty="0" smtClean="0"/>
              <a:t>Mental foramen, Maxillary sinus, adjacent roots.. Etc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Impacted Teeth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This can cause damage to the roots of the upper front teeth or formation of cysts in the bone around the canine. If a canine tooth gets impacted, </a:t>
            </a:r>
            <a:r>
              <a:rPr lang="en-US" b="1" dirty="0" smtClean="0">
                <a:solidFill>
                  <a:srgbClr val="FF0000"/>
                </a:solidFill>
              </a:rPr>
              <a:t>every effort is made to allow it erupt into its proper position.</a:t>
            </a:r>
          </a:p>
          <a:p>
            <a:pPr>
              <a:buNone/>
            </a:pPr>
            <a:r>
              <a:rPr lang="en-US" dirty="0" smtClean="0"/>
              <a:t>Early detection of teeth that may become impacted is very important. The American Association of Orthodontists recommends an evaluation with a  orthodontic exam and a panoramic x-ray  for all patients before age 8 in order to determine if there are problems with eruption of the adult teeth. By this time, the </a:t>
            </a:r>
            <a:r>
              <a:rPr lang="en-US" dirty="0" err="1" smtClean="0"/>
              <a:t>angulation</a:t>
            </a:r>
            <a:r>
              <a:rPr lang="en-US" dirty="0" smtClean="0"/>
              <a:t> of the upper canines can be seen and we can predict if there is a chance that they may become impacted. </a:t>
            </a:r>
            <a:r>
              <a:rPr lang="en-US" b="1" dirty="0" smtClean="0">
                <a:solidFill>
                  <a:srgbClr val="FF0000"/>
                </a:solidFill>
              </a:rPr>
              <a:t> If detected early, impaction can be prevented in 70-95% of cases.</a:t>
            </a:r>
            <a:r>
              <a:rPr lang="en-US" dirty="0" smtClean="0"/>
              <a:t> Usually, extraction of the baby canine tooth or treatment with a palatal expander is all that is needed to ensure proper eruption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Management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Surgical Removal</a:t>
            </a:r>
          </a:p>
          <a:p>
            <a:r>
              <a:rPr lang="en-US" b="1" dirty="0" smtClean="0"/>
              <a:t>Surgical Exposure</a:t>
            </a:r>
          </a:p>
          <a:p>
            <a:r>
              <a:rPr lang="en-US" b="1" dirty="0" smtClean="0"/>
              <a:t>Follow-up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Associated with a Pathology or adjacent roots </a:t>
            </a:r>
            <a:r>
              <a:rPr lang="en-US" dirty="0" err="1" smtClean="0"/>
              <a:t>resorption</a:t>
            </a:r>
            <a:endParaRPr lang="en-US" dirty="0" smtClean="0"/>
          </a:p>
          <a:p>
            <a:r>
              <a:rPr lang="en-US" dirty="0" smtClean="0"/>
              <a:t>Patient preference</a:t>
            </a:r>
          </a:p>
          <a:p>
            <a:r>
              <a:rPr lang="en-US" dirty="0" smtClean="0"/>
              <a:t>Occlusion</a:t>
            </a:r>
          </a:p>
          <a:p>
            <a:r>
              <a:rPr lang="en-US" dirty="0" smtClean="0"/>
              <a:t>Dental Implants or Bridge </a:t>
            </a:r>
          </a:p>
          <a:p>
            <a:r>
              <a:rPr lang="en-US" dirty="0" smtClean="0"/>
              <a:t>Poor prognosis for Ortho traction: </a:t>
            </a:r>
          </a:p>
          <a:p>
            <a:pPr>
              <a:buNone/>
            </a:pPr>
            <a:r>
              <a:rPr lang="en-US" dirty="0" err="1" smtClean="0"/>
              <a:t>Ankylosis</a:t>
            </a:r>
            <a:r>
              <a:rPr lang="en-US" dirty="0" smtClean="0"/>
              <a:t>, and abnormal anatomy</a:t>
            </a:r>
          </a:p>
          <a:p>
            <a:pPr>
              <a:buNone/>
            </a:pPr>
            <a:r>
              <a:rPr lang="en-US" dirty="0" smtClean="0"/>
              <a:t>Difficult position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Surgical Removal of Impacted Canines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TOSHIBA\Documents\New Folder\fig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971800"/>
            <a:ext cx="1981200" cy="243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sh per1 10 03 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05200" y="2133600"/>
            <a:ext cx="40386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</a:t>
            </a:r>
          </a:p>
          <a:p>
            <a:r>
              <a:rPr lang="en-US" dirty="0" smtClean="0"/>
              <a:t>Flap</a:t>
            </a:r>
          </a:p>
          <a:p>
            <a:r>
              <a:rPr lang="en-US" dirty="0" smtClean="0"/>
              <a:t>Bone removal</a:t>
            </a:r>
          </a:p>
          <a:p>
            <a:r>
              <a:rPr lang="en-US" dirty="0" smtClean="0"/>
              <a:t>Tooth sectioning</a:t>
            </a:r>
          </a:p>
          <a:p>
            <a:r>
              <a:rPr lang="en-US" dirty="0" smtClean="0"/>
              <a:t>Tooth removal</a:t>
            </a:r>
          </a:p>
          <a:p>
            <a:r>
              <a:rPr lang="en-US" dirty="0" smtClean="0"/>
              <a:t>Closure of flap</a:t>
            </a:r>
          </a:p>
          <a:p>
            <a:r>
              <a:rPr lang="en-US" dirty="0" smtClean="0"/>
              <a:t>Post-operative instructions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Surgical Removal of Impacted Canines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Palpation</a:t>
            </a:r>
          </a:p>
          <a:p>
            <a:r>
              <a:rPr lang="en-US" dirty="0" smtClean="0"/>
              <a:t>Angle of lateral incisors</a:t>
            </a:r>
          </a:p>
          <a:p>
            <a:r>
              <a:rPr lang="en-US" dirty="0" smtClean="0"/>
              <a:t>X-rays</a:t>
            </a:r>
          </a:p>
          <a:p>
            <a:r>
              <a:rPr lang="en-US" dirty="0" err="1" smtClean="0"/>
              <a:t>Parallex</a:t>
            </a:r>
            <a:r>
              <a:rPr lang="en-US" dirty="0" smtClean="0"/>
              <a:t> technique</a:t>
            </a:r>
          </a:p>
          <a:p>
            <a:r>
              <a:rPr lang="en-US" b="1" dirty="0" smtClean="0"/>
              <a:t>Cone Beam 3D CT Scan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Surgical Removal of Impacted Canines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Location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33787" y="3044031"/>
            <a:ext cx="18764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Incisors Inclination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876800"/>
            <a:ext cx="2962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197</TotalTime>
  <Words>328</Words>
  <Application>Microsoft Office PowerPoint</Application>
  <PresentationFormat>On-screen Show (4:3)</PresentationFormat>
  <Paragraphs>79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Concourse</vt:lpstr>
      <vt:lpstr>PI3</vt:lpstr>
      <vt:lpstr>The Impacted Canine</vt:lpstr>
      <vt:lpstr>Definition</vt:lpstr>
      <vt:lpstr>Early Management</vt:lpstr>
      <vt:lpstr>Management</vt:lpstr>
      <vt:lpstr>Surgical Removal of Impacted Canines</vt:lpstr>
      <vt:lpstr>PowerPoint Presentation</vt:lpstr>
      <vt:lpstr>Surgical Removal of Impacted Canines</vt:lpstr>
      <vt:lpstr> Surgical Removal of Impacted Canines Location </vt:lpstr>
      <vt:lpstr>Lateral Incisors Inclination</vt:lpstr>
      <vt:lpstr>Parallex Technique</vt:lpstr>
      <vt:lpstr>Cone Beam CT Scan</vt:lpstr>
      <vt:lpstr>PowerPoint Presentation</vt:lpstr>
      <vt:lpstr>CBCT Scan</vt:lpstr>
      <vt:lpstr>PowerPoint Presentation</vt:lpstr>
      <vt:lpstr>PowerPoint Presentation</vt:lpstr>
      <vt:lpstr>PowerPoint Presentation</vt:lpstr>
      <vt:lpstr>Surgical Removal of Impacted Canines Labial Position</vt:lpstr>
      <vt:lpstr>Surgical Removal of Impacted Canines Palatal Position</vt:lpstr>
      <vt:lpstr>PowerPoint Presentation</vt:lpstr>
      <vt:lpstr>Surgical Exposure</vt:lpstr>
      <vt:lpstr>Surgical Exposure Labial </vt:lpstr>
      <vt:lpstr>PowerPoint Presentation</vt:lpstr>
      <vt:lpstr>PowerPoint Presentation</vt:lpstr>
      <vt:lpstr>PowerPoint Presentation</vt:lpstr>
      <vt:lpstr>Surgical Exposure Palatal </vt:lpstr>
      <vt:lpstr>PowerPoint Presentation</vt:lpstr>
      <vt:lpstr>Follow Up</vt:lpstr>
      <vt:lpstr>Complications of Impacted Maxillary Canines Surgical Extraction</vt:lpstr>
      <vt:lpstr>Other Impacted Teeth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Impacted Canine</dc:title>
  <dc:creator>User</dc:creator>
  <cp:lastModifiedBy>User</cp:lastModifiedBy>
  <cp:revision>33</cp:revision>
  <dcterms:created xsi:type="dcterms:W3CDTF">2011-10-29T10:29:44Z</dcterms:created>
  <dcterms:modified xsi:type="dcterms:W3CDTF">2015-12-02T12:34:30Z</dcterms:modified>
</cp:coreProperties>
</file>