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D323E-8076-49C6-98C4-339720DFD2B4}" type="datetimeFigureOut">
              <a:rPr lang="en-US" smtClean="0"/>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8F573-FFE2-41DC-B6F7-3C6A04A2337E}" type="slidenum">
              <a:rPr lang="en-US" smtClean="0"/>
              <a:t>‹#›</a:t>
            </a:fld>
            <a:endParaRPr lang="en-US"/>
          </a:p>
        </p:txBody>
      </p:sp>
    </p:spTree>
    <p:extLst>
      <p:ext uri="{BB962C8B-B14F-4D97-AF65-F5344CB8AC3E}">
        <p14:creationId xmlns:p14="http://schemas.microsoft.com/office/powerpoint/2010/main" val="33007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E11D0F8-D908-431C-8BF2-032D66EED886}" type="slidenum">
              <a:rPr lang="en-US" altLang="en-US" sz="1000">
                <a:solidFill>
                  <a:prstClr val="black"/>
                </a:solidFill>
                <a:latin typeface="Arial" pitchFamily="34" charset="0"/>
              </a:rPr>
              <a:pPr eaLnBrk="1" hangingPunct="1">
                <a:spcBef>
                  <a:spcPct val="0"/>
                </a:spcBef>
              </a:pPr>
              <a:t>2</a:t>
            </a:fld>
            <a:endParaRPr lang="en-US" altLang="en-US" sz="1000">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F33E0F8C-C05E-4142-A6F0-21881FFB20BC}" type="slidenum">
              <a:rPr lang="en-US" altLang="en-US">
                <a:solidFill>
                  <a:prstClr val="black"/>
                </a:solidFill>
                <a:latin typeface="Arial" pitchFamily="34" charset="0"/>
              </a:rPr>
              <a:pPr eaLnBrk="1" hangingPunct="1">
                <a:spcBef>
                  <a:spcPct val="0"/>
                </a:spcBef>
              </a:pPr>
              <a:t>29</a:t>
            </a:fld>
            <a:endParaRPr lang="en-US" altLang="en-US">
              <a:solidFill>
                <a:prstClr val="black"/>
              </a:solidFill>
              <a:latin typeface="Arial" pitchFamily="34" charset="0"/>
            </a:endParaRPr>
          </a:p>
        </p:txBody>
      </p:sp>
      <p:sp>
        <p:nvSpPr>
          <p:cNvPr id="1269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GB" altLang="en-US" smtClean="0">
                <a:ea typeface="新細明體" pitchFamily="18" charset="-120"/>
              </a:rPr>
              <a:t>Because of the ethical and safety concerns raised by reprogenetic technologies, there has been added  impetus for jurisdictions to determine their respective legal and policy positions in relation to reprogenetic technologies.</a:t>
            </a:r>
          </a:p>
          <a:p>
            <a:pPr marL="228600" indent="-228600"/>
            <a:endParaRPr lang="en-GB" altLang="en-US" smtClean="0">
              <a:ea typeface="新細明體" pitchFamily="18" charset="-120"/>
            </a:endParaRPr>
          </a:p>
          <a:p>
            <a:pPr marL="228600" indent="-228600"/>
            <a:r>
              <a:rPr lang="en-NZ" altLang="en-US" smtClean="0">
                <a:ea typeface="新細明體" pitchFamily="18" charset="-120"/>
              </a:rPr>
              <a:t>Response to the regulation of PGD through out the world has been predictably varied.  </a:t>
            </a:r>
            <a:r>
              <a:rPr lang="en-GB" altLang="en-US" smtClean="0">
                <a:ea typeface="新細明體" pitchFamily="18" charset="-120"/>
              </a:rPr>
              <a:t>However, most jurisdictions have implemented some form of regulatory control.  </a:t>
            </a:r>
          </a:p>
          <a:p>
            <a:pPr marL="228600" indent="-228600"/>
            <a:endParaRPr lang="en-GB" altLang="en-US" smtClean="0">
              <a:ea typeface="新細明體" pitchFamily="18" charset="-120"/>
            </a:endParaRPr>
          </a:p>
          <a:p>
            <a:pPr marL="228600" indent="-228600"/>
            <a:r>
              <a:rPr lang="en-GB" altLang="en-US" smtClean="0">
                <a:ea typeface="新細明體" pitchFamily="18" charset="-120"/>
              </a:rPr>
              <a:t>The spectrum of control runs from </a:t>
            </a:r>
          </a:p>
          <a:p>
            <a:pPr marL="228600" indent="-228600">
              <a:buFontTx/>
              <a:buAutoNum type="arabicParenBoth"/>
            </a:pPr>
            <a:r>
              <a:rPr lang="en-GB" altLang="en-US" smtClean="0">
                <a:ea typeface="新細明體" pitchFamily="18" charset="-120"/>
              </a:rPr>
              <a:t>a virtually free market system that is regulated only by professional self-regulation and the particular criminal or civil system (US),</a:t>
            </a:r>
          </a:p>
          <a:p>
            <a:pPr marL="228600" indent="-228600">
              <a:buFontTx/>
              <a:buAutoNum type="arabicParenBoth"/>
            </a:pPr>
            <a:r>
              <a:rPr lang="en-GB" altLang="en-US" smtClean="0">
                <a:ea typeface="新細明體" pitchFamily="18" charset="-120"/>
              </a:rPr>
              <a:t> to  facilitative regimes with a broad legislative framework (NZ, UK)</a:t>
            </a:r>
          </a:p>
          <a:p>
            <a:pPr marL="228600" indent="-228600">
              <a:buFontTx/>
              <a:buAutoNum type="arabicParenBoth"/>
            </a:pPr>
            <a:r>
              <a:rPr lang="en-GB" altLang="en-US" smtClean="0">
                <a:ea typeface="新細明體" pitchFamily="18" charset="-120"/>
              </a:rPr>
              <a:t>to more precise frameworks derived from specific legislative initiatives, </a:t>
            </a:r>
            <a:r>
              <a:rPr lang="en-NZ" altLang="en-US" smtClean="0">
                <a:ea typeface="新細明體" pitchFamily="18" charset="-120"/>
              </a:rPr>
              <a:t>Restrictive frameworks are as precise as possible in terms of specifying acceptable use of pgd.</a:t>
            </a:r>
            <a:endParaRPr lang="en-GB" altLang="en-US" smtClean="0">
              <a:ea typeface="新細明體" pitchFamily="18" charset="-120"/>
            </a:endParaRPr>
          </a:p>
          <a:p>
            <a:pPr marL="228600" indent="-228600">
              <a:buFontTx/>
              <a:buAutoNum type="arabicParenBoth"/>
            </a:pPr>
            <a:r>
              <a:rPr lang="en-GB" altLang="en-US" smtClean="0">
                <a:ea typeface="新細明體" pitchFamily="18" charset="-120"/>
              </a:rPr>
              <a:t>to complete prohibition.</a:t>
            </a:r>
          </a:p>
          <a:p>
            <a:pPr marL="228600" indent="-228600"/>
            <a:endParaRPr lang="en-NZ" altLang="en-US" smtClean="0">
              <a:ea typeface="新細明體" pitchFamily="18" charset="-120"/>
            </a:endParaRPr>
          </a:p>
          <a:p>
            <a:pPr marL="228600" indent="-228600"/>
            <a:r>
              <a:rPr lang="en-GB" altLang="en-US" smtClean="0">
                <a:ea typeface="新細明體" pitchFamily="18" charset="-120"/>
              </a:rPr>
              <a:t>New Zealand has recently contributed to this  regulatory and policy framework mix with the enactment of the Human Assisted Reproductive Technology Act 2004.</a:t>
            </a:r>
            <a:endParaRPr lang="en-NZ" altLang="en-US" smtClean="0">
              <a:ea typeface="新細明體" pitchFamily="18" charset="-120"/>
            </a:endParaRPr>
          </a:p>
          <a:p>
            <a:pPr marL="228600" indent="-228600"/>
            <a:endParaRPr lang="en-NZ" altLang="en-US" smtClean="0">
              <a:ea typeface="新細明體" pitchFamily="18" charset="-120"/>
            </a:endParaRPr>
          </a:p>
          <a:p>
            <a:pPr marL="228600" indent="-228600"/>
            <a:r>
              <a:rPr lang="en-NZ" altLang="en-US" smtClean="0">
                <a:ea typeface="新細明體" pitchFamily="18" charset="-120"/>
              </a:rPr>
              <a:t>Where PGD is banned, reproductive tourism occurs.</a:t>
            </a:r>
            <a:endParaRPr lang="en-GB" altLang="en-US" smtClean="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81956D0-7B42-4093-8B2B-6471277AF0A2}" type="slidenum">
              <a:rPr lang="en-US" altLang="en-US" sz="1000">
                <a:solidFill>
                  <a:prstClr val="black"/>
                </a:solidFill>
                <a:latin typeface="Arial" pitchFamily="34" charset="0"/>
              </a:rPr>
              <a:pPr eaLnBrk="1" hangingPunct="1">
                <a:spcBef>
                  <a:spcPct val="0"/>
                </a:spcBef>
              </a:pPr>
              <a:t>4</a:t>
            </a:fld>
            <a:endParaRPr lang="en-US" altLang="en-US" sz="100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73A688D-1F98-42EB-8430-DBB946E1689D}" type="slidenum">
              <a:rPr lang="en-US" altLang="en-US" sz="1000">
                <a:solidFill>
                  <a:prstClr val="black"/>
                </a:solidFill>
                <a:latin typeface="Arial" pitchFamily="34" charset="0"/>
              </a:rPr>
              <a:pPr eaLnBrk="1" hangingPunct="1">
                <a:spcBef>
                  <a:spcPct val="0"/>
                </a:spcBef>
              </a:pPr>
              <a:t>5</a:t>
            </a:fld>
            <a:endParaRPr lang="en-US" altLang="en-US" sz="1000">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287930-731A-4AB7-9631-2C337242DF38}" type="slidenum">
              <a:rPr lang="en-US" altLang="en-US" sz="1000">
                <a:solidFill>
                  <a:prstClr val="black"/>
                </a:solidFill>
                <a:latin typeface="Arial" pitchFamily="34" charset="0"/>
              </a:rPr>
              <a:pPr eaLnBrk="1" hangingPunct="1">
                <a:spcBef>
                  <a:spcPct val="0"/>
                </a:spcBef>
              </a:pPr>
              <a:t>7</a:t>
            </a:fld>
            <a:endParaRPr lang="en-US" altLang="en-US" sz="100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44CE104-A2C3-4798-8112-48F44C4DB5A7}" type="slidenum">
              <a:rPr lang="en-US" altLang="en-US" sz="1000">
                <a:solidFill>
                  <a:prstClr val="black"/>
                </a:solidFill>
                <a:latin typeface="Arial" pitchFamily="34" charset="0"/>
              </a:rPr>
              <a:pPr eaLnBrk="1" hangingPunct="1">
                <a:spcBef>
                  <a:spcPct val="0"/>
                </a:spcBef>
              </a:pPr>
              <a:t>9</a:t>
            </a:fld>
            <a:endParaRPr lang="en-US" altLang="en-US" sz="100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116038-4546-4B58-A870-BDD01A23BF4B}" type="slidenum">
              <a:rPr lang="en-US" altLang="en-US" sz="1000">
                <a:solidFill>
                  <a:prstClr val="black"/>
                </a:solidFill>
                <a:latin typeface="Arial" pitchFamily="34" charset="0"/>
              </a:rPr>
              <a:pPr eaLnBrk="1" hangingPunct="1">
                <a:spcBef>
                  <a:spcPct val="0"/>
                </a:spcBef>
              </a:pPr>
              <a:t>11</a:t>
            </a:fld>
            <a:endParaRPr lang="en-US" altLang="en-US" sz="100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BD5490DA-13C8-4744-A49B-FE30EFB3F1D8}" type="slidenum">
              <a:rPr lang="en-US" altLang="en-US" sz="1000">
                <a:solidFill>
                  <a:prstClr val="black"/>
                </a:solidFill>
                <a:latin typeface="Arial" pitchFamily="34" charset="0"/>
              </a:rPr>
              <a:pPr eaLnBrk="1" hangingPunct="1">
                <a:spcBef>
                  <a:spcPct val="0"/>
                </a:spcBef>
              </a:pPr>
              <a:t>21</a:t>
            </a:fld>
            <a:endParaRPr lang="en-US" altLang="en-US" sz="1000">
              <a:solidFill>
                <a:prstClr val="black"/>
              </a:solidFill>
              <a:latin typeface="Arial"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spcBef>
                <a:spcPct val="30000"/>
              </a:spcBef>
              <a:defRPr sz="1200">
                <a:solidFill>
                  <a:schemeClr val="tx1"/>
                </a:solidFill>
                <a:latin typeface="Calibri" pitchFamily="34" charset="0"/>
                <a:ea typeface="新細明體" pitchFamily="18" charset="-120"/>
              </a:defRPr>
            </a:lvl1pPr>
            <a:lvl2pPr marL="742950" indent="-285750" defTabSz="762000" eaLnBrk="0" hangingPunct="0">
              <a:spcBef>
                <a:spcPct val="30000"/>
              </a:spcBef>
              <a:defRPr sz="1200">
                <a:solidFill>
                  <a:schemeClr val="tx1"/>
                </a:solidFill>
                <a:latin typeface="Calibri" pitchFamily="34" charset="0"/>
                <a:ea typeface="新細明體" pitchFamily="18" charset="-120"/>
              </a:defRPr>
            </a:lvl2pPr>
            <a:lvl3pPr marL="1143000" indent="-228600" defTabSz="762000" eaLnBrk="0" hangingPunct="0">
              <a:spcBef>
                <a:spcPct val="30000"/>
              </a:spcBef>
              <a:defRPr sz="1200">
                <a:solidFill>
                  <a:schemeClr val="tx1"/>
                </a:solidFill>
                <a:latin typeface="Calibri" pitchFamily="34" charset="0"/>
                <a:ea typeface="新細明體" pitchFamily="18" charset="-120"/>
              </a:defRPr>
            </a:lvl3pPr>
            <a:lvl4pPr marL="1600200" indent="-228600" defTabSz="762000" eaLnBrk="0" hangingPunct="0">
              <a:spcBef>
                <a:spcPct val="30000"/>
              </a:spcBef>
              <a:defRPr sz="1200">
                <a:solidFill>
                  <a:schemeClr val="tx1"/>
                </a:solidFill>
                <a:latin typeface="Calibri" pitchFamily="34" charset="0"/>
                <a:ea typeface="新細明體" pitchFamily="18" charset="-120"/>
              </a:defRPr>
            </a:lvl4pPr>
            <a:lvl5pPr marL="2057400" indent="-228600" defTabSz="762000" eaLnBrk="0" hangingPunct="0">
              <a:spcBef>
                <a:spcPct val="30000"/>
              </a:spcBef>
              <a:defRPr sz="1200">
                <a:solidFill>
                  <a:schemeClr val="tx1"/>
                </a:solidFill>
                <a:latin typeface="Calibri" pitchFamily="34" charset="0"/>
                <a:ea typeface="新細明體" pitchFamily="18" charset="-120"/>
              </a:defRPr>
            </a:lvl5pPr>
            <a:lvl6pPr marL="25146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7620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B84B6E0-CE53-48E6-98D3-A2F319FA0394}" type="slidenum">
              <a:rPr lang="en-US" altLang="en-US" sz="1000">
                <a:solidFill>
                  <a:prstClr val="black"/>
                </a:solidFill>
                <a:latin typeface="Arial" pitchFamily="34" charset="0"/>
              </a:rPr>
              <a:pPr eaLnBrk="1" hangingPunct="1">
                <a:spcBef>
                  <a:spcPct val="0"/>
                </a:spcBef>
              </a:pPr>
              <a:t>22</a:t>
            </a:fld>
            <a:endParaRPr lang="en-US" altLang="en-US" sz="100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BDB53F-3A7C-4997-8AE8-DE7A96E88958}"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DA932C-B633-436B-A79D-18C5C589CE3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607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4DA50A-71F6-497A-834F-5F22A7BE33F1}"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3112F-1E68-4CA8-9C07-ABE37FBD75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4323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77C82D-6966-4053-B670-128DE650B772}"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029518-5DC7-4010-83A1-B201B92A239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96954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04C68E-E9F1-410A-81D5-A097D5C7B071}"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4CA5F-6385-465C-810D-341E33E4A91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70460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60DD91-3C65-4D2D-897B-8675E7A249A6}"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2B8DD77-E18C-45E0-9565-DC0D4CAD1E9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49413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1BA0C3-DAA4-4E18-891D-810354914FAA}"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923602A-D1B3-42DD-BA66-FF0E5F150DF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75602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14AFF6-D3D6-4023-8DAF-5D0766285EED}"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BDC0CC-C3D9-45D1-AF5E-AF14C735257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57766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8E5D5-8D25-4A04-A9E2-FAEA0A6720EC}"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AD3A62-BFEE-443E-99B9-D5BFFB282AD8}"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661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806D51-6933-4B3A-A560-FDDA41D51635}"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4C0DEF-36A4-4AAD-9FF4-C7C414D94F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8430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6EC43D-DBF4-4E04-B888-7E7E5076F72B}"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333D76-4571-41D6-B3B4-EACBE4C8207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1741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3B3C81-8AAA-410C-B37F-1B772F166898}" type="datetimeFigureOut">
              <a:rPr lang="zh-TW" altLang="en-US">
                <a:solidFill>
                  <a:prstClr val="black">
                    <a:tint val="75000"/>
                  </a:prstClr>
                </a:solidFill>
              </a:rPr>
              <a:pPr>
                <a:defRPr/>
              </a:pPr>
              <a:t>2015/4/30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B020F1-5191-4CD0-8CAC-5BE9653CD7E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4980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609600"/>
            <a:ext cx="4953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05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10"/>
          <p:cNvSpPr>
            <a:spLocks noGrp="1" noChangeArrowheads="1"/>
          </p:cNvSpPr>
          <p:nvPr>
            <p:ph type="sldNum" sz="quarter" idx="12"/>
          </p:nvPr>
        </p:nvSpPr>
        <p:spPr/>
        <p:txBody>
          <a:bodyPr/>
          <a:lstStyle>
            <a:lvl1pPr>
              <a:defRPr/>
            </a:lvl1pPr>
          </a:lstStyle>
          <a:p>
            <a:pPr>
              <a:defRPr/>
            </a:pPr>
            <a:fld id="{D4AA1382-036F-4007-A15C-CF43A9686F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863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p:txBody>
          <a:bodyPr/>
          <a:lstStyle>
            <a:lvl1pPr>
              <a:defRPr/>
            </a:lvl1pPr>
          </a:lstStyle>
          <a:p>
            <a:pPr>
              <a:defRPr/>
            </a:pPr>
            <a:fld id="{BDD182F9-7D4F-4827-B0B1-C330002646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084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96EC4B62-360D-4FA5-A818-65D8021B08AA}" type="datetimeFigureOut">
              <a:rPr kumimoji="1" lang="zh-TW" altLang="en-US">
                <a:solidFill>
                  <a:prstClr val="black">
                    <a:tint val="75000"/>
                  </a:prstClr>
                </a:solidFill>
              </a:rPr>
              <a:pPr fontAlgn="base">
                <a:spcBef>
                  <a:spcPct val="0"/>
                </a:spcBef>
                <a:spcAft>
                  <a:spcPct val="0"/>
                </a:spcAft>
                <a:defRPr/>
              </a:pPr>
              <a:t>2015/4/30</a:t>
            </a:fld>
            <a:endParaRPr kumimoji="1" lang="zh-TW"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kumimoji="1" lang="zh-TW" alt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165A41C-AD1B-4F17-A1DA-A5609E171B19}" type="slidenum">
              <a:rPr kumimoji="1" lang="zh-TW" altLang="en-US">
                <a:solidFill>
                  <a:prstClr val="black">
                    <a:tint val="75000"/>
                  </a:prstClr>
                </a:solidFill>
              </a:rPr>
              <a:pPr fontAlgn="base">
                <a:spcBef>
                  <a:spcPct val="0"/>
                </a:spcBef>
                <a:spcAft>
                  <a:spcPct val="0"/>
                </a:spcAft>
                <a:def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70107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allthingsstemcell.com/wp-content/uploads/2009/07/cellsurfacemarker-copy.png" TargetMode="Externa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p:txBody>
          <a:bodyPr/>
          <a:lstStyle/>
          <a:p>
            <a:pPr eaLnBrk="1" hangingPunct="1"/>
            <a:r>
              <a:rPr lang="en-US" altLang="en-US" sz="5400" smtClean="0">
                <a:solidFill>
                  <a:srgbClr val="C00000"/>
                </a:solidFill>
                <a:latin typeface="Arial Rounded MT Bold" pitchFamily="34" charset="0"/>
                <a:ea typeface="新細明體" pitchFamily="18" charset="-120"/>
              </a:rPr>
              <a:t>Invasive Procedures</a:t>
            </a:r>
          </a:p>
        </p:txBody>
      </p:sp>
    </p:spTree>
    <p:extLst>
      <p:ext uri="{BB962C8B-B14F-4D97-AF65-F5344CB8AC3E}">
        <p14:creationId xmlns:p14="http://schemas.microsoft.com/office/powerpoint/2010/main" val="54430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488237" cy="550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3" name="Rectangle 1"/>
          <p:cNvSpPr>
            <a:spLocks noChangeArrowheads="1"/>
          </p:cNvSpPr>
          <p:nvPr/>
        </p:nvSpPr>
        <p:spPr bwMode="auto">
          <a:xfrm>
            <a:off x="179388" y="33338"/>
            <a:ext cx="8964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3600" smtClean="0">
                <a:solidFill>
                  <a:srgbClr val="C00000"/>
                </a:solidFill>
                <a:latin typeface="Arial Rounded MT Bold" pitchFamily="34" charset="0"/>
              </a:rPr>
              <a:t>Invasive prenatal diagnostic methods</a:t>
            </a:r>
          </a:p>
        </p:txBody>
      </p:sp>
    </p:spTree>
    <p:extLst>
      <p:ext uri="{BB962C8B-B14F-4D97-AF65-F5344CB8AC3E}">
        <p14:creationId xmlns:p14="http://schemas.microsoft.com/office/powerpoint/2010/main" val="203736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85800"/>
            <a:ext cx="8001000" cy="609600"/>
          </a:xfrm>
        </p:spPr>
        <p:txBody>
          <a:bodyPr/>
          <a:lstStyle/>
          <a:p>
            <a:pPr eaLnBrk="1" hangingPunct="1"/>
            <a:r>
              <a:rPr lang="en-US" altLang="en-US" sz="4000" smtClean="0">
                <a:solidFill>
                  <a:srgbClr val="C00000"/>
                </a:solidFill>
                <a:latin typeface="Arial Rounded MT Bold" pitchFamily="34" charset="0"/>
                <a:ea typeface="新細明體" pitchFamily="18" charset="-120"/>
              </a:rPr>
              <a:t>Prenatal Diagnosis</a:t>
            </a:r>
          </a:p>
        </p:txBody>
      </p:sp>
      <p:sp>
        <p:nvSpPr>
          <p:cNvPr id="71683" name="Rectangle 3"/>
          <p:cNvSpPr>
            <a:spLocks noGrp="1" noChangeArrowheads="1"/>
          </p:cNvSpPr>
          <p:nvPr>
            <p:ph type="body" idx="1"/>
          </p:nvPr>
        </p:nvSpPr>
        <p:spPr>
          <a:xfrm>
            <a:off x="838200" y="1676400"/>
            <a:ext cx="7772400" cy="1447800"/>
          </a:xfrm>
        </p:spPr>
        <p:txBody>
          <a:bodyPr/>
          <a:lstStyle/>
          <a:p>
            <a:pPr eaLnBrk="1" hangingPunct="1">
              <a:lnSpc>
                <a:spcPct val="90000"/>
              </a:lnSpc>
              <a:spcBef>
                <a:spcPct val="0"/>
              </a:spcBef>
              <a:buFontTx/>
              <a:buNone/>
            </a:pPr>
            <a:r>
              <a:rPr lang="en-US" altLang="en-US" sz="4000" smtClean="0">
                <a:solidFill>
                  <a:srgbClr val="0033CC"/>
                </a:solidFill>
                <a:latin typeface="Futura Md BT"/>
                <a:ea typeface="新細明體" pitchFamily="18" charset="-120"/>
              </a:rPr>
              <a:t>What technique do you use?</a:t>
            </a:r>
          </a:p>
          <a:p>
            <a:pPr eaLnBrk="1" hangingPunct="1">
              <a:lnSpc>
                <a:spcPct val="90000"/>
              </a:lnSpc>
              <a:spcBef>
                <a:spcPct val="50000"/>
              </a:spcBef>
              <a:buFontTx/>
              <a:buNone/>
            </a:pPr>
            <a:r>
              <a:rPr lang="en-US" altLang="en-US" sz="2600" smtClean="0">
                <a:solidFill>
                  <a:srgbClr val="006600"/>
                </a:solidFill>
                <a:latin typeface="Arial Rounded MT Bold" pitchFamily="34" charset="0"/>
                <a:ea typeface="新細明體" pitchFamily="18" charset="-120"/>
              </a:rPr>
              <a:t>Depends upon what you are looking for</a:t>
            </a:r>
          </a:p>
        </p:txBody>
      </p:sp>
      <p:sp>
        <p:nvSpPr>
          <p:cNvPr id="71684" name="Rectangle 4"/>
          <p:cNvSpPr>
            <a:spLocks noChangeArrowheads="1"/>
          </p:cNvSpPr>
          <p:nvPr/>
        </p:nvSpPr>
        <p:spPr bwMode="auto">
          <a:xfrm>
            <a:off x="381000" y="2895600"/>
            <a:ext cx="8077200" cy="3786188"/>
          </a:xfrm>
          <a:prstGeom prst="rect">
            <a:avLst/>
          </a:prstGeom>
          <a:noFill/>
          <a:ln w="9525">
            <a:noFill/>
            <a:miter lim="800000"/>
            <a:headEnd/>
            <a:tailEnd/>
          </a:ln>
          <a:effectLst/>
        </p:spPr>
        <p:txBody>
          <a:bodyPr>
            <a:spAutoFit/>
          </a:bodyPr>
          <a:lstStyle/>
          <a:p>
            <a:pPr marL="857250" lvl="1" indent="-400050" fontAlgn="base">
              <a:spcBef>
                <a:spcPct val="50000"/>
              </a:spcBef>
              <a:spcAft>
                <a:spcPct val="0"/>
              </a:spcAft>
              <a:buFontTx/>
              <a:buBlip>
                <a:blip r:embed="rId3"/>
              </a:buBlip>
              <a:defRPr/>
            </a:pPr>
            <a:r>
              <a:rPr kumimoji="1" lang="en-US" sz="2400" dirty="0">
                <a:solidFill>
                  <a:prstClr val="black"/>
                </a:solidFill>
                <a:latin typeface="Arial" pitchFamily="34" charset="0"/>
                <a:ea typeface="新細明體" pitchFamily="18" charset="-120"/>
                <a:cs typeface="Arial" pitchFamily="34" charset="0"/>
              </a:rPr>
              <a:t>Chromosomal abnormalities - need to look at chromosomes - need live fetal cells obtained from amniocentesis or chorionic </a:t>
            </a:r>
            <a:r>
              <a:rPr kumimoji="1" lang="en-US" sz="2400" dirty="0" err="1">
                <a:solidFill>
                  <a:prstClr val="black"/>
                </a:solidFill>
                <a:latin typeface="Arial" pitchFamily="34" charset="0"/>
                <a:ea typeface="新細明體" pitchFamily="18" charset="-120"/>
                <a:cs typeface="Arial" pitchFamily="34" charset="0"/>
              </a:rPr>
              <a:t>villus</a:t>
            </a:r>
            <a:r>
              <a:rPr kumimoji="1" lang="en-US" sz="2400" dirty="0">
                <a:solidFill>
                  <a:prstClr val="black"/>
                </a:solidFill>
                <a:latin typeface="Arial" pitchFamily="34" charset="0"/>
                <a:ea typeface="新細明體" pitchFamily="18" charset="-120"/>
                <a:cs typeface="Arial" pitchFamily="34" charset="0"/>
              </a:rPr>
              <a:t> sampling</a:t>
            </a:r>
          </a:p>
          <a:p>
            <a:pPr marL="857250" lvl="1" indent="-400050" fontAlgn="base">
              <a:spcBef>
                <a:spcPct val="50000"/>
              </a:spcBef>
              <a:spcAft>
                <a:spcPct val="0"/>
              </a:spcAft>
              <a:buFontTx/>
              <a:buBlip>
                <a:blip r:embed="rId3"/>
              </a:buBlip>
              <a:defRPr/>
            </a:pPr>
            <a:r>
              <a:rPr kumimoji="1" lang="en-US" sz="2400" dirty="0">
                <a:solidFill>
                  <a:prstClr val="black"/>
                </a:solidFill>
                <a:latin typeface="Arial" pitchFamily="34" charset="0"/>
                <a:ea typeface="新細明體" pitchFamily="18" charset="-120"/>
                <a:cs typeface="Arial" pitchFamily="34" charset="0"/>
              </a:rPr>
              <a:t>Hormone or enzyme levels - need cells or fluid</a:t>
            </a:r>
          </a:p>
          <a:p>
            <a:pPr marL="857250" lvl="1" indent="-400050" fontAlgn="base">
              <a:spcBef>
                <a:spcPct val="50000"/>
              </a:spcBef>
              <a:spcAft>
                <a:spcPct val="0"/>
              </a:spcAft>
              <a:buFontTx/>
              <a:buBlip>
                <a:blip r:embed="rId3"/>
              </a:buBlip>
              <a:defRPr/>
            </a:pPr>
            <a:r>
              <a:rPr kumimoji="1" lang="en-US" sz="2400" dirty="0">
                <a:solidFill>
                  <a:prstClr val="black"/>
                </a:solidFill>
                <a:latin typeface="Arial" pitchFamily="34" charset="0"/>
                <a:ea typeface="新細明體" pitchFamily="18" charset="-120"/>
                <a:cs typeface="Arial" pitchFamily="34" charset="0"/>
              </a:rPr>
              <a:t>Direct mutation analysis - need DNA (fetal cells)</a:t>
            </a:r>
          </a:p>
          <a:p>
            <a:pPr marL="857250" lvl="1" indent="-400050" fontAlgn="base">
              <a:spcBef>
                <a:spcPct val="50000"/>
              </a:spcBef>
              <a:spcAft>
                <a:spcPct val="0"/>
              </a:spcAft>
              <a:buFontTx/>
              <a:buBlip>
                <a:blip r:embed="rId3"/>
              </a:buBlip>
              <a:defRPr/>
            </a:pPr>
            <a:r>
              <a:rPr kumimoji="1" lang="en-GB" sz="2400" b="1" dirty="0">
                <a:solidFill>
                  <a:srgbClr val="990099"/>
                </a:solidFill>
                <a:latin typeface="Arial Rounded MT Bold" pitchFamily="34" charset="0"/>
                <a:ea typeface="新細明體" pitchFamily="18" charset="-120"/>
                <a:cs typeface="Arial" pitchFamily="34" charset="0"/>
              </a:rPr>
              <a:t>Tests</a:t>
            </a:r>
            <a:r>
              <a:rPr kumimoji="1" lang="en-GB" sz="2400" dirty="0">
                <a:solidFill>
                  <a:srgbClr val="990099"/>
                </a:solidFill>
                <a:latin typeface="Arial Rounded MT Bold" pitchFamily="34" charset="0"/>
                <a:ea typeface="新細明體" pitchFamily="18" charset="-120"/>
                <a:cs typeface="Arial" pitchFamily="34" charset="0"/>
              </a:rPr>
              <a:t>: </a:t>
            </a:r>
            <a:r>
              <a:rPr kumimoji="1" lang="en-GB" sz="2400" dirty="0" err="1">
                <a:solidFill>
                  <a:srgbClr val="990099"/>
                </a:solidFill>
                <a:latin typeface="Arial Rounded MT Bold" pitchFamily="34" charset="0"/>
                <a:ea typeface="新細明體" pitchFamily="18" charset="-120"/>
                <a:cs typeface="Arial" pitchFamily="34" charset="0"/>
              </a:rPr>
              <a:t>Karyotyping</a:t>
            </a:r>
            <a:r>
              <a:rPr kumimoji="1" lang="en-GB" sz="2400" dirty="0">
                <a:solidFill>
                  <a:srgbClr val="990099"/>
                </a:solidFill>
                <a:latin typeface="Arial Rounded MT Bold" pitchFamily="34" charset="0"/>
                <a:ea typeface="新細明體" pitchFamily="18" charset="-120"/>
                <a:cs typeface="Arial" pitchFamily="34" charset="0"/>
              </a:rPr>
              <a:t>, FISH, CGH, Molecular, Biochemical </a:t>
            </a:r>
          </a:p>
          <a:p>
            <a:pPr marL="857250" lvl="1" indent="-400050" fontAlgn="base">
              <a:spcBef>
                <a:spcPct val="50000"/>
              </a:spcBef>
              <a:spcAft>
                <a:spcPct val="0"/>
              </a:spcAft>
              <a:buFontTx/>
              <a:buBlip>
                <a:blip r:embed="rId3"/>
              </a:buBlip>
              <a:defRPr/>
            </a:pPr>
            <a:endParaRPr kumimoji="1" lang="en-US" sz="2400" dirty="0">
              <a:solidFill>
                <a:prstClr val="black"/>
              </a:solidFill>
              <a:effectLst>
                <a:outerShdw blurRad="38100" dist="38100" dir="2700000" algn="tl">
                  <a:srgbClr val="C0C0C0"/>
                </a:outerShdw>
              </a:effectLst>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396600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Effect transition="in" filter="fade">
                                      <p:cBhvr>
                                        <p:cTn id="11" dur="500"/>
                                        <p:tgtEl>
                                          <p:spTgt spid="7168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1684">
                                            <p:txEl>
                                              <p:pRg st="0" end="0"/>
                                            </p:txEl>
                                          </p:spTgt>
                                        </p:tgtEl>
                                        <p:attrNameLst>
                                          <p:attrName>style.visibility</p:attrName>
                                        </p:attrNameLst>
                                      </p:cBhvr>
                                      <p:to>
                                        <p:strVal val="visible"/>
                                      </p:to>
                                    </p:set>
                                    <p:animEffect transition="in" filter="fade">
                                      <p:cBhvr>
                                        <p:cTn id="16" dur="500"/>
                                        <p:tgtEl>
                                          <p:spTgt spid="7168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684">
                                            <p:txEl>
                                              <p:pRg st="1" end="1"/>
                                            </p:txEl>
                                          </p:spTgt>
                                        </p:tgtEl>
                                        <p:attrNameLst>
                                          <p:attrName>style.visibility</p:attrName>
                                        </p:attrNameLst>
                                      </p:cBhvr>
                                      <p:to>
                                        <p:strVal val="visible"/>
                                      </p:to>
                                    </p:set>
                                    <p:animEffect transition="in" filter="fade">
                                      <p:cBhvr>
                                        <p:cTn id="19" dur="500"/>
                                        <p:tgtEl>
                                          <p:spTgt spid="7168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684">
                                            <p:txEl>
                                              <p:pRg st="2" end="2"/>
                                            </p:txEl>
                                          </p:spTgt>
                                        </p:tgtEl>
                                        <p:attrNameLst>
                                          <p:attrName>style.visibility</p:attrName>
                                        </p:attrNameLst>
                                      </p:cBhvr>
                                      <p:to>
                                        <p:strVal val="visible"/>
                                      </p:to>
                                    </p:set>
                                    <p:animEffect transition="in" filter="fade">
                                      <p:cBhvr>
                                        <p:cTn id="22" dur="500"/>
                                        <p:tgtEl>
                                          <p:spTgt spid="7168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684">
                                            <p:txEl>
                                              <p:pRg st="3" end="3"/>
                                            </p:txEl>
                                          </p:spTgt>
                                        </p:tgtEl>
                                        <p:attrNameLst>
                                          <p:attrName>style.visibility</p:attrName>
                                        </p:attrNameLst>
                                      </p:cBhvr>
                                      <p:to>
                                        <p:strVal val="visible"/>
                                      </p:to>
                                    </p:set>
                                    <p:animEffect transition="in" filter="fade">
                                      <p:cBhvr>
                                        <p:cTn id="25" dur="500"/>
                                        <p:tgtEl>
                                          <p:spTgt spid="716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advAuto="0"/>
      <p:bldP spid="71684" grpId="0" build="allAtOnce"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685800" y="2130425"/>
            <a:ext cx="7400925" cy="1470025"/>
          </a:xfrm>
        </p:spPr>
        <p:txBody>
          <a:bodyPr rtlCol="0">
            <a:normAutofit fontScale="90000"/>
          </a:bodyPr>
          <a:lstStyle/>
          <a:p>
            <a:pPr eaLnBrk="1" fontAlgn="auto" hangingPunct="1">
              <a:spcAft>
                <a:spcPts val="0"/>
              </a:spcAft>
              <a:defRPr/>
            </a:pPr>
            <a:r>
              <a:rPr lang="en-US" sz="5400" dirty="0" err="1" smtClean="0">
                <a:solidFill>
                  <a:srgbClr val="C00000"/>
                </a:solidFill>
                <a:latin typeface="Arial Rounded MT Bold" pitchFamily="34" charset="0"/>
              </a:rPr>
              <a:t>Preimplantation</a:t>
            </a:r>
            <a:r>
              <a:rPr lang="en-US" sz="5400" dirty="0" smtClean="0">
                <a:solidFill>
                  <a:srgbClr val="C00000"/>
                </a:solidFill>
                <a:latin typeface="Arial Rounded MT Bold" pitchFamily="34" charset="0"/>
              </a:rPr>
              <a:t> Genetic Diagnosis (PGD)</a:t>
            </a:r>
          </a:p>
        </p:txBody>
      </p:sp>
      <p:pic>
        <p:nvPicPr>
          <p:cNvPr id="63491" name="Picture 4" descr="Hybri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0"/>
            <a:ext cx="220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763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1524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50000"/>
              </a:spcBef>
              <a:spcAft>
                <a:spcPct val="0"/>
              </a:spcAft>
              <a:buFontTx/>
              <a:buNone/>
            </a:pPr>
            <a:r>
              <a:rPr kumimoji="1" lang="en-US" altLang="en-US" sz="4400" b="1" smtClean="0">
                <a:solidFill>
                  <a:srgbClr val="CC0000"/>
                </a:solidFill>
                <a:latin typeface="Arial" pitchFamily="34" charset="0"/>
              </a:rPr>
              <a:t>Pre-implantation Genetic Diagnosis (PGD</a:t>
            </a:r>
            <a:r>
              <a:rPr kumimoji="1" lang="en-US" altLang="en-US" sz="3000" b="1" smtClean="0">
                <a:solidFill>
                  <a:srgbClr val="CC0000"/>
                </a:solidFill>
                <a:latin typeface="Arial" pitchFamily="34" charset="0"/>
              </a:rPr>
              <a:t>)</a:t>
            </a:r>
          </a:p>
        </p:txBody>
      </p:sp>
      <p:sp>
        <p:nvSpPr>
          <p:cNvPr id="64515" name="Text Box 3"/>
          <p:cNvSpPr txBox="1">
            <a:spLocks noChangeArrowheads="1"/>
          </p:cNvSpPr>
          <p:nvPr/>
        </p:nvSpPr>
        <p:spPr bwMode="auto">
          <a:xfrm>
            <a:off x="762000" y="1792288"/>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50000"/>
              </a:spcBef>
              <a:spcAft>
                <a:spcPct val="0"/>
              </a:spcAft>
              <a:buFontTx/>
              <a:buNone/>
            </a:pPr>
            <a:r>
              <a:rPr kumimoji="1" lang="en-US" altLang="en-US" sz="4400" b="1" smtClean="0">
                <a:solidFill>
                  <a:prstClr val="black"/>
                </a:solidFill>
                <a:latin typeface="Arial" pitchFamily="34" charset="0"/>
              </a:rPr>
              <a:t>What is it?</a:t>
            </a:r>
          </a:p>
          <a:p>
            <a:pPr eaLnBrk="1" fontAlgn="base" hangingPunct="1">
              <a:spcBef>
                <a:spcPct val="50000"/>
              </a:spcBef>
              <a:spcAft>
                <a:spcPct val="0"/>
              </a:spcAft>
              <a:buFontTx/>
              <a:buNone/>
            </a:pPr>
            <a:r>
              <a:rPr kumimoji="1" lang="en-US" altLang="en-US" sz="3600" smtClean="0">
                <a:solidFill>
                  <a:prstClr val="black"/>
                </a:solidFill>
                <a:latin typeface="Arial" pitchFamily="34" charset="0"/>
              </a:rPr>
              <a:t>Genetic analysis of a single cell from an eight-cell embryo done in conjunction with in vitro fertilization (IVF) to improve the chances of a “normal” pregnancy.</a:t>
            </a:r>
          </a:p>
        </p:txBody>
      </p:sp>
    </p:spTree>
    <p:extLst>
      <p:ext uri="{BB962C8B-B14F-4D97-AF65-F5344CB8AC3E}">
        <p14:creationId xmlns:p14="http://schemas.microsoft.com/office/powerpoint/2010/main" val="1144580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rtlCol="0">
            <a:normAutofit fontScale="90000"/>
          </a:bodyPr>
          <a:lstStyle/>
          <a:p>
            <a:pPr eaLnBrk="1" fontAlgn="auto" hangingPunct="1">
              <a:spcAft>
                <a:spcPts val="0"/>
              </a:spcAft>
              <a:defRPr/>
            </a:pPr>
            <a:r>
              <a:rPr lang="en-US" altLang="zh-TW" sz="3600" dirty="0" err="1" smtClean="0">
                <a:solidFill>
                  <a:srgbClr val="C00000"/>
                </a:solidFill>
                <a:latin typeface="Arial Rounded MT Bold" pitchFamily="34" charset="0"/>
              </a:rPr>
              <a:t>Preimplantation</a:t>
            </a:r>
            <a:r>
              <a:rPr lang="en-US" altLang="zh-TW" sz="3600" dirty="0" smtClean="0">
                <a:solidFill>
                  <a:srgbClr val="C00000"/>
                </a:solidFill>
                <a:latin typeface="Arial Rounded MT Bold" pitchFamily="34" charset="0"/>
              </a:rPr>
              <a:t> genetic diagnosis (PGD) </a:t>
            </a:r>
            <a:endParaRPr lang="zh-TW" altLang="en-US" sz="3600" dirty="0" smtClean="0">
              <a:solidFill>
                <a:srgbClr val="C00000"/>
              </a:solidFill>
              <a:latin typeface="Arial Rounded MT Bold" pitchFamily="34" charset="0"/>
            </a:endParaRPr>
          </a:p>
        </p:txBody>
      </p:sp>
      <p:sp>
        <p:nvSpPr>
          <p:cNvPr id="65539" name="內容版面配置區 2"/>
          <p:cNvSpPr>
            <a:spLocks noGrp="1"/>
          </p:cNvSpPr>
          <p:nvPr>
            <p:ph idx="1"/>
          </p:nvPr>
        </p:nvSpPr>
        <p:spPr/>
        <p:txBody>
          <a:bodyPr/>
          <a:lstStyle/>
          <a:p>
            <a:pPr eaLnBrk="1" hangingPunct="1">
              <a:buClr>
                <a:srgbClr val="7030A0"/>
              </a:buClr>
              <a:buFont typeface="Wingdings" pitchFamily="2" charset="2"/>
              <a:buChar char="§"/>
            </a:pPr>
            <a:r>
              <a:rPr lang="en-US" altLang="zh-TW" sz="2800" smtClean="0"/>
              <a:t>Introduced in 1990 by Verlinsky et al in Chicago with </a:t>
            </a:r>
            <a:r>
              <a:rPr lang="en-US" altLang="zh-TW" sz="2800" smtClean="0">
                <a:solidFill>
                  <a:srgbClr val="0033CC"/>
                </a:solidFill>
              </a:rPr>
              <a:t>polar body biopsy</a:t>
            </a:r>
          </a:p>
          <a:p>
            <a:pPr eaLnBrk="1" hangingPunct="1">
              <a:buClr>
                <a:srgbClr val="7030A0"/>
              </a:buClr>
              <a:buFont typeface="Wingdings" pitchFamily="2" charset="2"/>
              <a:buChar char="§"/>
            </a:pPr>
            <a:r>
              <a:rPr lang="en-US" altLang="zh-TW" sz="2800" smtClean="0"/>
              <a:t>In London by Handyside et al that same year with </a:t>
            </a:r>
            <a:r>
              <a:rPr lang="en-US" altLang="zh-TW" sz="2800" smtClean="0">
                <a:solidFill>
                  <a:srgbClr val="0033CC"/>
                </a:solidFill>
              </a:rPr>
              <a:t>blastomere biopsy</a:t>
            </a:r>
          </a:p>
          <a:p>
            <a:pPr eaLnBrk="1" hangingPunct="1">
              <a:buClr>
                <a:srgbClr val="7030A0"/>
              </a:buClr>
              <a:buFont typeface="Wingdings" pitchFamily="2" charset="2"/>
              <a:buChar char="§"/>
            </a:pPr>
            <a:r>
              <a:rPr lang="en-US" altLang="zh-TW" sz="2800" b="1" smtClean="0">
                <a:solidFill>
                  <a:srgbClr val="006600"/>
                </a:solidFill>
              </a:rPr>
              <a:t>Indications</a:t>
            </a:r>
            <a:r>
              <a:rPr lang="en-US" altLang="zh-TW" sz="2800" smtClean="0">
                <a:solidFill>
                  <a:srgbClr val="006600"/>
                </a:solidFill>
              </a:rPr>
              <a:t>: </a:t>
            </a:r>
            <a:r>
              <a:rPr lang="en-US" altLang="zh-TW" sz="2800" smtClean="0"/>
              <a:t>expanded rapidly</a:t>
            </a:r>
          </a:p>
          <a:p>
            <a:pPr eaLnBrk="1" hangingPunct="1">
              <a:buClr>
                <a:srgbClr val="FF0000"/>
              </a:buClr>
              <a:buFont typeface="Wingdings" pitchFamily="2" charset="2"/>
              <a:buChar char="è"/>
            </a:pPr>
            <a:r>
              <a:rPr lang="en-US" altLang="zh-TW" sz="2800" smtClean="0"/>
              <a:t>Conceive with healthy embryos tested in vitro before implantation </a:t>
            </a:r>
            <a:r>
              <a:rPr lang="en-US" altLang="zh-TW" sz="2800" smtClean="0">
                <a:solidFill>
                  <a:srgbClr val="0070C0"/>
                </a:solidFill>
                <a:sym typeface="Wingdings" pitchFamily="2" charset="2"/>
              </a:rPr>
              <a:t></a:t>
            </a:r>
            <a:r>
              <a:rPr lang="en-US" altLang="zh-TW" sz="2800" smtClean="0">
                <a:sym typeface="Wingdings" pitchFamily="2" charset="2"/>
              </a:rPr>
              <a:t> </a:t>
            </a:r>
            <a:r>
              <a:rPr lang="en-US" altLang="zh-TW" sz="2800" smtClean="0"/>
              <a:t>avoid the dilemma of whether or not to terminate a pregnancy or deliver a sick child</a:t>
            </a:r>
          </a:p>
        </p:txBody>
      </p:sp>
    </p:spTree>
    <p:extLst>
      <p:ext uri="{BB962C8B-B14F-4D97-AF65-F5344CB8AC3E}">
        <p14:creationId xmlns:p14="http://schemas.microsoft.com/office/powerpoint/2010/main" val="1995946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pPr eaLnBrk="1" hangingPunct="1"/>
            <a:r>
              <a:rPr lang="en-US" altLang="en-US" b="1" smtClean="0">
                <a:solidFill>
                  <a:srgbClr val="C00000"/>
                </a:solidFill>
                <a:ea typeface="新細明體" pitchFamily="18" charset="-120"/>
              </a:rPr>
              <a:t>PGD Process</a:t>
            </a:r>
          </a:p>
        </p:txBody>
      </p:sp>
      <p:sp>
        <p:nvSpPr>
          <p:cNvPr id="66563" name="Rectangle 5"/>
          <p:cNvSpPr>
            <a:spLocks noGrp="1" noChangeArrowheads="1"/>
          </p:cNvSpPr>
          <p:nvPr>
            <p:ph type="body" sz="half" idx="1"/>
          </p:nvPr>
        </p:nvSpPr>
        <p:spPr>
          <a:xfrm>
            <a:off x="609600" y="1828800"/>
            <a:ext cx="4419600" cy="4191000"/>
          </a:xfrm>
        </p:spPr>
        <p:txBody>
          <a:bodyPr/>
          <a:lstStyle/>
          <a:p>
            <a:pPr eaLnBrk="1" hangingPunct="1">
              <a:buClr>
                <a:srgbClr val="990099"/>
              </a:buClr>
              <a:buFont typeface="Wingdings" pitchFamily="2" charset="2"/>
              <a:buChar char="§"/>
            </a:pPr>
            <a:r>
              <a:rPr lang="en-US" altLang="en-US" sz="2800" smtClean="0">
                <a:ea typeface="新細明體" pitchFamily="18" charset="-120"/>
              </a:rPr>
              <a:t>Ovulation Induction</a:t>
            </a:r>
          </a:p>
          <a:p>
            <a:pPr eaLnBrk="1" hangingPunct="1">
              <a:buClr>
                <a:srgbClr val="990099"/>
              </a:buClr>
              <a:buFont typeface="Wingdings" pitchFamily="2" charset="2"/>
              <a:buChar char="§"/>
            </a:pPr>
            <a:r>
              <a:rPr lang="en-US" altLang="en-US" sz="2800" smtClean="0">
                <a:ea typeface="新細明體" pitchFamily="18" charset="-120"/>
              </a:rPr>
              <a:t>Retrieval</a:t>
            </a:r>
          </a:p>
          <a:p>
            <a:pPr eaLnBrk="1" hangingPunct="1">
              <a:buClr>
                <a:srgbClr val="990099"/>
              </a:buClr>
              <a:buFont typeface="Wingdings" pitchFamily="2" charset="2"/>
              <a:buChar char="§"/>
            </a:pPr>
            <a:r>
              <a:rPr lang="en-US" altLang="en-US" sz="2800" smtClean="0">
                <a:ea typeface="新細明體" pitchFamily="18" charset="-120"/>
              </a:rPr>
              <a:t>Fertilization</a:t>
            </a:r>
          </a:p>
          <a:p>
            <a:pPr eaLnBrk="1" hangingPunct="1">
              <a:buClr>
                <a:srgbClr val="990099"/>
              </a:buClr>
              <a:buFont typeface="Wingdings" pitchFamily="2" charset="2"/>
              <a:buChar char="§"/>
            </a:pPr>
            <a:r>
              <a:rPr lang="en-US" altLang="en-US" sz="2800" smtClean="0">
                <a:ea typeface="新細明體" pitchFamily="18" charset="-120"/>
              </a:rPr>
              <a:t>Embryo Bx on Day-3</a:t>
            </a:r>
          </a:p>
          <a:p>
            <a:pPr eaLnBrk="1" hangingPunct="1">
              <a:buClr>
                <a:srgbClr val="990099"/>
              </a:buClr>
              <a:buFont typeface="Wingdings" pitchFamily="2" charset="2"/>
              <a:buChar char="§"/>
            </a:pPr>
            <a:r>
              <a:rPr lang="en-US" altLang="en-US" sz="2800" smtClean="0">
                <a:ea typeface="新細明體" pitchFamily="18" charset="-120"/>
              </a:rPr>
              <a:t>Genetic Analysis</a:t>
            </a:r>
          </a:p>
          <a:p>
            <a:pPr eaLnBrk="1" hangingPunct="1">
              <a:buClr>
                <a:srgbClr val="990099"/>
              </a:buClr>
              <a:buFont typeface="Wingdings" pitchFamily="2" charset="2"/>
              <a:buChar char="§"/>
            </a:pPr>
            <a:r>
              <a:rPr lang="en-US" altLang="en-US" sz="2800" smtClean="0">
                <a:ea typeface="新細明體" pitchFamily="18" charset="-120"/>
              </a:rPr>
              <a:t>Embryo Transfer</a:t>
            </a:r>
            <a:endParaRPr lang="en-US" altLang="en-US" sz="2800" b="1" smtClean="0">
              <a:solidFill>
                <a:schemeClr val="folHlink"/>
              </a:solidFill>
              <a:ea typeface="新細明體" pitchFamily="18" charset="-120"/>
            </a:endParaRPr>
          </a:p>
        </p:txBody>
      </p:sp>
      <p:pic>
        <p:nvPicPr>
          <p:cNvPr id="35847" name="Picture 7" descr="PGD diagra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27638" y="1600200"/>
            <a:ext cx="2727325" cy="4419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038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ox(in)">
                                      <p:cBhvr>
                                        <p:cTn id="7"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400" smtClean="0">
                <a:solidFill>
                  <a:prstClr val="black"/>
                </a:solidFill>
                <a:latin typeface="Times New Roman" pitchFamily="18" charset="0"/>
              </a:rPr>
              <a:t>© 2009 Pearson Education Canada Inc.</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175"/>
            <a:ext cx="91217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2" descr="DEVFI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256088"/>
            <a:ext cx="19589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641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err="1" smtClean="0">
                <a:solidFill>
                  <a:srgbClr val="0033CC"/>
                </a:solidFill>
                <a:latin typeface="Arial Rounded MT Bold" pitchFamily="34" charset="0"/>
              </a:rPr>
              <a:t>Preimplantation</a:t>
            </a:r>
            <a:r>
              <a:rPr lang="en-US" dirty="0" smtClean="0">
                <a:solidFill>
                  <a:srgbClr val="0033CC"/>
                </a:solidFill>
                <a:latin typeface="Arial Rounded MT Bold" pitchFamily="34" charset="0"/>
              </a:rPr>
              <a:t> Genetic Diagnosis (PGD)</a:t>
            </a:r>
            <a:r>
              <a:rPr lang="en-US" dirty="0" smtClean="0">
                <a:solidFill>
                  <a:srgbClr val="FFFF00"/>
                </a:solidFill>
                <a:latin typeface="Arial Rounded MT Bold" pitchFamily="34" charset="0"/>
              </a:rPr>
              <a:t> </a:t>
            </a:r>
          </a:p>
        </p:txBody>
      </p:sp>
      <p:grpSp>
        <p:nvGrpSpPr>
          <p:cNvPr id="2" name="Group 4"/>
          <p:cNvGrpSpPr>
            <a:grpSpLocks/>
          </p:cNvGrpSpPr>
          <p:nvPr/>
        </p:nvGrpSpPr>
        <p:grpSpPr bwMode="auto">
          <a:xfrm>
            <a:off x="1466850" y="2017713"/>
            <a:ext cx="2152650" cy="2252662"/>
            <a:chOff x="856" y="372"/>
            <a:chExt cx="1492" cy="1747"/>
          </a:xfrm>
        </p:grpSpPr>
        <p:pic>
          <p:nvPicPr>
            <p:cNvPr id="68628" name="Picture 5" descr="01p10 copy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 y="1123"/>
              <a:ext cx="1028"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9" name="Text Box 6"/>
            <p:cNvSpPr txBox="1">
              <a:spLocks noChangeArrowheads="1"/>
            </p:cNvSpPr>
            <p:nvPr/>
          </p:nvSpPr>
          <p:spPr bwMode="auto">
            <a:xfrm>
              <a:off x="856" y="372"/>
              <a:ext cx="149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33CC"/>
                  </a:solidFill>
                  <a:latin typeface="Arial" pitchFamily="34" charset="0"/>
                  <a:cs typeface="Arial" pitchFamily="34" charset="0"/>
                </a:rPr>
                <a:t>Removal of </a:t>
              </a:r>
            </a:p>
            <a:p>
              <a:pPr eaLnBrk="1" fontAlgn="base" hangingPunct="1">
                <a:spcBef>
                  <a:spcPct val="0"/>
                </a:spcBef>
                <a:spcAft>
                  <a:spcPct val="0"/>
                </a:spcAft>
                <a:buFontTx/>
                <a:buNone/>
              </a:pPr>
              <a:r>
                <a:rPr kumimoji="1" lang="en-US" altLang="en-US" sz="1600" b="1" smtClean="0">
                  <a:solidFill>
                    <a:srgbClr val="0033CC"/>
                  </a:solidFill>
                  <a:latin typeface="Arial" pitchFamily="34" charset="0"/>
                  <a:cs typeface="Arial" pitchFamily="34" charset="0"/>
                </a:rPr>
                <a:t>single cell </a:t>
              </a:r>
            </a:p>
            <a:p>
              <a:pPr eaLnBrk="1" fontAlgn="base" hangingPunct="1">
                <a:spcBef>
                  <a:spcPct val="0"/>
                </a:spcBef>
                <a:spcAft>
                  <a:spcPct val="0"/>
                </a:spcAft>
                <a:buFontTx/>
                <a:buNone/>
              </a:pPr>
              <a:r>
                <a:rPr kumimoji="1" lang="en-US" altLang="en-US" sz="1600" b="1" smtClean="0">
                  <a:solidFill>
                    <a:srgbClr val="0033CC"/>
                  </a:solidFill>
                  <a:latin typeface="Arial" pitchFamily="34" charset="0"/>
                  <a:cs typeface="Arial" pitchFamily="34" charset="0"/>
                </a:rPr>
                <a:t>for sex </a:t>
              </a:r>
            </a:p>
            <a:p>
              <a:pPr eaLnBrk="1" fontAlgn="base" hangingPunct="1">
                <a:spcBef>
                  <a:spcPct val="0"/>
                </a:spcBef>
                <a:spcAft>
                  <a:spcPct val="0"/>
                </a:spcAft>
                <a:buFontTx/>
                <a:buNone/>
              </a:pPr>
              <a:r>
                <a:rPr kumimoji="1" lang="en-US" altLang="en-US" sz="1600" b="1" smtClean="0">
                  <a:solidFill>
                    <a:srgbClr val="0033CC"/>
                  </a:solidFill>
                  <a:latin typeface="Arial" pitchFamily="34" charset="0"/>
                  <a:cs typeface="Arial" pitchFamily="34" charset="0"/>
                </a:rPr>
                <a:t>chromosome </a:t>
              </a:r>
            </a:p>
            <a:p>
              <a:pPr eaLnBrk="1" fontAlgn="base" hangingPunct="1">
                <a:spcBef>
                  <a:spcPct val="0"/>
                </a:spcBef>
                <a:spcAft>
                  <a:spcPct val="0"/>
                </a:spcAft>
                <a:buFontTx/>
                <a:buNone/>
              </a:pPr>
              <a:r>
                <a:rPr kumimoji="1" lang="en-US" altLang="en-US" sz="1600" b="1" smtClean="0">
                  <a:solidFill>
                    <a:srgbClr val="0033CC"/>
                  </a:solidFill>
                  <a:latin typeface="Arial" pitchFamily="34" charset="0"/>
                  <a:cs typeface="Arial" pitchFamily="34" charset="0"/>
                </a:rPr>
                <a:t>analysis</a:t>
              </a:r>
            </a:p>
          </p:txBody>
        </p:sp>
      </p:grpSp>
      <p:grpSp>
        <p:nvGrpSpPr>
          <p:cNvPr id="3" name="Group 7"/>
          <p:cNvGrpSpPr>
            <a:grpSpLocks/>
          </p:cNvGrpSpPr>
          <p:nvPr/>
        </p:nvGrpSpPr>
        <p:grpSpPr bwMode="auto">
          <a:xfrm>
            <a:off x="239713" y="1295400"/>
            <a:ext cx="2420937" cy="4805363"/>
            <a:chOff x="51" y="-351"/>
            <a:chExt cx="1677" cy="4431"/>
          </a:xfrm>
        </p:grpSpPr>
        <p:pic>
          <p:nvPicPr>
            <p:cNvPr id="68625" name="Picture 8" descr="01p10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 y="193"/>
              <a:ext cx="804" cy="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6" name="Text Box 9"/>
            <p:cNvSpPr txBox="1">
              <a:spLocks noChangeArrowheads="1"/>
            </p:cNvSpPr>
            <p:nvPr/>
          </p:nvSpPr>
          <p:spPr bwMode="auto">
            <a:xfrm>
              <a:off x="51" y="-351"/>
              <a:ext cx="14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Eight-cell embryos</a:t>
              </a:r>
            </a:p>
          </p:txBody>
        </p:sp>
        <p:sp>
          <p:nvSpPr>
            <p:cNvPr id="68627" name="Text Box 10"/>
            <p:cNvSpPr txBox="1">
              <a:spLocks noChangeArrowheads="1"/>
            </p:cNvSpPr>
            <p:nvPr/>
          </p:nvSpPr>
          <p:spPr bwMode="auto">
            <a:xfrm>
              <a:off x="96" y="3504"/>
              <a:ext cx="163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1) Eggs are removed from the ovary, fertilized, and grown to the eight-cell sta</a:t>
              </a:r>
              <a:r>
                <a:rPr kumimoji="1" lang="en-US" altLang="en-US" sz="1600" b="1" smtClean="0">
                  <a:solidFill>
                    <a:srgbClr val="FFFFFF"/>
                  </a:solidFill>
                  <a:latin typeface="Arial" pitchFamily="34" charset="0"/>
                  <a:cs typeface="Arial" pitchFamily="34" charset="0"/>
                </a:rPr>
                <a:t>ge.</a:t>
              </a:r>
            </a:p>
          </p:txBody>
        </p:sp>
      </p:grpSp>
      <p:grpSp>
        <p:nvGrpSpPr>
          <p:cNvPr id="4" name="Group 11"/>
          <p:cNvGrpSpPr>
            <a:grpSpLocks/>
          </p:cNvGrpSpPr>
          <p:nvPr/>
        </p:nvGrpSpPr>
        <p:grpSpPr bwMode="auto">
          <a:xfrm>
            <a:off x="2933700" y="1730375"/>
            <a:ext cx="1601788" cy="4425950"/>
            <a:chOff x="1819" y="0"/>
            <a:chExt cx="1109" cy="4081"/>
          </a:xfrm>
        </p:grpSpPr>
        <p:pic>
          <p:nvPicPr>
            <p:cNvPr id="68622" name="Picture 12" descr="01p10 copy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 y="323"/>
              <a:ext cx="473"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Text Box 13"/>
            <p:cNvSpPr txBox="1">
              <a:spLocks noChangeArrowheads="1"/>
            </p:cNvSpPr>
            <p:nvPr/>
          </p:nvSpPr>
          <p:spPr bwMode="auto">
            <a:xfrm>
              <a:off x="1819" y="0"/>
              <a:ext cx="9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Single cells</a:t>
              </a:r>
            </a:p>
          </p:txBody>
        </p:sp>
        <p:sp>
          <p:nvSpPr>
            <p:cNvPr id="68624" name="Text Box 14"/>
            <p:cNvSpPr txBox="1">
              <a:spLocks noChangeArrowheads="1"/>
            </p:cNvSpPr>
            <p:nvPr/>
          </p:nvSpPr>
          <p:spPr bwMode="auto">
            <a:xfrm>
              <a:off x="1824" y="3504"/>
              <a:ext cx="110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2) Single cells are identified as either male or female.</a:t>
              </a:r>
            </a:p>
          </p:txBody>
        </p:sp>
      </p:grpSp>
      <p:grpSp>
        <p:nvGrpSpPr>
          <p:cNvPr id="5" name="Group 15"/>
          <p:cNvGrpSpPr>
            <a:grpSpLocks/>
          </p:cNvGrpSpPr>
          <p:nvPr/>
        </p:nvGrpSpPr>
        <p:grpSpPr bwMode="auto">
          <a:xfrm>
            <a:off x="4335463" y="1644650"/>
            <a:ext cx="1935162" cy="4511675"/>
            <a:chOff x="2643" y="-79"/>
            <a:chExt cx="1341" cy="4160"/>
          </a:xfrm>
        </p:grpSpPr>
        <p:pic>
          <p:nvPicPr>
            <p:cNvPr id="68619" name="Picture 16" descr="01p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 y="185"/>
              <a:ext cx="679" cy="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Text Box 17"/>
            <p:cNvSpPr txBox="1">
              <a:spLocks noChangeArrowheads="1"/>
            </p:cNvSpPr>
            <p:nvPr/>
          </p:nvSpPr>
          <p:spPr bwMode="auto">
            <a:xfrm>
              <a:off x="2643" y="-79"/>
              <a:ext cx="7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Embryo</a:t>
              </a:r>
              <a:r>
                <a:rPr kumimoji="1" lang="en-US" altLang="en-US" sz="1600" b="1" smtClean="0">
                  <a:solidFill>
                    <a:srgbClr val="FFFFFF"/>
                  </a:solidFill>
                  <a:latin typeface="Arial" pitchFamily="34" charset="0"/>
                  <a:cs typeface="Arial" pitchFamily="34" charset="0"/>
                </a:rPr>
                <a:t>s</a:t>
              </a:r>
            </a:p>
          </p:txBody>
        </p:sp>
        <p:sp>
          <p:nvSpPr>
            <p:cNvPr id="68621" name="Text Box 18"/>
            <p:cNvSpPr txBox="1">
              <a:spLocks noChangeArrowheads="1"/>
            </p:cNvSpPr>
            <p:nvPr/>
          </p:nvSpPr>
          <p:spPr bwMode="auto">
            <a:xfrm>
              <a:off x="2976" y="3504"/>
              <a:ext cx="100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3) Embryos </a:t>
              </a:r>
            </a:p>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of the desired sex are selected</a:t>
              </a:r>
              <a:r>
                <a:rPr kumimoji="1" lang="en-US" altLang="en-US" sz="1600" b="1" smtClean="0">
                  <a:solidFill>
                    <a:srgbClr val="000000"/>
                  </a:solidFill>
                  <a:latin typeface="Arial" pitchFamily="34" charset="0"/>
                  <a:cs typeface="Arial" pitchFamily="34" charset="0"/>
                </a:rPr>
                <a:t>.</a:t>
              </a:r>
            </a:p>
          </p:txBody>
        </p:sp>
      </p:grpSp>
      <p:grpSp>
        <p:nvGrpSpPr>
          <p:cNvPr id="6" name="Group 20"/>
          <p:cNvGrpSpPr>
            <a:grpSpLocks/>
          </p:cNvGrpSpPr>
          <p:nvPr/>
        </p:nvGrpSpPr>
        <p:grpSpPr bwMode="auto">
          <a:xfrm>
            <a:off x="5562600" y="1676400"/>
            <a:ext cx="3402013" cy="4524375"/>
            <a:chOff x="3369" y="384"/>
            <a:chExt cx="2357" cy="3658"/>
          </a:xfrm>
        </p:grpSpPr>
        <p:sp>
          <p:nvSpPr>
            <p:cNvPr id="68616" name="Text Box 21"/>
            <p:cNvSpPr txBox="1">
              <a:spLocks noChangeArrowheads="1"/>
            </p:cNvSpPr>
            <p:nvPr/>
          </p:nvSpPr>
          <p:spPr bwMode="auto">
            <a:xfrm>
              <a:off x="4034" y="384"/>
              <a:ext cx="152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FF0000"/>
                  </a:solidFill>
                  <a:latin typeface="Arial" pitchFamily="34" charset="0"/>
                  <a:cs typeface="Arial" pitchFamily="34" charset="0"/>
                </a:rPr>
                <a:t>Transfer of selected embryos to patient</a:t>
              </a:r>
            </a:p>
          </p:txBody>
        </p:sp>
        <p:sp>
          <p:nvSpPr>
            <p:cNvPr id="68617" name="Text Box 22"/>
            <p:cNvSpPr txBox="1">
              <a:spLocks noChangeArrowheads="1"/>
            </p:cNvSpPr>
            <p:nvPr/>
          </p:nvSpPr>
          <p:spPr bwMode="auto">
            <a:xfrm>
              <a:off x="3955" y="3466"/>
              <a:ext cx="177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600" b="1" smtClean="0">
                  <a:solidFill>
                    <a:srgbClr val="006600"/>
                  </a:solidFill>
                  <a:latin typeface="Arial" pitchFamily="34" charset="0"/>
                  <a:cs typeface="Arial" pitchFamily="34" charset="0"/>
                </a:rPr>
                <a:t>4) The selected embryos are transferred to the uterus for development.</a:t>
              </a:r>
            </a:p>
          </p:txBody>
        </p:sp>
        <p:pic>
          <p:nvPicPr>
            <p:cNvPr id="68618" name="Picture 23" descr="01p10 copy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 y="986"/>
              <a:ext cx="2160" cy="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0396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5"/>
          <p:cNvSpPr>
            <a:spLocks noGrp="1"/>
          </p:cNvSpPr>
          <p:nvPr>
            <p:ph type="title"/>
          </p:nvPr>
        </p:nvSpPr>
        <p:spPr/>
        <p:txBody>
          <a:bodyPr/>
          <a:lstStyle/>
          <a:p>
            <a:pPr eaLnBrk="1" hangingPunct="1"/>
            <a:endParaRPr lang="zh-TW" altLang="en-US" smtClean="0"/>
          </a:p>
        </p:txBody>
      </p:sp>
      <p:sp>
        <p:nvSpPr>
          <p:cNvPr id="8195" name="內容版面配置區 6"/>
          <p:cNvSpPr>
            <a:spLocks noGrp="1"/>
          </p:cNvSpPr>
          <p:nvPr>
            <p:ph idx="1"/>
          </p:nvPr>
        </p:nvSpPr>
        <p:spPr/>
        <p:txBody>
          <a:bodyPr rtlCol="0">
            <a:normAutofit/>
          </a:bodyPr>
          <a:lstStyle/>
          <a:p>
            <a:pPr eaLnBrk="1" fontAlgn="auto" hangingPunct="1">
              <a:spcAft>
                <a:spcPts val="0"/>
              </a:spcAft>
              <a:defRPr/>
            </a:pPr>
            <a:r>
              <a:rPr lang="en-US" altLang="zh-TW" sz="2800" dirty="0" smtClean="0"/>
              <a:t>Ovarian </a:t>
            </a:r>
            <a:r>
              <a:rPr lang="en-US" altLang="zh-TW" sz="2800" dirty="0"/>
              <a:t>stimulation for IVF with </a:t>
            </a:r>
            <a:r>
              <a:rPr lang="en-US" altLang="zh-TW" sz="2800" dirty="0" smtClean="0"/>
              <a:t>PGD</a:t>
            </a:r>
          </a:p>
          <a:p>
            <a:pPr eaLnBrk="1" fontAlgn="auto" hangingPunct="1">
              <a:spcAft>
                <a:spcPts val="0"/>
              </a:spcAft>
              <a:defRPr/>
            </a:pPr>
            <a:r>
              <a:rPr lang="en-US" altLang="zh-TW" sz="2800" dirty="0" smtClean="0"/>
              <a:t>Embryo micromanipulation</a:t>
            </a:r>
          </a:p>
          <a:p>
            <a:pPr eaLnBrk="1" fontAlgn="auto" hangingPunct="1">
              <a:spcAft>
                <a:spcPts val="0"/>
              </a:spcAft>
              <a:defRPr/>
            </a:pPr>
            <a:r>
              <a:rPr lang="en-US" altLang="zh-TW" sz="2800" dirty="0" smtClean="0"/>
              <a:t>Technique </a:t>
            </a:r>
            <a:r>
              <a:rPr lang="en-US" altLang="zh-TW" sz="2800" dirty="0"/>
              <a:t>used for </a:t>
            </a:r>
            <a:r>
              <a:rPr lang="en-US" altLang="zh-TW" sz="2800" dirty="0" smtClean="0"/>
              <a:t>biopsy</a:t>
            </a:r>
          </a:p>
          <a:p>
            <a:pPr eaLnBrk="1" fontAlgn="auto" hangingPunct="1">
              <a:spcAft>
                <a:spcPts val="0"/>
              </a:spcAft>
              <a:defRPr/>
            </a:pPr>
            <a:r>
              <a:rPr lang="en-US" altLang="zh-TW" sz="2800" dirty="0" smtClean="0"/>
              <a:t>Numbers </a:t>
            </a:r>
            <a:r>
              <a:rPr lang="en-US" altLang="zh-TW" sz="2800" dirty="0"/>
              <a:t>of cells removed from the embryo </a:t>
            </a:r>
            <a:endParaRPr lang="en-US" altLang="zh-TW" sz="2800" dirty="0" smtClean="0"/>
          </a:p>
          <a:p>
            <a:pPr lvl="1" eaLnBrk="1" fontAlgn="auto" hangingPunct="1">
              <a:spcAft>
                <a:spcPts val="0"/>
              </a:spcAft>
              <a:buClr>
                <a:srgbClr val="990099"/>
              </a:buClr>
              <a:buFont typeface="Wingdings" pitchFamily="2" charset="2"/>
              <a:buChar char="è"/>
              <a:defRPr/>
            </a:pPr>
            <a:r>
              <a:rPr lang="en-US" altLang="zh-TW" sz="2400" dirty="0" smtClean="0"/>
              <a:t>May </a:t>
            </a:r>
            <a:r>
              <a:rPr lang="en-US" altLang="zh-TW" sz="2400" dirty="0"/>
              <a:t>affect </a:t>
            </a:r>
            <a:r>
              <a:rPr lang="en-US" altLang="zh-TW" sz="2400" dirty="0" smtClean="0"/>
              <a:t>:</a:t>
            </a:r>
          </a:p>
          <a:p>
            <a:pPr lvl="2" eaLnBrk="1" fontAlgn="auto" hangingPunct="1">
              <a:spcAft>
                <a:spcPts val="0"/>
              </a:spcAft>
              <a:buClr>
                <a:schemeClr val="accent5">
                  <a:lumMod val="50000"/>
                </a:schemeClr>
              </a:buClr>
              <a:buFont typeface="Wingdings" pitchFamily="2" charset="2"/>
              <a:buChar char="è"/>
              <a:defRPr/>
            </a:pPr>
            <a:r>
              <a:rPr lang="en-US" altLang="zh-TW" dirty="0" smtClean="0"/>
              <a:t> Embryo </a:t>
            </a:r>
            <a:r>
              <a:rPr lang="en-US" altLang="zh-TW" dirty="0"/>
              <a:t>development</a:t>
            </a:r>
            <a:r>
              <a:rPr lang="en-US" altLang="zh-TW" dirty="0" smtClean="0"/>
              <a:t>,</a:t>
            </a:r>
          </a:p>
          <a:p>
            <a:pPr lvl="2" eaLnBrk="1" fontAlgn="auto" hangingPunct="1">
              <a:spcAft>
                <a:spcPts val="0"/>
              </a:spcAft>
              <a:buClr>
                <a:schemeClr val="accent5">
                  <a:lumMod val="50000"/>
                </a:schemeClr>
              </a:buClr>
              <a:buFont typeface="Wingdings" pitchFamily="2" charset="2"/>
              <a:buChar char="è"/>
              <a:defRPr/>
            </a:pPr>
            <a:r>
              <a:rPr lang="en-US" altLang="zh-TW" dirty="0" smtClean="0"/>
              <a:t> Implantation </a:t>
            </a:r>
            <a:r>
              <a:rPr lang="en-US" altLang="zh-TW" dirty="0"/>
              <a:t>rate, </a:t>
            </a:r>
            <a:endParaRPr lang="en-US" altLang="zh-TW" dirty="0" smtClean="0"/>
          </a:p>
          <a:p>
            <a:pPr lvl="2" eaLnBrk="1" fontAlgn="auto" hangingPunct="1">
              <a:spcAft>
                <a:spcPts val="0"/>
              </a:spcAft>
              <a:buClr>
                <a:schemeClr val="accent5">
                  <a:lumMod val="50000"/>
                </a:schemeClr>
              </a:buClr>
              <a:buFont typeface="Wingdings" pitchFamily="2" charset="2"/>
              <a:buChar char="è"/>
              <a:defRPr/>
            </a:pPr>
            <a:r>
              <a:rPr lang="en-US" altLang="zh-TW" dirty="0" smtClean="0"/>
              <a:t> The </a:t>
            </a:r>
            <a:r>
              <a:rPr lang="en-US" altLang="zh-TW" dirty="0"/>
              <a:t>pregnancy </a:t>
            </a:r>
            <a:r>
              <a:rPr lang="en-US" altLang="zh-TW" dirty="0" smtClean="0"/>
              <a:t>outcome</a:t>
            </a:r>
          </a:p>
        </p:txBody>
      </p:sp>
      <p:sp>
        <p:nvSpPr>
          <p:cNvPr id="3" name="圓角矩形 2"/>
          <p:cNvSpPr/>
          <p:nvPr/>
        </p:nvSpPr>
        <p:spPr>
          <a:xfrm>
            <a:off x="358775" y="1700213"/>
            <a:ext cx="7021513" cy="18732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srgbClr val="FFFFFF"/>
              </a:solidFill>
            </a:endParaRPr>
          </a:p>
        </p:txBody>
      </p:sp>
    </p:spTree>
    <p:extLst>
      <p:ext uri="{BB962C8B-B14F-4D97-AF65-F5344CB8AC3E}">
        <p14:creationId xmlns:p14="http://schemas.microsoft.com/office/powerpoint/2010/main" val="1646389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5"/>
          <p:cNvSpPr>
            <a:spLocks noGrp="1"/>
          </p:cNvSpPr>
          <p:nvPr>
            <p:ph type="title"/>
          </p:nvPr>
        </p:nvSpPr>
        <p:spPr/>
        <p:txBody>
          <a:bodyPr/>
          <a:lstStyle/>
          <a:p>
            <a:pPr eaLnBrk="1" hangingPunct="1"/>
            <a:r>
              <a:rPr lang="en-US" altLang="zh-TW" smtClean="0">
                <a:solidFill>
                  <a:srgbClr val="C00000"/>
                </a:solidFill>
                <a:latin typeface="Arial Rounded MT Bold" pitchFamily="34" charset="0"/>
              </a:rPr>
              <a:t>PGD may now be offered</a:t>
            </a:r>
            <a:endParaRPr lang="zh-TW" altLang="en-US" smtClean="0">
              <a:solidFill>
                <a:srgbClr val="C00000"/>
              </a:solidFill>
              <a:latin typeface="Arial Rounded MT Bold" pitchFamily="34" charset="0"/>
            </a:endParaRPr>
          </a:p>
        </p:txBody>
      </p:sp>
      <p:sp>
        <p:nvSpPr>
          <p:cNvPr id="70659" name="內容版面配置區 6"/>
          <p:cNvSpPr>
            <a:spLocks noGrp="1"/>
          </p:cNvSpPr>
          <p:nvPr>
            <p:ph idx="1"/>
          </p:nvPr>
        </p:nvSpPr>
        <p:spPr/>
        <p:txBody>
          <a:bodyPr/>
          <a:lstStyle/>
          <a:p>
            <a:pPr lvl="1" eaLnBrk="1" hangingPunct="1">
              <a:buClr>
                <a:srgbClr val="990099"/>
              </a:buClr>
              <a:buFont typeface="Wingdings" pitchFamily="2" charset="2"/>
              <a:buChar char="§"/>
            </a:pPr>
            <a:r>
              <a:rPr lang="en-US" altLang="zh-TW" smtClean="0"/>
              <a:t>All known single-gene disorders</a:t>
            </a:r>
          </a:p>
          <a:p>
            <a:pPr lvl="1" eaLnBrk="1" hangingPunct="1">
              <a:buClr>
                <a:srgbClr val="990099"/>
              </a:buClr>
              <a:buFont typeface="Wingdings" pitchFamily="2" charset="2"/>
              <a:buChar char="§"/>
            </a:pPr>
            <a:r>
              <a:rPr lang="en-US" altLang="zh-TW" smtClean="0"/>
              <a:t>Chromosomal rearrangement</a:t>
            </a:r>
          </a:p>
          <a:p>
            <a:pPr lvl="1" eaLnBrk="1" hangingPunct="1">
              <a:buClr>
                <a:srgbClr val="990099"/>
              </a:buClr>
              <a:buFont typeface="Wingdings" pitchFamily="2" charset="2"/>
              <a:buChar char="§"/>
            </a:pPr>
            <a:r>
              <a:rPr lang="en-US" altLang="zh-TW" smtClean="0"/>
              <a:t>HLA-matched siblings</a:t>
            </a:r>
          </a:p>
          <a:p>
            <a:pPr lvl="1" eaLnBrk="1" hangingPunct="1">
              <a:buClr>
                <a:srgbClr val="990099"/>
              </a:buClr>
              <a:buFont typeface="Wingdings" pitchFamily="2" charset="2"/>
              <a:buChar char="§"/>
            </a:pPr>
            <a:r>
              <a:rPr lang="en-US" altLang="zh-TW" smtClean="0"/>
              <a:t>Cancer predisposition genes</a:t>
            </a:r>
          </a:p>
          <a:p>
            <a:pPr lvl="1" eaLnBrk="1" hangingPunct="1">
              <a:buClr>
                <a:srgbClr val="990099"/>
              </a:buClr>
              <a:buFont typeface="Wingdings" pitchFamily="2" charset="2"/>
              <a:buChar char="§"/>
            </a:pPr>
            <a:r>
              <a:rPr lang="en-US" altLang="zh-TW" smtClean="0"/>
              <a:t>Late-onset disorders</a:t>
            </a:r>
          </a:p>
          <a:p>
            <a:pPr lvl="1" eaLnBrk="1" hangingPunct="1">
              <a:buClr>
                <a:srgbClr val="990099"/>
              </a:buClr>
              <a:buFont typeface="Wingdings" pitchFamily="2" charset="2"/>
              <a:buChar char="§"/>
            </a:pPr>
            <a:r>
              <a:rPr lang="en-US" altLang="zh-TW" smtClean="0"/>
              <a:t>Monogenic disorders</a:t>
            </a:r>
          </a:p>
          <a:p>
            <a:pPr lvl="1" eaLnBrk="1" hangingPunct="1">
              <a:buClr>
                <a:srgbClr val="990099"/>
              </a:buClr>
              <a:buFont typeface="Wingdings" pitchFamily="2" charset="2"/>
              <a:buChar char="§"/>
            </a:pPr>
            <a:r>
              <a:rPr lang="en-US" altLang="zh-TW" smtClean="0"/>
              <a:t>Translocations together with aneuploidy</a:t>
            </a:r>
          </a:p>
          <a:p>
            <a:pPr lvl="1" eaLnBrk="1" hangingPunct="1">
              <a:buClr>
                <a:srgbClr val="990099"/>
              </a:buClr>
              <a:buFont typeface="Wingdings" pitchFamily="2" charset="2"/>
              <a:buChar char="§"/>
            </a:pPr>
            <a:r>
              <a:rPr lang="en-US" altLang="zh-TW" smtClean="0"/>
              <a:t>Couple who carry a genetic disorder</a:t>
            </a:r>
          </a:p>
        </p:txBody>
      </p:sp>
    </p:spTree>
    <p:extLst>
      <p:ext uri="{BB962C8B-B14F-4D97-AF65-F5344CB8AC3E}">
        <p14:creationId xmlns:p14="http://schemas.microsoft.com/office/powerpoint/2010/main" val="3510507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8001000" cy="609600"/>
          </a:xfrm>
        </p:spPr>
        <p:txBody>
          <a:bodyPr rtlCol="0">
            <a:normAutofit fontScale="90000"/>
          </a:bodyPr>
          <a:lstStyle/>
          <a:p>
            <a:pPr eaLnBrk="1" fontAlgn="auto" hangingPunct="1">
              <a:spcAft>
                <a:spcPts val="0"/>
              </a:spcAft>
              <a:defRPr/>
            </a:pPr>
            <a:r>
              <a:rPr lang="en-US" sz="4000" dirty="0" smtClean="0">
                <a:solidFill>
                  <a:srgbClr val="C00000"/>
                </a:solidFill>
                <a:latin typeface="Arial Rounded MT Bold" pitchFamily="34" charset="0"/>
              </a:rPr>
              <a:t>Amniocentesis</a:t>
            </a:r>
          </a:p>
        </p:txBody>
      </p:sp>
      <p:sp>
        <p:nvSpPr>
          <p:cNvPr id="21507" name="Rectangle 3"/>
          <p:cNvSpPr>
            <a:spLocks noGrp="1" noChangeArrowheads="1"/>
          </p:cNvSpPr>
          <p:nvPr>
            <p:ph type="body" idx="1"/>
          </p:nvPr>
        </p:nvSpPr>
        <p:spPr>
          <a:xfrm>
            <a:off x="468313" y="1295400"/>
            <a:ext cx="8370887" cy="990600"/>
          </a:xfrm>
        </p:spPr>
        <p:txBody>
          <a:bodyPr/>
          <a:lstStyle/>
          <a:p>
            <a:pPr algn="ctr" eaLnBrk="1" hangingPunct="1">
              <a:lnSpc>
                <a:spcPct val="90000"/>
              </a:lnSpc>
              <a:spcBef>
                <a:spcPct val="0"/>
              </a:spcBef>
              <a:buFontTx/>
              <a:buNone/>
            </a:pPr>
            <a:r>
              <a:rPr lang="en-US" altLang="en-US" smtClean="0">
                <a:solidFill>
                  <a:srgbClr val="006600"/>
                </a:solidFill>
                <a:latin typeface="Arial Rounded MT Bold" pitchFamily="34" charset="0"/>
                <a:ea typeface="新細明體" pitchFamily="18" charset="-120"/>
              </a:rPr>
              <a:t>Timeframe: 15-17 weeks post-LMP</a:t>
            </a:r>
          </a:p>
          <a:p>
            <a:pPr algn="ctr" eaLnBrk="1" hangingPunct="1">
              <a:lnSpc>
                <a:spcPct val="90000"/>
              </a:lnSpc>
              <a:spcBef>
                <a:spcPct val="0"/>
              </a:spcBef>
              <a:buFontTx/>
              <a:buNone/>
            </a:pPr>
            <a:r>
              <a:rPr lang="en-US" altLang="en-US" smtClean="0">
                <a:solidFill>
                  <a:srgbClr val="006600"/>
                </a:solidFill>
                <a:latin typeface="Arial Rounded MT Bold" pitchFamily="34" charset="0"/>
                <a:ea typeface="新細明體" pitchFamily="18" charset="-120"/>
              </a:rPr>
              <a:t>	  (Can be done at 10-14 weeks)</a:t>
            </a:r>
            <a:endParaRPr lang="en-US" altLang="en-US" sz="2800" smtClean="0">
              <a:solidFill>
                <a:srgbClr val="006600"/>
              </a:solidFill>
              <a:latin typeface="Arial Rounded MT Bold" pitchFamily="34" charset="0"/>
              <a:ea typeface="新細明體" pitchFamily="18" charset="-120"/>
            </a:endParaRPr>
          </a:p>
        </p:txBody>
      </p:sp>
      <p:sp>
        <p:nvSpPr>
          <p:cNvPr id="21508" name="Rectangle 4"/>
          <p:cNvSpPr>
            <a:spLocks noChangeArrowheads="1"/>
          </p:cNvSpPr>
          <p:nvPr/>
        </p:nvSpPr>
        <p:spPr bwMode="auto">
          <a:xfrm>
            <a:off x="611188" y="2592388"/>
            <a:ext cx="8153400" cy="3592512"/>
          </a:xfrm>
          <a:prstGeom prst="rect">
            <a:avLst/>
          </a:prstGeom>
          <a:solidFill>
            <a:srgbClr val="002060"/>
          </a:solidFill>
          <a:ln w="9525">
            <a:noFill/>
            <a:miter lim="800000"/>
            <a:headEnd/>
            <a:tailEnd/>
          </a:ln>
          <a:effectLst/>
        </p:spPr>
        <p:txBody>
          <a:bodyPr>
            <a:spAutoFit/>
          </a:bodyPr>
          <a:lstStyle/>
          <a:p>
            <a:pPr algn="ctr" fontAlgn="base">
              <a:spcBef>
                <a:spcPct val="50000"/>
              </a:spcBef>
              <a:spcAft>
                <a:spcPct val="0"/>
              </a:spcAft>
              <a:defRPr/>
            </a:pPr>
            <a:r>
              <a:rPr kumimoji="1" lang="en-US" sz="2800" dirty="0">
                <a:solidFill>
                  <a:srgbClr val="FFFFFF"/>
                </a:solidFill>
                <a:latin typeface="Arial" pitchFamily="34" charset="0"/>
                <a:ea typeface="新細明體" pitchFamily="18" charset="-120"/>
                <a:cs typeface="Arial" pitchFamily="34" charset="0"/>
              </a:rPr>
              <a:t>20-30 ml amniotic fluid is collected </a:t>
            </a:r>
            <a:r>
              <a:rPr kumimoji="1" lang="en-US" sz="2800" dirty="0" err="1">
                <a:solidFill>
                  <a:srgbClr val="FFFFFF"/>
                </a:solidFill>
                <a:latin typeface="Arial" pitchFamily="34" charset="0"/>
                <a:ea typeface="新細明體" pitchFamily="18" charset="-120"/>
                <a:cs typeface="Arial" pitchFamily="34" charset="0"/>
              </a:rPr>
              <a:t>transabdominally</a:t>
            </a:r>
            <a:r>
              <a:rPr kumimoji="1" lang="en-US" sz="2800" dirty="0">
                <a:solidFill>
                  <a:srgbClr val="FFFFFF"/>
                </a:solidFill>
                <a:latin typeface="Arial" pitchFamily="34" charset="0"/>
                <a:ea typeface="新細明體" pitchFamily="18" charset="-120"/>
                <a:cs typeface="Arial" pitchFamily="34" charset="0"/>
              </a:rPr>
              <a:t> or </a:t>
            </a:r>
            <a:r>
              <a:rPr kumimoji="1" lang="en-US" sz="2800" dirty="0" err="1">
                <a:solidFill>
                  <a:srgbClr val="FFFFFF"/>
                </a:solidFill>
                <a:latin typeface="Arial" pitchFamily="34" charset="0"/>
                <a:ea typeface="新細明體" pitchFamily="18" charset="-120"/>
                <a:cs typeface="Arial" pitchFamily="34" charset="0"/>
              </a:rPr>
              <a:t>transcervically</a:t>
            </a:r>
            <a:r>
              <a:rPr kumimoji="1" lang="en-US" sz="2800" dirty="0">
                <a:solidFill>
                  <a:srgbClr val="FFFFFF"/>
                </a:solidFill>
                <a:latin typeface="Arial" pitchFamily="34" charset="0"/>
                <a:ea typeface="新細明體" pitchFamily="18" charset="-120"/>
                <a:cs typeface="Arial" pitchFamily="34" charset="0"/>
              </a:rPr>
              <a:t> with a needle - contains supernatant &amp; fetal cells.</a:t>
            </a:r>
          </a:p>
          <a:p>
            <a:pPr algn="ctr" fontAlgn="base">
              <a:spcBef>
                <a:spcPct val="50000"/>
              </a:spcBef>
              <a:spcAft>
                <a:spcPct val="0"/>
              </a:spcAft>
              <a:defRPr/>
            </a:pPr>
            <a:r>
              <a:rPr kumimoji="1" lang="en-US" sz="2800" dirty="0">
                <a:solidFill>
                  <a:srgbClr val="FFFFFF"/>
                </a:solidFill>
                <a:latin typeface="Arial" pitchFamily="34" charset="0"/>
                <a:ea typeface="新細明體" pitchFamily="18" charset="-120"/>
                <a:cs typeface="Arial" pitchFamily="34" charset="0"/>
              </a:rPr>
              <a:t>Cells cultured &amp; examined for chromosome structure/number and/or direct DNA testing</a:t>
            </a:r>
          </a:p>
          <a:p>
            <a:pPr algn="ctr" fontAlgn="base">
              <a:spcBef>
                <a:spcPct val="50000"/>
              </a:spcBef>
              <a:spcAft>
                <a:spcPct val="0"/>
              </a:spcAft>
              <a:defRPr/>
            </a:pPr>
            <a:r>
              <a:rPr kumimoji="1" lang="en-US" sz="2800" dirty="0">
                <a:solidFill>
                  <a:srgbClr val="FFFFFF"/>
                </a:solidFill>
                <a:latin typeface="Arial" pitchFamily="34" charset="0"/>
                <a:ea typeface="新細明體" pitchFamily="18" charset="-120"/>
                <a:cs typeface="Arial" pitchFamily="34" charset="0"/>
              </a:rPr>
              <a:t> The amniotic fluid is analyzed for AFP levels</a:t>
            </a:r>
          </a:p>
          <a:p>
            <a:pPr fontAlgn="base">
              <a:spcBef>
                <a:spcPct val="50000"/>
              </a:spcBef>
              <a:spcAft>
                <a:spcPct val="0"/>
              </a:spcAft>
              <a:defRPr/>
            </a:pPr>
            <a:r>
              <a:rPr kumimoji="1" lang="en-US" sz="2100" dirty="0">
                <a:solidFill>
                  <a:prstClr val="black"/>
                </a:solidFill>
                <a:effectLst>
                  <a:outerShdw blurRad="38100" dist="38100" dir="2700000" algn="tl">
                    <a:srgbClr val="C0C0C0"/>
                  </a:outerShdw>
                </a:effectLst>
                <a:latin typeface="Arial" pitchFamily="34" charset="0"/>
                <a:ea typeface="新細明體" pitchFamily="18" charset="-120"/>
                <a:cs typeface="Arial" pitchFamily="34" charset="0"/>
              </a:rPr>
              <a:t> </a:t>
            </a:r>
          </a:p>
        </p:txBody>
      </p:sp>
    </p:spTree>
    <p:extLst>
      <p:ext uri="{BB962C8B-B14F-4D97-AF65-F5344CB8AC3E}">
        <p14:creationId xmlns:p14="http://schemas.microsoft.com/office/powerpoint/2010/main" val="67573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07">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P spid="2150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en-US" altLang="zh-TW" sz="3600" b="1" smtClean="0">
                <a:solidFill>
                  <a:srgbClr val="C00000"/>
                </a:solidFill>
              </a:rPr>
              <a:t>PGD for HLA Typing</a:t>
            </a:r>
            <a:endParaRPr lang="zh-TW" altLang="zh-TW" sz="3600" smtClean="0">
              <a:solidFill>
                <a:srgbClr val="C00000"/>
              </a:solidFill>
            </a:endParaRPr>
          </a:p>
        </p:txBody>
      </p:sp>
      <p:sp>
        <p:nvSpPr>
          <p:cNvPr id="32771" name="內容版面配置區 2"/>
          <p:cNvSpPr>
            <a:spLocks noGrp="1"/>
          </p:cNvSpPr>
          <p:nvPr>
            <p:ph idx="1"/>
          </p:nvPr>
        </p:nvSpPr>
        <p:spPr/>
        <p:txBody>
          <a:bodyPr rtlCol="0">
            <a:normAutofit lnSpcReduction="10000"/>
          </a:bodyPr>
          <a:lstStyle/>
          <a:p>
            <a:pPr eaLnBrk="1" fontAlgn="auto" hangingPunct="1">
              <a:spcAft>
                <a:spcPts val="0"/>
              </a:spcAft>
              <a:buClr>
                <a:srgbClr val="006600"/>
              </a:buClr>
              <a:buFont typeface="Wingdings" pitchFamily="2" charset="2"/>
              <a:buChar char="ü"/>
              <a:defRPr/>
            </a:pPr>
            <a:r>
              <a:rPr lang="en-US" altLang="zh-TW" sz="2800" dirty="0" smtClean="0"/>
              <a:t>“Savior siblings”: International controversy</a:t>
            </a:r>
            <a:endParaRPr lang="en-US" altLang="zh-TW" sz="2800" i="1" dirty="0" smtClean="0"/>
          </a:p>
          <a:p>
            <a:pPr eaLnBrk="1" fontAlgn="auto" hangingPunct="1">
              <a:spcAft>
                <a:spcPts val="0"/>
              </a:spcAft>
              <a:buClr>
                <a:srgbClr val="006600"/>
              </a:buClr>
              <a:buFont typeface="Wingdings" pitchFamily="2" charset="2"/>
              <a:buChar char="ü"/>
              <a:defRPr/>
            </a:pPr>
            <a:r>
              <a:rPr lang="en-US" altLang="zh-TW" sz="2800" dirty="0" smtClean="0"/>
              <a:t>Matched </a:t>
            </a:r>
            <a:r>
              <a:rPr lang="en-US" altLang="zh-TW" sz="2800" b="1" dirty="0" smtClean="0">
                <a:solidFill>
                  <a:srgbClr val="FF0000"/>
                </a:solidFill>
              </a:rPr>
              <a:t>H</a:t>
            </a:r>
            <a:r>
              <a:rPr lang="en-US" altLang="zh-TW" sz="2800" dirty="0" smtClean="0"/>
              <a:t>ematopoietic </a:t>
            </a:r>
            <a:r>
              <a:rPr lang="en-US" altLang="zh-TW" sz="2800" b="1" dirty="0" smtClean="0">
                <a:solidFill>
                  <a:srgbClr val="FF0000"/>
                </a:solidFill>
              </a:rPr>
              <a:t>S</a:t>
            </a:r>
            <a:r>
              <a:rPr lang="en-US" altLang="zh-TW" sz="2800" dirty="0" smtClean="0"/>
              <a:t>tem </a:t>
            </a:r>
            <a:r>
              <a:rPr lang="en-US" altLang="zh-TW" sz="2800" b="1" dirty="0" smtClean="0">
                <a:solidFill>
                  <a:srgbClr val="FF0000"/>
                </a:solidFill>
              </a:rPr>
              <a:t>C</a:t>
            </a:r>
            <a:r>
              <a:rPr lang="en-US" altLang="zh-TW" sz="2800" dirty="0" smtClean="0"/>
              <a:t>ell </a:t>
            </a:r>
            <a:r>
              <a:rPr lang="en-US" altLang="zh-TW" sz="2800" b="1" dirty="0" smtClean="0">
                <a:solidFill>
                  <a:srgbClr val="FF0000"/>
                </a:solidFill>
              </a:rPr>
              <a:t>T</a:t>
            </a:r>
            <a:r>
              <a:rPr lang="en-US" altLang="zh-TW" sz="2800" dirty="0" smtClean="0"/>
              <a:t>ransplantation: </a:t>
            </a:r>
          </a:p>
          <a:p>
            <a:pPr marL="457200" lvl="1" indent="0" eaLnBrk="1" fontAlgn="auto" hangingPunct="1">
              <a:spcAft>
                <a:spcPts val="0"/>
              </a:spcAft>
              <a:buFont typeface="Arial" pitchFamily="34" charset="0"/>
              <a:buNone/>
              <a:defRPr/>
            </a:pPr>
            <a:r>
              <a:rPr lang="en-US" altLang="zh-TW" dirty="0" smtClean="0">
                <a:solidFill>
                  <a:srgbClr val="990099"/>
                </a:solidFill>
              </a:rPr>
              <a:t>   </a:t>
            </a:r>
            <a:r>
              <a:rPr lang="en-US" altLang="zh-TW" b="1" dirty="0" smtClean="0">
                <a:solidFill>
                  <a:srgbClr val="990099"/>
                </a:solidFill>
              </a:rPr>
              <a:t>Donate cord blood or bone marrow</a:t>
            </a:r>
          </a:p>
          <a:p>
            <a:pPr lvl="1" eaLnBrk="1" fontAlgn="auto" hangingPunct="1">
              <a:spcAft>
                <a:spcPts val="0"/>
              </a:spcAft>
              <a:buClr>
                <a:srgbClr val="0033CC"/>
              </a:buClr>
              <a:buFont typeface="Wingdings" pitchFamily="2" charset="2"/>
              <a:buChar char="§"/>
              <a:defRPr/>
            </a:pPr>
            <a:r>
              <a:rPr lang="en-US" altLang="zh-TW" b="1" dirty="0" smtClean="0"/>
              <a:t>Nonmalignant disorders</a:t>
            </a:r>
          </a:p>
          <a:p>
            <a:pPr lvl="2" eaLnBrk="1" fontAlgn="auto" hangingPunct="1">
              <a:spcAft>
                <a:spcPts val="0"/>
              </a:spcAft>
              <a:buClr>
                <a:srgbClr val="FF0000"/>
              </a:buClr>
              <a:buSzPct val="126000"/>
              <a:buFont typeface="Arial" charset="0"/>
              <a:buChar char="•"/>
              <a:defRPr/>
            </a:pPr>
            <a:r>
              <a:rPr lang="en-US" altLang="zh-TW" sz="2600" dirty="0" smtClean="0"/>
              <a:t>Genetic diseases affecting the hematopoietic and/or the immune system: </a:t>
            </a:r>
            <a:r>
              <a:rPr lang="en-US" altLang="zh-TW" i="1" dirty="0" smtClean="0"/>
              <a:t>(Thalassemia, </a:t>
            </a:r>
            <a:r>
              <a:rPr lang="en-US" altLang="zh-TW" i="1" dirty="0" err="1" smtClean="0"/>
              <a:t>Fanconi</a:t>
            </a:r>
            <a:r>
              <a:rPr lang="en-US" altLang="zh-TW" i="1" dirty="0" smtClean="0"/>
              <a:t> anemia, </a:t>
            </a:r>
            <a:r>
              <a:rPr lang="en-US" altLang="zh-TW" i="1" dirty="0" err="1" smtClean="0"/>
              <a:t>Wiskott</a:t>
            </a:r>
            <a:r>
              <a:rPr lang="en-US" altLang="zh-TW" i="1" dirty="0" smtClean="0"/>
              <a:t>-Aldrich syndrome, sickle-cell disease)</a:t>
            </a:r>
          </a:p>
          <a:p>
            <a:pPr lvl="2" eaLnBrk="1" fontAlgn="auto" hangingPunct="1">
              <a:spcAft>
                <a:spcPts val="0"/>
              </a:spcAft>
              <a:buClr>
                <a:srgbClr val="FF0000"/>
              </a:buClr>
              <a:buSzPct val="126000"/>
              <a:buFont typeface="Arial" charset="0"/>
              <a:buChar char="•"/>
              <a:defRPr/>
            </a:pPr>
            <a:r>
              <a:rPr lang="en-US" altLang="zh-TW" sz="2600" dirty="0" smtClean="0"/>
              <a:t>Acquired diseases like aplastic anemia</a:t>
            </a:r>
          </a:p>
          <a:p>
            <a:pPr lvl="1" eaLnBrk="1" fontAlgn="auto" hangingPunct="1">
              <a:spcAft>
                <a:spcPts val="0"/>
              </a:spcAft>
              <a:buClr>
                <a:srgbClr val="0033CC"/>
              </a:buClr>
              <a:buFont typeface="Wingdings" pitchFamily="2" charset="2"/>
              <a:buChar char="§"/>
              <a:defRPr/>
            </a:pPr>
            <a:r>
              <a:rPr lang="en-US" altLang="zh-TW" b="1" dirty="0" smtClean="0"/>
              <a:t>Malignant diseases </a:t>
            </a:r>
            <a:r>
              <a:rPr lang="en-US" altLang="zh-TW" dirty="0" smtClean="0"/>
              <a:t>like leukemia (↓ Post-transplant morbidity/mortality rates)</a:t>
            </a:r>
            <a:endParaRPr lang="zh-TW" altLang="en-US" dirty="0" smtClean="0"/>
          </a:p>
        </p:txBody>
      </p:sp>
    </p:spTree>
    <p:extLst>
      <p:ext uri="{BB962C8B-B14F-4D97-AF65-F5344CB8AC3E}">
        <p14:creationId xmlns:p14="http://schemas.microsoft.com/office/powerpoint/2010/main" val="3279389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15913" y="304800"/>
            <a:ext cx="8461375" cy="990600"/>
          </a:xfrm>
        </p:spPr>
        <p:txBody>
          <a:bodyPr/>
          <a:lstStyle/>
          <a:p>
            <a:pPr eaLnBrk="1" hangingPunct="1"/>
            <a:r>
              <a:rPr lang="en-US" altLang="en-US" sz="3600" smtClean="0">
                <a:solidFill>
                  <a:srgbClr val="0033CC"/>
                </a:solidFill>
                <a:latin typeface="Arial Rounded MT Bold" pitchFamily="34" charset="0"/>
                <a:ea typeface="新細明體" pitchFamily="18" charset="-120"/>
              </a:rPr>
              <a:t>HLA Tissue Typing Saviour Siblings</a:t>
            </a:r>
          </a:p>
        </p:txBody>
      </p:sp>
      <p:sp>
        <p:nvSpPr>
          <p:cNvPr id="72707" name="Rectangle 3"/>
          <p:cNvSpPr>
            <a:spLocks noGrp="1" noChangeArrowheads="1"/>
          </p:cNvSpPr>
          <p:nvPr>
            <p:ph type="body" idx="1"/>
          </p:nvPr>
        </p:nvSpPr>
        <p:spPr>
          <a:xfrm>
            <a:off x="395288" y="1600200"/>
            <a:ext cx="2881312" cy="4495800"/>
          </a:xfrm>
        </p:spPr>
        <p:txBody>
          <a:bodyPr/>
          <a:lstStyle/>
          <a:p>
            <a:pPr algn="ctr" eaLnBrk="1" hangingPunct="1">
              <a:buFontTx/>
              <a:buNone/>
            </a:pPr>
            <a:endParaRPr lang="en-US" altLang="en-US" sz="2000" smtClean="0">
              <a:latin typeface="Arial Rounded MT Bold" pitchFamily="34" charset="0"/>
              <a:ea typeface="新細明體" pitchFamily="18" charset="-120"/>
            </a:endParaRPr>
          </a:p>
          <a:p>
            <a:pPr algn="ctr" eaLnBrk="1" hangingPunct="1">
              <a:buFontTx/>
              <a:buNone/>
            </a:pPr>
            <a:r>
              <a:rPr lang="en-US" altLang="en-US" sz="2000" smtClean="0">
                <a:latin typeface="Arial Rounded MT Bold" pitchFamily="34" charset="0"/>
                <a:ea typeface="新細明體" pitchFamily="18" charset="-120"/>
              </a:rPr>
              <a:t>Molly and Adam Nash</a:t>
            </a:r>
          </a:p>
          <a:p>
            <a:pPr algn="ctr" eaLnBrk="1" hangingPunct="1">
              <a:buFontTx/>
              <a:buNone/>
            </a:pPr>
            <a:r>
              <a:rPr lang="en-US" altLang="en-US" sz="2000" smtClean="0">
                <a:latin typeface="Arial Rounded MT Bold" pitchFamily="34" charset="0"/>
                <a:ea typeface="新細明體" pitchFamily="18" charset="-120"/>
              </a:rPr>
              <a:t>Fanconi Anaemia</a:t>
            </a:r>
          </a:p>
          <a:p>
            <a:pPr eaLnBrk="1" hangingPunct="1"/>
            <a:endParaRPr lang="en-US" altLang="en-US" smtClean="0">
              <a:ea typeface="新細明體" pitchFamily="18" charset="-120"/>
            </a:endParaRPr>
          </a:p>
        </p:txBody>
      </p:sp>
      <p:pic>
        <p:nvPicPr>
          <p:cNvPr id="72708" name="Picture 5" descr="Molly N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4"/>
          <p:cNvSpPr>
            <a:spLocks noChangeArrowheads="1"/>
          </p:cNvSpPr>
          <p:nvPr/>
        </p:nvSpPr>
        <p:spPr bwMode="auto">
          <a:xfrm>
            <a:off x="2368550" y="190817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en-US" sz="2000" smtClean="0">
                <a:solidFill>
                  <a:srgbClr val="C00000"/>
                </a:solidFill>
                <a:latin typeface="Arial Rounded MT Bold" pitchFamily="34" charset="0"/>
              </a:rPr>
              <a:t>Zain Hashmi</a:t>
            </a:r>
            <a:br>
              <a:rPr kumimoji="1" lang="en-US" altLang="en-US" sz="2000" smtClean="0">
                <a:solidFill>
                  <a:srgbClr val="C00000"/>
                </a:solidFill>
                <a:latin typeface="Arial Rounded MT Bold" pitchFamily="34" charset="0"/>
              </a:rPr>
            </a:br>
            <a:r>
              <a:rPr kumimoji="1" lang="en-US" altLang="en-US" sz="2000" smtClean="0">
                <a:solidFill>
                  <a:srgbClr val="C00000"/>
                </a:solidFill>
                <a:latin typeface="Arial Rounded MT Bold" pitchFamily="34" charset="0"/>
              </a:rPr>
              <a:t>Beta thalassaemia</a:t>
            </a:r>
          </a:p>
        </p:txBody>
      </p:sp>
      <p:pic>
        <p:nvPicPr>
          <p:cNvPr id="72710" name="Picture 4" descr="Zain Hash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3086100"/>
            <a:ext cx="2747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Rectangle 6"/>
          <p:cNvSpPr>
            <a:spLocks noChangeArrowheads="1"/>
          </p:cNvSpPr>
          <p:nvPr/>
        </p:nvSpPr>
        <p:spPr bwMode="auto">
          <a:xfrm>
            <a:off x="6172200" y="16002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en-US" sz="2000" smtClean="0">
                <a:solidFill>
                  <a:srgbClr val="006600"/>
                </a:solidFill>
                <a:latin typeface="Arial Rounded MT Bold" pitchFamily="34" charset="0"/>
                <a:cs typeface="Arial" pitchFamily="34" charset="0"/>
              </a:rPr>
              <a:t>Charlie Whitaker</a:t>
            </a:r>
            <a:br>
              <a:rPr kumimoji="1" lang="en-US" altLang="en-US" sz="2000" smtClean="0">
                <a:solidFill>
                  <a:srgbClr val="006600"/>
                </a:solidFill>
                <a:latin typeface="Arial Rounded MT Bold" pitchFamily="34" charset="0"/>
                <a:cs typeface="Arial" pitchFamily="34" charset="0"/>
              </a:rPr>
            </a:br>
            <a:r>
              <a:rPr kumimoji="1" lang="en-US" altLang="en-US" sz="2000" smtClean="0">
                <a:solidFill>
                  <a:srgbClr val="006600"/>
                </a:solidFill>
                <a:latin typeface="Arial Rounded MT Bold" pitchFamily="34" charset="0"/>
                <a:cs typeface="Arial" pitchFamily="34" charset="0"/>
              </a:rPr>
              <a:t>Diamond Blackfan </a:t>
            </a:r>
          </a:p>
          <a:p>
            <a:pPr algn="ctr" eaLnBrk="1" fontAlgn="base" hangingPunct="1">
              <a:spcBef>
                <a:spcPct val="0"/>
              </a:spcBef>
              <a:spcAft>
                <a:spcPct val="0"/>
              </a:spcAft>
              <a:buFontTx/>
              <a:buNone/>
            </a:pPr>
            <a:r>
              <a:rPr kumimoji="1" lang="en-US" altLang="en-US" sz="2000" smtClean="0">
                <a:solidFill>
                  <a:srgbClr val="006600"/>
                </a:solidFill>
                <a:latin typeface="Arial Rounded MT Bold" pitchFamily="34" charset="0"/>
                <a:cs typeface="Arial" pitchFamily="34" charset="0"/>
              </a:rPr>
              <a:t>Anaemia</a:t>
            </a:r>
          </a:p>
        </p:txBody>
      </p:sp>
      <p:pic>
        <p:nvPicPr>
          <p:cNvPr id="72712" name="Picture 5" descr="Charlie Whit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667000"/>
            <a:ext cx="26670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9648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85800"/>
            <a:ext cx="8001000" cy="609600"/>
          </a:xfrm>
        </p:spPr>
        <p:txBody>
          <a:bodyPr rtlCol="0">
            <a:normAutofit fontScale="90000"/>
          </a:bodyPr>
          <a:lstStyle/>
          <a:p>
            <a:pPr eaLnBrk="1" fontAlgn="auto" hangingPunct="1">
              <a:spcAft>
                <a:spcPts val="0"/>
              </a:spcAft>
              <a:defRPr/>
            </a:pPr>
            <a:r>
              <a:rPr lang="en-US" sz="4000" dirty="0" err="1">
                <a:solidFill>
                  <a:srgbClr val="C00000"/>
                </a:solidFill>
                <a:latin typeface="Arial Rounded MT Bold" pitchFamily="34" charset="0"/>
              </a:rPr>
              <a:t>Preimplantation</a:t>
            </a:r>
            <a:r>
              <a:rPr lang="en-US" sz="4000" dirty="0">
                <a:solidFill>
                  <a:srgbClr val="C00000"/>
                </a:solidFill>
                <a:latin typeface="Arial Rounded MT Bold" pitchFamily="34" charset="0"/>
              </a:rPr>
              <a:t> Genetic </a:t>
            </a:r>
            <a:r>
              <a:rPr lang="en-US" sz="4000" dirty="0" smtClean="0">
                <a:solidFill>
                  <a:srgbClr val="C00000"/>
                </a:solidFill>
                <a:latin typeface="Arial Rounded MT Bold" pitchFamily="34" charset="0"/>
              </a:rPr>
              <a:t>Diagnosis </a:t>
            </a:r>
            <a:r>
              <a:rPr lang="en-US" sz="4000" dirty="0" smtClean="0">
                <a:solidFill>
                  <a:srgbClr val="C00000"/>
                </a:solidFill>
              </a:rPr>
              <a:t>(PGD)</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73731" name="Rectangle 3"/>
          <p:cNvSpPr>
            <a:spLocks noGrp="1" noChangeArrowheads="1"/>
          </p:cNvSpPr>
          <p:nvPr>
            <p:ph type="body" idx="1"/>
          </p:nvPr>
        </p:nvSpPr>
        <p:spPr>
          <a:xfrm>
            <a:off x="914400" y="1600200"/>
            <a:ext cx="8229600" cy="4906963"/>
          </a:xfrm>
        </p:spPr>
        <p:txBody>
          <a:bodyPr/>
          <a:lstStyle/>
          <a:p>
            <a:pPr eaLnBrk="1" hangingPunct="1">
              <a:lnSpc>
                <a:spcPct val="50000"/>
              </a:lnSpc>
              <a:spcBef>
                <a:spcPct val="50000"/>
              </a:spcBef>
              <a:buFontTx/>
              <a:buNone/>
            </a:pPr>
            <a:r>
              <a:rPr lang="en-US" altLang="en-US" sz="2800" smtClean="0">
                <a:solidFill>
                  <a:srgbClr val="006600"/>
                </a:solidFill>
                <a:latin typeface="Arial Rounded MT Bold" pitchFamily="34" charset="0"/>
                <a:ea typeface="新細明體" pitchFamily="18" charset="-120"/>
              </a:rPr>
              <a:t>Advantages:</a:t>
            </a:r>
          </a:p>
          <a:p>
            <a:pPr eaLnBrk="1" hangingPunct="1">
              <a:lnSpc>
                <a:spcPct val="90000"/>
              </a:lnSpc>
              <a:spcBef>
                <a:spcPct val="0"/>
              </a:spcBef>
              <a:buClr>
                <a:srgbClr val="990099"/>
              </a:buClr>
              <a:buFont typeface="Wingdings" pitchFamily="2" charset="2"/>
              <a:buChar char="§"/>
            </a:pPr>
            <a:r>
              <a:rPr lang="en-US" altLang="en-US" sz="2800" smtClean="0">
                <a:latin typeface="Arial Rounded MT Bold" pitchFamily="34" charset="0"/>
                <a:ea typeface="新細明體" pitchFamily="18" charset="-120"/>
              </a:rPr>
              <a:t>Very early diagnosis</a:t>
            </a:r>
          </a:p>
          <a:p>
            <a:pPr eaLnBrk="1" hangingPunct="1">
              <a:lnSpc>
                <a:spcPct val="90000"/>
              </a:lnSpc>
              <a:spcBef>
                <a:spcPct val="0"/>
              </a:spcBef>
              <a:buClr>
                <a:srgbClr val="990099"/>
              </a:buClr>
              <a:buFont typeface="Wingdings" pitchFamily="2" charset="2"/>
              <a:buChar char="§"/>
            </a:pPr>
            <a:r>
              <a:rPr lang="en-US" altLang="en-US" sz="2800" smtClean="0">
                <a:latin typeface="Arial Rounded MT Bold" pitchFamily="34" charset="0"/>
                <a:ea typeface="新細明體" pitchFamily="18" charset="-120"/>
              </a:rPr>
              <a:t>Only transfer unaffected (or carrier) embryos</a:t>
            </a:r>
          </a:p>
          <a:p>
            <a:pPr eaLnBrk="1" hangingPunct="1">
              <a:lnSpc>
                <a:spcPct val="90000"/>
              </a:lnSpc>
              <a:spcBef>
                <a:spcPct val="0"/>
              </a:spcBef>
            </a:pPr>
            <a:endParaRPr lang="en-US" altLang="en-US" sz="2800" smtClean="0">
              <a:latin typeface="Arial Rounded MT Bold" pitchFamily="34" charset="0"/>
              <a:ea typeface="新細明體" pitchFamily="18" charset="-120"/>
            </a:endParaRPr>
          </a:p>
          <a:p>
            <a:pPr eaLnBrk="1" hangingPunct="1">
              <a:lnSpc>
                <a:spcPct val="50000"/>
              </a:lnSpc>
              <a:spcBef>
                <a:spcPct val="50000"/>
              </a:spcBef>
              <a:buFontTx/>
              <a:buNone/>
            </a:pPr>
            <a:r>
              <a:rPr lang="en-US" altLang="en-US" sz="2800" smtClean="0">
                <a:solidFill>
                  <a:srgbClr val="0033CC"/>
                </a:solidFill>
                <a:latin typeface="Arial Rounded MT Bold" pitchFamily="34" charset="0"/>
                <a:ea typeface="新細明體" pitchFamily="18" charset="-120"/>
              </a:rPr>
              <a:t>Disadvantages</a:t>
            </a:r>
          </a:p>
          <a:p>
            <a:pPr eaLnBrk="1" hangingPunct="1">
              <a:lnSpc>
                <a:spcPct val="50000"/>
              </a:lnSpc>
              <a:spcBef>
                <a:spcPct val="50000"/>
              </a:spcBef>
              <a:buClr>
                <a:srgbClr val="0070C0"/>
              </a:buClr>
              <a:buFont typeface="Wingdings" pitchFamily="2" charset="2"/>
              <a:buChar char="§"/>
            </a:pPr>
            <a:r>
              <a:rPr lang="en-US" altLang="en-US" sz="2800" smtClean="0">
                <a:latin typeface="Arial Rounded MT Bold" pitchFamily="34" charset="0"/>
                <a:ea typeface="新細明體" pitchFamily="18" charset="-120"/>
              </a:rPr>
              <a:t>Cost is extremely high</a:t>
            </a:r>
          </a:p>
          <a:p>
            <a:pPr eaLnBrk="1" hangingPunct="1">
              <a:lnSpc>
                <a:spcPct val="50000"/>
              </a:lnSpc>
              <a:spcBef>
                <a:spcPct val="50000"/>
              </a:spcBef>
              <a:buClr>
                <a:srgbClr val="0070C0"/>
              </a:buClr>
              <a:buFont typeface="Wingdings" pitchFamily="2" charset="2"/>
              <a:buChar char="§"/>
            </a:pPr>
            <a:r>
              <a:rPr lang="en-US" altLang="en-US" sz="2800" smtClean="0">
                <a:latin typeface="Arial Rounded MT Bold" pitchFamily="34" charset="0"/>
                <a:ea typeface="新細明體" pitchFamily="18" charset="-120"/>
              </a:rPr>
              <a:t> “Success”/implantation rate low</a:t>
            </a:r>
          </a:p>
          <a:p>
            <a:pPr eaLnBrk="1" hangingPunct="1">
              <a:lnSpc>
                <a:spcPct val="50000"/>
              </a:lnSpc>
              <a:spcBef>
                <a:spcPct val="50000"/>
              </a:spcBef>
              <a:buClr>
                <a:srgbClr val="0070C0"/>
              </a:buClr>
              <a:buFont typeface="Wingdings" pitchFamily="2" charset="2"/>
              <a:buChar char="§"/>
            </a:pPr>
            <a:r>
              <a:rPr lang="en-US" altLang="en-US" smtClean="0">
                <a:latin typeface="Arial Rounded MT Bold" pitchFamily="34" charset="0"/>
                <a:ea typeface="新細明體" pitchFamily="18" charset="-120"/>
              </a:rPr>
              <a:t>Discard affected or unused embryos, </a:t>
            </a:r>
          </a:p>
          <a:p>
            <a:pPr lvl="1" eaLnBrk="1" hangingPunct="1">
              <a:lnSpc>
                <a:spcPct val="50000"/>
              </a:lnSpc>
              <a:spcBef>
                <a:spcPct val="50000"/>
              </a:spcBef>
              <a:buClr>
                <a:srgbClr val="0070C0"/>
              </a:buClr>
              <a:buFont typeface="Wingdings" pitchFamily="2" charset="2"/>
              <a:buChar char="§"/>
            </a:pPr>
            <a:r>
              <a:rPr lang="en-US" altLang="en-US" smtClean="0">
                <a:latin typeface="Arial Rounded MT Bold" pitchFamily="34" charset="0"/>
                <a:ea typeface="新細明體" pitchFamily="18" charset="-120"/>
              </a:rPr>
              <a:t>	which has raised ethical concerns</a:t>
            </a:r>
          </a:p>
        </p:txBody>
      </p:sp>
    </p:spTree>
    <p:extLst>
      <p:ext uri="{BB962C8B-B14F-4D97-AF65-F5344CB8AC3E}">
        <p14:creationId xmlns:p14="http://schemas.microsoft.com/office/powerpoint/2010/main" val="1771396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b="1" smtClean="0">
                <a:solidFill>
                  <a:srgbClr val="C00000"/>
                </a:solidFill>
                <a:ea typeface="新細明體" pitchFamily="18" charset="-120"/>
              </a:rPr>
              <a:t>PGD Indications</a:t>
            </a:r>
          </a:p>
        </p:txBody>
      </p:sp>
      <p:sp>
        <p:nvSpPr>
          <p:cNvPr id="74755" name="Rectangle 3"/>
          <p:cNvSpPr>
            <a:spLocks noGrp="1" noChangeArrowheads="1"/>
          </p:cNvSpPr>
          <p:nvPr>
            <p:ph type="body" sz="half" idx="1"/>
          </p:nvPr>
        </p:nvSpPr>
        <p:spPr>
          <a:xfrm>
            <a:off x="609600" y="1600200"/>
            <a:ext cx="5410200" cy="4419600"/>
          </a:xfrm>
        </p:spPr>
        <p:txBody>
          <a:bodyPr/>
          <a:lstStyle/>
          <a:p>
            <a:pPr eaLnBrk="1" hangingPunct="1">
              <a:buFont typeface="Wingdings" pitchFamily="2" charset="2"/>
              <a:buNone/>
            </a:pPr>
            <a:r>
              <a:rPr lang="en-US" altLang="en-US" sz="2800" smtClean="0">
                <a:ea typeface="新細明體" pitchFamily="18" charset="-120"/>
              </a:rPr>
              <a:t>Procedure is offered to couples:</a:t>
            </a:r>
          </a:p>
          <a:p>
            <a:pPr eaLnBrk="1" hangingPunct="1"/>
            <a:r>
              <a:rPr lang="en-US" altLang="en-US" sz="2800" smtClean="0">
                <a:ea typeface="新細明體" pitchFamily="18" charset="-120"/>
              </a:rPr>
              <a:t>With known  </a:t>
            </a:r>
            <a:r>
              <a:rPr lang="en-US" altLang="en-US" sz="2800" b="1" i="1" u="sng" smtClean="0">
                <a:solidFill>
                  <a:schemeClr val="folHlink"/>
                </a:solidFill>
                <a:ea typeface="新細明體" pitchFamily="18" charset="-120"/>
              </a:rPr>
              <a:t>single gene disorders</a:t>
            </a:r>
            <a:r>
              <a:rPr lang="en-US" altLang="en-US" sz="2800" smtClean="0">
                <a:ea typeface="新細明體" pitchFamily="18" charset="-120"/>
              </a:rPr>
              <a:t> that can be detected by PGD </a:t>
            </a:r>
          </a:p>
          <a:p>
            <a:pPr eaLnBrk="1" hangingPunct="1"/>
            <a:r>
              <a:rPr lang="en-US" altLang="en-US" sz="2800" smtClean="0">
                <a:ea typeface="新細明體" pitchFamily="18" charset="-120"/>
              </a:rPr>
              <a:t>With known </a:t>
            </a:r>
            <a:r>
              <a:rPr lang="en-US" altLang="en-US" sz="2800" i="1" u="sng" smtClean="0">
                <a:ea typeface="新細明體" pitchFamily="18" charset="-120"/>
              </a:rPr>
              <a:t>chromosomal abnormalities</a:t>
            </a:r>
            <a:r>
              <a:rPr lang="en-US" altLang="en-US" sz="2800" smtClean="0">
                <a:ea typeface="新細明體" pitchFamily="18" charset="-120"/>
              </a:rPr>
              <a:t> that can be detected by PGD </a:t>
            </a:r>
          </a:p>
          <a:p>
            <a:pPr eaLnBrk="1" hangingPunct="1"/>
            <a:r>
              <a:rPr lang="en-US" altLang="en-US" sz="2800" smtClean="0">
                <a:ea typeface="新細明體" pitchFamily="18" charset="-120"/>
              </a:rPr>
              <a:t>Requesting sex selection for </a:t>
            </a:r>
            <a:r>
              <a:rPr lang="en-US" altLang="en-US" sz="2800" i="1" u="sng" smtClean="0">
                <a:ea typeface="新細明體" pitchFamily="18" charset="-120"/>
              </a:rPr>
              <a:t>X-linked disorders</a:t>
            </a:r>
          </a:p>
          <a:p>
            <a:pPr eaLnBrk="1" hangingPunct="1"/>
            <a:endParaRPr lang="en-US" altLang="en-US" sz="2800" smtClean="0">
              <a:ea typeface="新細明體" pitchFamily="18" charset="-120"/>
            </a:endParaRPr>
          </a:p>
        </p:txBody>
      </p:sp>
      <p:pic>
        <p:nvPicPr>
          <p:cNvPr id="74756" name="Picture 7" descr="designer_baby_pgd"/>
          <p:cNvPicPr>
            <a:picLocks noChangeAspect="1" noChangeArrowheads="1"/>
          </p:cNvPicPr>
          <p:nvPr/>
        </p:nvPicPr>
        <p:blipFill>
          <a:blip r:embed="rId2">
            <a:extLst>
              <a:ext uri="{28A0092B-C50C-407E-A947-70E740481C1C}">
                <a14:useLocalDpi xmlns:a14="http://schemas.microsoft.com/office/drawing/2010/main" val="0"/>
              </a:ext>
            </a:extLst>
          </a:blip>
          <a:srcRect l="8000"/>
          <a:stretch>
            <a:fillRect/>
          </a:stretch>
        </p:blipFill>
        <p:spPr bwMode="auto">
          <a:xfrm>
            <a:off x="6400800" y="1828800"/>
            <a:ext cx="1981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3" descr="0223"/>
          <p:cNvPicPr>
            <a:picLocks noChangeAspect="1" noChangeArrowheads="1"/>
          </p:cNvPicPr>
          <p:nvPr/>
        </p:nvPicPr>
        <p:blipFill>
          <a:blip r:embed="rId3">
            <a:extLst>
              <a:ext uri="{28A0092B-C50C-407E-A947-70E740481C1C}">
                <a14:useLocalDpi xmlns:a14="http://schemas.microsoft.com/office/drawing/2010/main" val="0"/>
              </a:ext>
            </a:extLst>
          </a:blip>
          <a:srcRect l="23750" t="18333" r="27499" b="18333"/>
          <a:stretch>
            <a:fillRect/>
          </a:stretch>
        </p:blipFill>
        <p:spPr bwMode="auto">
          <a:xfrm>
            <a:off x="6400800" y="3886200"/>
            <a:ext cx="20574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49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b="1" smtClean="0">
                <a:solidFill>
                  <a:srgbClr val="C00000"/>
                </a:solidFill>
                <a:ea typeface="新細明體" pitchFamily="18" charset="-120"/>
              </a:rPr>
              <a:t>PGD Indications</a:t>
            </a:r>
          </a:p>
        </p:txBody>
      </p:sp>
      <p:sp>
        <p:nvSpPr>
          <p:cNvPr id="75779" name="Rectangle 3"/>
          <p:cNvSpPr>
            <a:spLocks noGrp="1" noChangeArrowheads="1"/>
          </p:cNvSpPr>
          <p:nvPr>
            <p:ph idx="1"/>
          </p:nvPr>
        </p:nvSpPr>
        <p:spPr/>
        <p:txBody>
          <a:bodyPr/>
          <a:lstStyle/>
          <a:p>
            <a:pPr eaLnBrk="1" hangingPunct="1">
              <a:spcBef>
                <a:spcPct val="0"/>
              </a:spcBef>
              <a:buFontTx/>
              <a:buBlip>
                <a:blip r:embed="rId2"/>
              </a:buBlip>
            </a:pPr>
            <a:r>
              <a:rPr lang="en-US" altLang="en-US" sz="2400" smtClean="0">
                <a:latin typeface="Arial" pitchFamily="34" charset="0"/>
                <a:ea typeface="新細明體" pitchFamily="18" charset="-120"/>
                <a:cs typeface="Arial" pitchFamily="34" charset="0"/>
              </a:rPr>
              <a:t>The procedure has also been offered to couples: undergoing IVF </a:t>
            </a:r>
            <a:r>
              <a:rPr lang="en-US" altLang="en-US" sz="2400" i="1" smtClean="0">
                <a:latin typeface="Arial" pitchFamily="34" charset="0"/>
                <a:ea typeface="新細明體" pitchFamily="18" charset="-120"/>
                <a:cs typeface="Arial" pitchFamily="34" charset="0"/>
              </a:rPr>
              <a:t>at </a:t>
            </a:r>
            <a:r>
              <a:rPr lang="en-US" altLang="en-US" sz="2400" i="1" u="sng" smtClean="0">
                <a:solidFill>
                  <a:schemeClr val="folHlink"/>
                </a:solidFill>
                <a:latin typeface="Arial" pitchFamily="34" charset="0"/>
                <a:ea typeface="新細明體" pitchFamily="18" charset="-120"/>
                <a:cs typeface="Arial" pitchFamily="34" charset="0"/>
              </a:rPr>
              <a:t>risk</a:t>
            </a:r>
            <a:r>
              <a:rPr lang="en-US" altLang="en-US" sz="2400" i="1" smtClean="0">
                <a:latin typeface="Arial" pitchFamily="34" charset="0"/>
                <a:ea typeface="新細明體" pitchFamily="18" charset="-120"/>
                <a:cs typeface="Arial" pitchFamily="34" charset="0"/>
              </a:rPr>
              <a:t> for </a:t>
            </a:r>
            <a:r>
              <a:rPr lang="en-US" altLang="en-US" sz="2400" i="1" u="sng" smtClean="0">
                <a:solidFill>
                  <a:schemeClr val="folHlink"/>
                </a:solidFill>
                <a:latin typeface="Arial" pitchFamily="34" charset="0"/>
                <a:ea typeface="新細明體" pitchFamily="18" charset="-120"/>
                <a:cs typeface="Arial" pitchFamily="34" charset="0"/>
              </a:rPr>
              <a:t>aneuploidy</a:t>
            </a:r>
            <a:r>
              <a:rPr lang="en-US" altLang="en-US" sz="2400" smtClean="0">
                <a:latin typeface="Arial" pitchFamily="34" charset="0"/>
                <a:ea typeface="新細明體" pitchFamily="18" charset="-120"/>
                <a:cs typeface="Arial" pitchFamily="34" charset="0"/>
              </a:rPr>
              <a:t> </a:t>
            </a:r>
          </a:p>
          <a:p>
            <a:pPr lvl="1" eaLnBrk="1" hangingPunct="1">
              <a:lnSpc>
                <a:spcPct val="90000"/>
              </a:lnSpc>
              <a:buFontTx/>
              <a:buBlip>
                <a:blip r:embed="rId2"/>
              </a:buBlip>
            </a:pPr>
            <a:r>
              <a:rPr lang="en-US" altLang="en-US" sz="2200" smtClean="0">
                <a:latin typeface="Arial" pitchFamily="34" charset="0"/>
                <a:ea typeface="新細明體" pitchFamily="18" charset="-120"/>
                <a:cs typeface="Arial" pitchFamily="34" charset="0"/>
              </a:rPr>
              <a:t>	maternal age &gt; 35 years</a:t>
            </a:r>
          </a:p>
          <a:p>
            <a:pPr lvl="1" eaLnBrk="1" hangingPunct="1">
              <a:lnSpc>
                <a:spcPct val="90000"/>
              </a:lnSpc>
              <a:buFontTx/>
              <a:buBlip>
                <a:blip r:embed="rId2"/>
              </a:buBlip>
            </a:pPr>
            <a:r>
              <a:rPr lang="en-US" altLang="en-US" sz="2200" smtClean="0">
                <a:latin typeface="Arial" pitchFamily="34" charset="0"/>
                <a:ea typeface="新細明體" pitchFamily="18" charset="-120"/>
                <a:cs typeface="Arial" pitchFamily="34" charset="0"/>
              </a:rPr>
              <a:t>	Prior trisomic conception</a:t>
            </a:r>
          </a:p>
          <a:p>
            <a:pPr eaLnBrk="1" hangingPunct="1">
              <a:lnSpc>
                <a:spcPct val="90000"/>
              </a:lnSpc>
              <a:buFont typeface="Wingdings" pitchFamily="2" charset="2"/>
              <a:buBlip>
                <a:blip r:embed="rId2"/>
              </a:buBlip>
            </a:pPr>
            <a:r>
              <a:rPr lang="en-US" altLang="en-US" sz="2400" smtClean="0">
                <a:latin typeface="Arial" pitchFamily="34" charset="0"/>
                <a:ea typeface="新細明體" pitchFamily="18" charset="-120"/>
                <a:cs typeface="Arial" pitchFamily="34" charset="0"/>
              </a:rPr>
              <a:t>With </a:t>
            </a:r>
            <a:r>
              <a:rPr lang="en-US" altLang="en-US" sz="2400" i="1" u="sng" smtClean="0">
                <a:solidFill>
                  <a:schemeClr val="folHlink"/>
                </a:solidFill>
                <a:latin typeface="Arial" pitchFamily="34" charset="0"/>
                <a:ea typeface="新細明體" pitchFamily="18" charset="-120"/>
                <a:cs typeface="Arial" pitchFamily="34" charset="0"/>
              </a:rPr>
              <a:t>recurrent pregnancy losses</a:t>
            </a:r>
          </a:p>
          <a:p>
            <a:pPr eaLnBrk="1" hangingPunct="1">
              <a:lnSpc>
                <a:spcPct val="90000"/>
              </a:lnSpc>
              <a:buFont typeface="Wingdings" pitchFamily="2" charset="2"/>
              <a:buBlip>
                <a:blip r:embed="rId2"/>
              </a:buBlip>
            </a:pPr>
            <a:r>
              <a:rPr lang="en-US" altLang="en-US" sz="2400" smtClean="0">
                <a:latin typeface="Arial" pitchFamily="34" charset="0"/>
                <a:ea typeface="新細明體" pitchFamily="18" charset="-120"/>
                <a:cs typeface="Arial" pitchFamily="34" charset="0"/>
              </a:rPr>
              <a:t>Prior </a:t>
            </a:r>
            <a:r>
              <a:rPr lang="en-US" altLang="en-US" sz="2400" i="1" u="sng" smtClean="0">
                <a:solidFill>
                  <a:schemeClr val="folHlink"/>
                </a:solidFill>
                <a:latin typeface="Arial" pitchFamily="34" charset="0"/>
                <a:ea typeface="新細明體" pitchFamily="18" charset="-120"/>
                <a:cs typeface="Arial" pitchFamily="34" charset="0"/>
              </a:rPr>
              <a:t>failed IVF cycles</a:t>
            </a:r>
            <a:r>
              <a:rPr lang="en-US" altLang="en-US" sz="2400" smtClean="0">
                <a:latin typeface="Arial" pitchFamily="34" charset="0"/>
                <a:ea typeface="新細明體" pitchFamily="18" charset="-120"/>
                <a:cs typeface="Arial" pitchFamily="34" charset="0"/>
              </a:rPr>
              <a:t> </a:t>
            </a:r>
            <a:r>
              <a:rPr lang="en-US" altLang="en-US" sz="2400" i="1" smtClean="0">
                <a:latin typeface="Arial" pitchFamily="34" charset="0"/>
                <a:ea typeface="新細明體" pitchFamily="18" charset="-120"/>
                <a:cs typeface="Arial" pitchFamily="34" charset="0"/>
              </a:rPr>
              <a:t>(&gt;3 prior embryo transfers  with high quality, morphologically normal embryos</a:t>
            </a:r>
            <a:r>
              <a:rPr lang="en-US" altLang="en-US" sz="2400" smtClean="0">
                <a:latin typeface="Arial" pitchFamily="34" charset="0"/>
                <a:ea typeface="新細明體" pitchFamily="18" charset="-120"/>
                <a:cs typeface="Arial" pitchFamily="34" charset="0"/>
              </a:rPr>
              <a:t>)</a:t>
            </a:r>
          </a:p>
          <a:p>
            <a:pPr eaLnBrk="1" hangingPunct="1">
              <a:lnSpc>
                <a:spcPct val="90000"/>
              </a:lnSpc>
              <a:buFont typeface="Wingdings" pitchFamily="2" charset="2"/>
              <a:buBlip>
                <a:blip r:embed="rId2"/>
              </a:buBlip>
            </a:pPr>
            <a:r>
              <a:rPr lang="en-US" altLang="en-US" sz="2400" smtClean="0">
                <a:latin typeface="Arial" pitchFamily="34" charset="0"/>
                <a:ea typeface="新細明體" pitchFamily="18" charset="-120"/>
                <a:cs typeface="Arial" pitchFamily="34" charset="0"/>
              </a:rPr>
              <a:t>Requesting PGD for </a:t>
            </a:r>
            <a:r>
              <a:rPr lang="en-US" altLang="en-US" sz="2400" i="1" u="sng" smtClean="0">
                <a:solidFill>
                  <a:schemeClr val="folHlink"/>
                </a:solidFill>
                <a:latin typeface="Arial" pitchFamily="34" charset="0"/>
                <a:ea typeface="新細明體" pitchFamily="18" charset="-120"/>
                <a:cs typeface="Arial" pitchFamily="34" charset="0"/>
              </a:rPr>
              <a:t>HLA-typing</a:t>
            </a:r>
            <a:r>
              <a:rPr lang="en-US" altLang="en-US" sz="2400" smtClean="0">
                <a:latin typeface="Arial" pitchFamily="34" charset="0"/>
                <a:ea typeface="新細明體" pitchFamily="18" charset="-120"/>
                <a:cs typeface="Arial" pitchFamily="34" charset="0"/>
              </a:rPr>
              <a:t> </a:t>
            </a:r>
            <a:r>
              <a:rPr lang="en-US" altLang="en-US" sz="2400" i="1" smtClean="0">
                <a:latin typeface="Arial" pitchFamily="34" charset="0"/>
                <a:ea typeface="新細明體" pitchFamily="18" charset="-120"/>
                <a:cs typeface="Arial" pitchFamily="34" charset="0"/>
              </a:rPr>
              <a:t>(to allow selection of embryos that are histocompatible with live siblings)</a:t>
            </a:r>
          </a:p>
          <a:p>
            <a:pPr eaLnBrk="1" hangingPunct="1">
              <a:lnSpc>
                <a:spcPct val="90000"/>
              </a:lnSpc>
              <a:buFont typeface="Wingdings" pitchFamily="2" charset="2"/>
              <a:buBlip>
                <a:blip r:embed="rId2"/>
              </a:buBlip>
            </a:pPr>
            <a:r>
              <a:rPr lang="en-US" altLang="en-US" sz="2400" smtClean="0">
                <a:latin typeface="Arial" pitchFamily="34" charset="0"/>
                <a:ea typeface="新細明體" pitchFamily="18" charset="-120"/>
                <a:cs typeface="Arial" pitchFamily="34" charset="0"/>
              </a:rPr>
              <a:t>Requesting </a:t>
            </a:r>
            <a:r>
              <a:rPr lang="en-US" altLang="en-US" sz="2400" i="1" smtClean="0">
                <a:solidFill>
                  <a:schemeClr val="folHlink"/>
                </a:solidFill>
                <a:latin typeface="Arial" pitchFamily="34" charset="0"/>
                <a:ea typeface="新細明體" pitchFamily="18" charset="-120"/>
                <a:cs typeface="Arial" pitchFamily="34" charset="0"/>
              </a:rPr>
              <a:t>sex selection</a:t>
            </a:r>
            <a:r>
              <a:rPr lang="en-US" altLang="en-US" sz="2400" smtClean="0">
                <a:latin typeface="Arial" pitchFamily="34" charset="0"/>
                <a:ea typeface="新細明體" pitchFamily="18" charset="-120"/>
                <a:cs typeface="Arial" pitchFamily="34" charset="0"/>
              </a:rPr>
              <a:t> for “family balancing”</a:t>
            </a:r>
          </a:p>
          <a:p>
            <a:pPr eaLnBrk="1" hangingPunct="1">
              <a:lnSpc>
                <a:spcPct val="90000"/>
              </a:lnSpc>
            </a:pPr>
            <a:endParaRPr lang="en-US" altLang="en-US" sz="2400" smtClean="0">
              <a:ea typeface="新細明體" pitchFamily="18" charset="-120"/>
            </a:endParaRPr>
          </a:p>
        </p:txBody>
      </p:sp>
    </p:spTree>
    <p:extLst>
      <p:ext uri="{BB962C8B-B14F-4D97-AF65-F5344CB8AC3E}">
        <p14:creationId xmlns:p14="http://schemas.microsoft.com/office/powerpoint/2010/main" val="3832363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143000"/>
          </a:xfrm>
        </p:spPr>
        <p:txBody>
          <a:bodyPr/>
          <a:lstStyle/>
          <a:p>
            <a:pPr eaLnBrk="1" hangingPunct="1"/>
            <a:r>
              <a:rPr lang="en-US" altLang="en-US" sz="3800" b="1" smtClean="0">
                <a:solidFill>
                  <a:srgbClr val="C00000"/>
                </a:solidFill>
                <a:ea typeface="新細明體" pitchFamily="18" charset="-120"/>
              </a:rPr>
              <a:t>Causes of Misdiagnosis</a:t>
            </a:r>
          </a:p>
        </p:txBody>
      </p:sp>
      <p:sp>
        <p:nvSpPr>
          <p:cNvPr id="76803" name="Rectangle 3"/>
          <p:cNvSpPr>
            <a:spLocks noGrp="1" noChangeArrowheads="1"/>
          </p:cNvSpPr>
          <p:nvPr>
            <p:ph idx="1"/>
          </p:nvPr>
        </p:nvSpPr>
        <p:spPr>
          <a:xfrm>
            <a:off x="685800" y="1447800"/>
            <a:ext cx="7997825" cy="4648200"/>
          </a:xfrm>
        </p:spPr>
        <p:txBody>
          <a:bodyPr/>
          <a:lstStyle/>
          <a:p>
            <a:pPr eaLnBrk="1" hangingPunct="1">
              <a:lnSpc>
                <a:spcPct val="90000"/>
              </a:lnSpc>
            </a:pPr>
            <a:r>
              <a:rPr lang="en-US" altLang="en-US" smtClean="0">
                <a:solidFill>
                  <a:srgbClr val="0033CC"/>
                </a:solidFill>
                <a:latin typeface="Arial Rounded MT Bold" pitchFamily="34" charset="0"/>
                <a:ea typeface="新細明體" pitchFamily="18" charset="-120"/>
              </a:rPr>
              <a:t>Human Error</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Unprotected sex</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mislabeling, misidentification, misinterpretation</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wrong embryo transfer</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incorrect probes or primers</a:t>
            </a:r>
          </a:p>
          <a:p>
            <a:pPr eaLnBrk="1" hangingPunct="1">
              <a:lnSpc>
                <a:spcPct val="90000"/>
              </a:lnSpc>
            </a:pPr>
            <a:r>
              <a:rPr lang="en-US" altLang="en-US" smtClean="0">
                <a:solidFill>
                  <a:srgbClr val="0033CC"/>
                </a:solidFill>
                <a:latin typeface="Arial Rounded MT Bold" pitchFamily="34" charset="0"/>
                <a:ea typeface="新細明體" pitchFamily="18" charset="-120"/>
              </a:rPr>
              <a:t>Technical</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Probe or primer failure</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contamination (maternal, paternal, operator, carry-over)</a:t>
            </a:r>
          </a:p>
          <a:p>
            <a:pPr eaLnBrk="1" hangingPunct="1">
              <a:lnSpc>
                <a:spcPct val="90000"/>
              </a:lnSpc>
            </a:pPr>
            <a:r>
              <a:rPr lang="en-US" altLang="en-US" smtClean="0">
                <a:solidFill>
                  <a:srgbClr val="0033CC"/>
                </a:solidFill>
                <a:latin typeface="Arial Rounded MT Bold" pitchFamily="34" charset="0"/>
                <a:ea typeface="新細明體" pitchFamily="18" charset="-120"/>
              </a:rPr>
              <a:t>Intrinsic (embryo)</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Mosaicism</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Allele drop out</a:t>
            </a:r>
          </a:p>
          <a:p>
            <a:pPr lvl="1" eaLnBrk="1" hangingPunct="1">
              <a:lnSpc>
                <a:spcPct val="90000"/>
              </a:lnSpc>
              <a:buClr>
                <a:srgbClr val="990099"/>
              </a:buClr>
              <a:buFont typeface="Wingdings" pitchFamily="2" charset="2"/>
              <a:buChar char="§"/>
            </a:pPr>
            <a:r>
              <a:rPr lang="en-US" altLang="en-US" sz="2000" smtClean="0">
                <a:latin typeface="Arial Rounded MT Bold" pitchFamily="34" charset="0"/>
                <a:ea typeface="新細明體" pitchFamily="18" charset="-120"/>
              </a:rPr>
              <a:t>Uniparental Disomy</a:t>
            </a:r>
            <a:endParaRPr lang="en-US" altLang="en-US" smtClean="0">
              <a:latin typeface="Arial Rounded MT Bold" pitchFamily="34" charset="0"/>
              <a:ea typeface="新細明體" pitchFamily="18" charset="-12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652963"/>
            <a:ext cx="36798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730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5800" y="838200"/>
            <a:ext cx="7772400"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eaLnBrk="0" hangingPunct="0">
              <a:tabLst>
                <a:tab pos="350838" algn="l"/>
              </a:tabLst>
              <a:defRPr>
                <a:solidFill>
                  <a:schemeClr val="tx1"/>
                </a:solidFill>
                <a:latin typeface="Arial" charset="0"/>
              </a:defRPr>
            </a:lvl1pPr>
            <a:lvl2pPr marL="742950" indent="-285750" eaLnBrk="0" hangingPunct="0">
              <a:tabLst>
                <a:tab pos="350838" algn="l"/>
              </a:tabLst>
              <a:defRPr>
                <a:solidFill>
                  <a:schemeClr val="tx1"/>
                </a:solidFill>
                <a:latin typeface="Arial" charset="0"/>
              </a:defRPr>
            </a:lvl2pPr>
            <a:lvl3pPr marL="1311275" indent="-342900" eaLnBrk="0" hangingPunct="0">
              <a:tabLst>
                <a:tab pos="350838" algn="l"/>
              </a:tabLst>
              <a:defRPr>
                <a:solidFill>
                  <a:schemeClr val="tx1"/>
                </a:solidFill>
                <a:latin typeface="Arial" charset="0"/>
              </a:defRPr>
            </a:lvl3pPr>
            <a:lvl4pPr marL="1600200" indent="-228600" eaLnBrk="0" hangingPunct="0">
              <a:tabLst>
                <a:tab pos="350838" algn="l"/>
              </a:tabLst>
              <a:defRPr>
                <a:solidFill>
                  <a:schemeClr val="tx1"/>
                </a:solidFill>
                <a:latin typeface="Arial" charset="0"/>
              </a:defRPr>
            </a:lvl4pPr>
            <a:lvl5pPr marL="2057400" indent="-228600" eaLnBrk="0" hangingPunct="0">
              <a:tabLst>
                <a:tab pos="350838" algn="l"/>
              </a:tabLst>
              <a:defRPr>
                <a:solidFill>
                  <a:schemeClr val="tx1"/>
                </a:solidFill>
                <a:latin typeface="Arial" charset="0"/>
              </a:defRPr>
            </a:lvl5pPr>
            <a:lvl6pPr marL="2514600" indent="-228600" eaLnBrk="0" fontAlgn="base" hangingPunct="0">
              <a:spcBef>
                <a:spcPct val="0"/>
              </a:spcBef>
              <a:spcAft>
                <a:spcPct val="0"/>
              </a:spcAft>
              <a:tabLst>
                <a:tab pos="350838" algn="l"/>
              </a:tabLst>
              <a:defRPr>
                <a:solidFill>
                  <a:schemeClr val="tx1"/>
                </a:solidFill>
                <a:latin typeface="Arial" charset="0"/>
              </a:defRPr>
            </a:lvl6pPr>
            <a:lvl7pPr marL="2971800" indent="-228600" eaLnBrk="0" fontAlgn="base" hangingPunct="0">
              <a:spcBef>
                <a:spcPct val="0"/>
              </a:spcBef>
              <a:spcAft>
                <a:spcPct val="0"/>
              </a:spcAft>
              <a:tabLst>
                <a:tab pos="350838" algn="l"/>
              </a:tabLst>
              <a:defRPr>
                <a:solidFill>
                  <a:schemeClr val="tx1"/>
                </a:solidFill>
                <a:latin typeface="Arial" charset="0"/>
              </a:defRPr>
            </a:lvl7pPr>
            <a:lvl8pPr marL="3429000" indent="-228600" eaLnBrk="0" fontAlgn="base" hangingPunct="0">
              <a:spcBef>
                <a:spcPct val="0"/>
              </a:spcBef>
              <a:spcAft>
                <a:spcPct val="0"/>
              </a:spcAft>
              <a:tabLst>
                <a:tab pos="350838" algn="l"/>
              </a:tabLst>
              <a:defRPr>
                <a:solidFill>
                  <a:schemeClr val="tx1"/>
                </a:solidFill>
                <a:latin typeface="Arial" charset="0"/>
              </a:defRPr>
            </a:lvl8pPr>
            <a:lvl9pPr marL="3886200" indent="-228600" eaLnBrk="0" fontAlgn="base" hangingPunct="0">
              <a:spcBef>
                <a:spcPct val="0"/>
              </a:spcBef>
              <a:spcAft>
                <a:spcPct val="0"/>
              </a:spcAft>
              <a:tabLst>
                <a:tab pos="350838" algn="l"/>
              </a:tabLst>
              <a:defRPr>
                <a:solidFill>
                  <a:schemeClr val="tx1"/>
                </a:solidFill>
                <a:latin typeface="Arial" charset="0"/>
              </a:defRPr>
            </a:lvl9pPr>
          </a:lstStyle>
          <a:p>
            <a:pPr marL="350838" lvl="2" indent="-350838" eaLnBrk="1" fontAlgn="base" hangingPunct="1">
              <a:spcBef>
                <a:spcPct val="50000"/>
              </a:spcBef>
              <a:spcAft>
                <a:spcPct val="0"/>
              </a:spcAft>
              <a:buFontTx/>
              <a:buAutoNum type="arabicPeriod"/>
              <a:defRPr/>
            </a:pPr>
            <a:r>
              <a:rPr kumimoji="1" lang="en-US" sz="2000" b="1" dirty="0" smtClean="0">
                <a:solidFill>
                  <a:prstClr val="black"/>
                </a:solidFill>
                <a:ea typeface="新細明體" pitchFamily="18" charset="-120"/>
              </a:rPr>
              <a:t>Remove a single cell </a:t>
            </a:r>
            <a:r>
              <a:rPr kumimoji="1" lang="en-US" sz="2000" b="1" dirty="0">
                <a:solidFill>
                  <a:prstClr val="black"/>
                </a:solidFill>
                <a:ea typeface="新細明體" pitchFamily="18" charset="-120"/>
              </a:rPr>
              <a:t>(</a:t>
            </a:r>
            <a:r>
              <a:rPr kumimoji="1" lang="en-US" sz="2000" b="1" dirty="0" err="1">
                <a:solidFill>
                  <a:prstClr val="black"/>
                </a:solidFill>
                <a:ea typeface="新細明體" pitchFamily="18" charset="-120"/>
              </a:rPr>
              <a:t>blastomere</a:t>
            </a:r>
            <a:r>
              <a:rPr kumimoji="1" lang="en-US" sz="2000" b="1" dirty="0" smtClean="0">
                <a:solidFill>
                  <a:prstClr val="black"/>
                </a:solidFill>
                <a:ea typeface="新細明體" pitchFamily="18" charset="-120"/>
              </a:rPr>
              <a:t>.) from the 6-8-cell embryo </a:t>
            </a:r>
          </a:p>
          <a:p>
            <a:pPr marL="350838" lvl="2" indent="-350838" eaLnBrk="1" fontAlgn="base" hangingPunct="1">
              <a:spcBef>
                <a:spcPct val="50000"/>
              </a:spcBef>
              <a:spcAft>
                <a:spcPct val="0"/>
              </a:spcAft>
              <a:buFontTx/>
              <a:buAutoNum type="arabicPeriod"/>
              <a:defRPr/>
            </a:pPr>
            <a:r>
              <a:rPr kumimoji="1" lang="en-US" sz="2000" b="1" dirty="0" smtClean="0">
                <a:solidFill>
                  <a:prstClr val="black"/>
                </a:solidFill>
                <a:ea typeface="新細明體" pitchFamily="18" charset="-120"/>
              </a:rPr>
              <a:t>Two types of assessment techniques are common:</a:t>
            </a:r>
          </a:p>
          <a:p>
            <a:pPr fontAlgn="base">
              <a:spcBef>
                <a:spcPct val="0"/>
              </a:spcBef>
              <a:spcAft>
                <a:spcPct val="0"/>
              </a:spcAft>
              <a:defRPr/>
            </a:pPr>
            <a:r>
              <a:rPr kumimoji="1" lang="en-US" sz="2000" dirty="0" smtClean="0">
                <a:solidFill>
                  <a:prstClr val="black"/>
                </a:solidFill>
                <a:ea typeface="新細明體" pitchFamily="18" charset="-120"/>
              </a:rPr>
              <a:t>	a. chromosome “painting” (or FISH)</a:t>
            </a:r>
          </a:p>
          <a:p>
            <a:pPr fontAlgn="base">
              <a:spcBef>
                <a:spcPct val="0"/>
              </a:spcBef>
              <a:spcAft>
                <a:spcPct val="0"/>
              </a:spcAft>
              <a:defRPr/>
            </a:pPr>
            <a:r>
              <a:rPr kumimoji="1" lang="en-US" sz="2000" dirty="0" smtClean="0">
                <a:solidFill>
                  <a:prstClr val="black"/>
                </a:solidFill>
                <a:ea typeface="新細明體" pitchFamily="18" charset="-120"/>
              </a:rPr>
              <a:t>	b. Genetic testing for specific disease loci (PCR or gene chips)</a:t>
            </a:r>
          </a:p>
          <a:p>
            <a:pPr eaLnBrk="1" fontAlgn="base" hangingPunct="1">
              <a:spcBef>
                <a:spcPct val="50000"/>
              </a:spcBef>
              <a:spcAft>
                <a:spcPct val="0"/>
              </a:spcAft>
              <a:defRPr/>
            </a:pPr>
            <a:r>
              <a:rPr kumimoji="1" lang="en-US" sz="2400" dirty="0">
                <a:solidFill>
                  <a:srgbClr val="0033CC"/>
                </a:solidFill>
                <a:latin typeface="Arial Rounded MT Bold" pitchFamily="34" charset="0"/>
                <a:ea typeface="新細明體" pitchFamily="18" charset="-120"/>
              </a:rPr>
              <a:t>Limitations of PCR-based tests</a:t>
            </a:r>
            <a:r>
              <a:rPr kumimoji="1" lang="en-US" sz="2400" dirty="0" smtClean="0">
                <a:solidFill>
                  <a:srgbClr val="0033CC"/>
                </a:solidFill>
                <a:latin typeface="Arial Rounded MT Bold" pitchFamily="34" charset="0"/>
                <a:ea typeface="新細明體" pitchFamily="18" charset="-120"/>
              </a:rPr>
              <a:t>:</a:t>
            </a:r>
            <a:endParaRPr kumimoji="1" lang="en-US" sz="1000" dirty="0">
              <a:solidFill>
                <a:srgbClr val="0033CC"/>
              </a:solidFill>
              <a:latin typeface="Arial Rounded MT Bold" pitchFamily="34" charset="0"/>
              <a:ea typeface="新細明體" pitchFamily="18" charset="-120"/>
            </a:endParaRPr>
          </a:p>
          <a:p>
            <a:pPr eaLnBrk="1" fontAlgn="base" hangingPunct="1">
              <a:spcBef>
                <a:spcPct val="50000"/>
              </a:spcBef>
              <a:spcAft>
                <a:spcPct val="0"/>
              </a:spcAft>
              <a:buClr>
                <a:srgbClr val="FF0000"/>
              </a:buClr>
              <a:buSzPct val="130000"/>
              <a:buFont typeface="Wingdings" pitchFamily="2" charset="2"/>
              <a:buChar char="§"/>
              <a:defRPr/>
            </a:pPr>
            <a:r>
              <a:rPr kumimoji="1" lang="en-US" sz="2000" dirty="0">
                <a:solidFill>
                  <a:prstClr val="black"/>
                </a:solidFill>
                <a:ea typeface="新細明體" pitchFamily="18" charset="-120"/>
              </a:rPr>
              <a:t>Both alleles may not amplify equally, leading to misdiagnosis or inconclusive results</a:t>
            </a:r>
          </a:p>
          <a:p>
            <a:pPr eaLnBrk="1" fontAlgn="base" hangingPunct="1">
              <a:spcBef>
                <a:spcPct val="50000"/>
              </a:spcBef>
              <a:spcAft>
                <a:spcPct val="0"/>
              </a:spcAft>
              <a:buClr>
                <a:srgbClr val="FF0000"/>
              </a:buClr>
              <a:buSzPct val="130000"/>
              <a:buFont typeface="Wingdings" pitchFamily="2" charset="2"/>
              <a:buChar char="§"/>
              <a:defRPr/>
            </a:pPr>
            <a:r>
              <a:rPr kumimoji="1" lang="en-US" sz="2000" dirty="0">
                <a:solidFill>
                  <a:prstClr val="black"/>
                </a:solidFill>
                <a:ea typeface="新細明體" pitchFamily="18" charset="-120"/>
              </a:rPr>
              <a:t>PCR-based tests only detect disorders at target loci; other mutations may exist </a:t>
            </a:r>
            <a:r>
              <a:rPr kumimoji="1" lang="en-US" sz="2000" dirty="0" smtClean="0">
                <a:solidFill>
                  <a:prstClr val="black"/>
                </a:solidFill>
                <a:ea typeface="新細明體" pitchFamily="18" charset="-120"/>
              </a:rPr>
              <a:t>elsewhere</a:t>
            </a:r>
            <a:endParaRPr kumimoji="1" lang="en-US" sz="1500" dirty="0">
              <a:solidFill>
                <a:prstClr val="black"/>
              </a:solidFill>
              <a:ea typeface="新細明體" pitchFamily="18" charset="-120"/>
            </a:endParaRPr>
          </a:p>
          <a:p>
            <a:pPr eaLnBrk="1" fontAlgn="base" hangingPunct="1">
              <a:spcBef>
                <a:spcPct val="50000"/>
              </a:spcBef>
              <a:spcAft>
                <a:spcPct val="0"/>
              </a:spcAft>
              <a:buClr>
                <a:srgbClr val="FF0000"/>
              </a:buClr>
              <a:buSzPct val="130000"/>
              <a:buFont typeface="Wingdings" pitchFamily="2" charset="2"/>
              <a:buChar char="§"/>
              <a:defRPr/>
            </a:pPr>
            <a:r>
              <a:rPr kumimoji="1" lang="en-US" sz="2000" dirty="0" smtClean="0">
                <a:solidFill>
                  <a:prstClr val="black"/>
                </a:solidFill>
                <a:ea typeface="新細明體" pitchFamily="18" charset="-120"/>
              </a:rPr>
              <a:t>Prenatal </a:t>
            </a:r>
            <a:r>
              <a:rPr kumimoji="1" lang="en-US" sz="2000" dirty="0">
                <a:solidFill>
                  <a:prstClr val="black"/>
                </a:solidFill>
                <a:ea typeface="新細明體" pitchFamily="18" charset="-120"/>
              </a:rPr>
              <a:t>amniocentesis or </a:t>
            </a:r>
            <a:r>
              <a:rPr kumimoji="1" lang="en-US" sz="2000" dirty="0" err="1" smtClean="0">
                <a:solidFill>
                  <a:prstClr val="black"/>
                </a:solidFill>
                <a:ea typeface="新細明體" pitchFamily="18" charset="-120"/>
              </a:rPr>
              <a:t>CVSis</a:t>
            </a:r>
            <a:r>
              <a:rPr kumimoji="1" lang="en-US" sz="2000" dirty="0" smtClean="0">
                <a:solidFill>
                  <a:prstClr val="black"/>
                </a:solidFill>
                <a:ea typeface="新細明體" pitchFamily="18" charset="-120"/>
              </a:rPr>
              <a:t> </a:t>
            </a:r>
            <a:r>
              <a:rPr kumimoji="1" lang="en-US" sz="2000" dirty="0">
                <a:solidFill>
                  <a:prstClr val="black"/>
                </a:solidFill>
                <a:ea typeface="新細明體" pitchFamily="18" charset="-120"/>
              </a:rPr>
              <a:t>usually recommended </a:t>
            </a:r>
            <a:endParaRPr kumimoji="1" lang="en-US" sz="2000" dirty="0" smtClean="0">
              <a:solidFill>
                <a:prstClr val="black"/>
              </a:solidFill>
              <a:ea typeface="新細明體" pitchFamily="18" charset="-120"/>
            </a:endParaRPr>
          </a:p>
          <a:p>
            <a:pPr eaLnBrk="1" fontAlgn="base" hangingPunct="1">
              <a:spcBef>
                <a:spcPct val="50000"/>
              </a:spcBef>
              <a:spcAft>
                <a:spcPct val="0"/>
              </a:spcAft>
              <a:buFontTx/>
              <a:buChar char="•"/>
              <a:defRPr/>
            </a:pPr>
            <a:endParaRPr kumimoji="1" lang="en-US" sz="2000" dirty="0">
              <a:solidFill>
                <a:srgbClr val="CC0000"/>
              </a:solidFill>
              <a:ea typeface="新細明體" pitchFamily="18" charset="-120"/>
            </a:endParaRPr>
          </a:p>
          <a:p>
            <a:pPr fontAlgn="base">
              <a:spcBef>
                <a:spcPct val="0"/>
              </a:spcBef>
              <a:spcAft>
                <a:spcPct val="0"/>
              </a:spcAft>
              <a:defRPr/>
            </a:pPr>
            <a:endParaRPr kumimoji="1" lang="en-US" sz="2000" dirty="0" smtClean="0">
              <a:solidFill>
                <a:prstClr val="black"/>
              </a:solidFill>
              <a:ea typeface="新細明體" pitchFamily="18" charset="-120"/>
            </a:endParaRPr>
          </a:p>
          <a:p>
            <a:pPr marL="347663" indent="-347663" eaLnBrk="1" fontAlgn="base" hangingPunct="1">
              <a:spcBef>
                <a:spcPct val="50000"/>
              </a:spcBef>
              <a:spcAft>
                <a:spcPct val="0"/>
              </a:spcAft>
              <a:defRPr/>
            </a:pPr>
            <a:endParaRPr kumimoji="1" lang="en-US" sz="2000" b="1" dirty="0" smtClean="0">
              <a:solidFill>
                <a:prstClr val="black"/>
              </a:solidFill>
              <a:ea typeface="新細明體" pitchFamily="18" charset="-120"/>
            </a:endParaRPr>
          </a:p>
          <a:p>
            <a:pPr marL="347663" indent="-347663" eaLnBrk="1" fontAlgn="base" hangingPunct="1">
              <a:spcBef>
                <a:spcPct val="50000"/>
              </a:spcBef>
              <a:spcAft>
                <a:spcPct val="0"/>
              </a:spcAft>
              <a:defRPr/>
            </a:pPr>
            <a:endParaRPr kumimoji="1" lang="en-US" sz="2000" b="1" dirty="0" smtClean="0">
              <a:solidFill>
                <a:prstClr val="black"/>
              </a:solidFill>
              <a:ea typeface="新細明體" pitchFamily="18" charset="-120"/>
            </a:endParaRPr>
          </a:p>
          <a:p>
            <a:pPr eaLnBrk="1" fontAlgn="base" hangingPunct="1">
              <a:spcBef>
                <a:spcPct val="50000"/>
              </a:spcBef>
              <a:spcAft>
                <a:spcPct val="0"/>
              </a:spcAft>
              <a:buFontTx/>
              <a:buAutoNum type="arabicPeriod"/>
              <a:defRPr/>
            </a:pPr>
            <a:endParaRPr kumimoji="1" lang="en-US" sz="2000" b="1" dirty="0">
              <a:solidFill>
                <a:prstClr val="black"/>
              </a:solidFill>
              <a:ea typeface="新細明體" pitchFamily="18" charset="-120"/>
            </a:endParaRP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4984750"/>
            <a:ext cx="3886200" cy="16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4994275"/>
            <a:ext cx="1401763"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5" descr="FISH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4964113"/>
            <a:ext cx="1828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1"/>
          <p:cNvSpPr>
            <a:spLocks noChangeArrowheads="1"/>
          </p:cNvSpPr>
          <p:nvPr/>
        </p:nvSpPr>
        <p:spPr bwMode="auto">
          <a:xfrm>
            <a:off x="457200" y="192088"/>
            <a:ext cx="816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50000"/>
              </a:spcBef>
              <a:spcAft>
                <a:spcPct val="0"/>
              </a:spcAft>
              <a:buFontTx/>
              <a:buNone/>
            </a:pPr>
            <a:r>
              <a:rPr kumimoji="1" lang="en-US" altLang="en-US" sz="2400" smtClean="0">
                <a:solidFill>
                  <a:srgbClr val="C00000"/>
                </a:solidFill>
                <a:latin typeface="Arial Rounded MT Bold" pitchFamily="34" charset="0"/>
              </a:rPr>
              <a:t>The Methods of Preimplantation Genetic Diagnosis</a:t>
            </a:r>
          </a:p>
        </p:txBody>
      </p:sp>
      <p:pic>
        <p:nvPicPr>
          <p:cNvPr id="77831" name="Picture 4" descr="micraoar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024438"/>
            <a:ext cx="1581150" cy="1587500"/>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91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554038" y="476250"/>
            <a:ext cx="80010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800100" indent="-34290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50000"/>
              </a:spcBef>
              <a:spcAft>
                <a:spcPct val="0"/>
              </a:spcAft>
              <a:buFontTx/>
              <a:buNone/>
            </a:pPr>
            <a:r>
              <a:rPr kumimoji="1" lang="en-US" altLang="en-US" sz="3600" b="1" smtClean="0">
                <a:solidFill>
                  <a:srgbClr val="CC0000"/>
                </a:solidFill>
                <a:latin typeface="Arial" pitchFamily="34" charset="0"/>
              </a:rPr>
              <a:t>Risks to the child conceived via IVF/PGD:</a:t>
            </a:r>
            <a:endParaRPr kumimoji="1" lang="en-US" altLang="en-US" sz="3600" b="1" smtClean="0">
              <a:solidFill>
                <a:prstClr val="black"/>
              </a:solidFill>
              <a:latin typeface="Arial" pitchFamily="34" charset="0"/>
            </a:endParaRPr>
          </a:p>
          <a:p>
            <a:pPr lvl="1" eaLnBrk="1" fontAlgn="base" hangingPunct="1">
              <a:spcBef>
                <a:spcPct val="50000"/>
              </a:spcBef>
              <a:spcAft>
                <a:spcPct val="0"/>
              </a:spcAft>
              <a:buClr>
                <a:srgbClr val="006600"/>
              </a:buClr>
              <a:buFont typeface="Wingdings" pitchFamily="2" charset="2"/>
              <a:buChar char="ü"/>
            </a:pPr>
            <a:r>
              <a:rPr kumimoji="1" lang="en-US" altLang="en-US" sz="2400" smtClean="0">
                <a:solidFill>
                  <a:prstClr val="black"/>
                </a:solidFill>
                <a:latin typeface="Arial" pitchFamily="34" charset="0"/>
              </a:rPr>
              <a:t>Low birth weight; premature birth</a:t>
            </a:r>
          </a:p>
          <a:p>
            <a:pPr lvl="1" eaLnBrk="1" fontAlgn="base" hangingPunct="1">
              <a:spcBef>
                <a:spcPct val="50000"/>
              </a:spcBef>
              <a:spcAft>
                <a:spcPct val="0"/>
              </a:spcAft>
              <a:buClr>
                <a:srgbClr val="006600"/>
              </a:buClr>
              <a:buFont typeface="Wingdings" pitchFamily="2" charset="2"/>
              <a:buChar char="ü"/>
            </a:pPr>
            <a:r>
              <a:rPr kumimoji="1" lang="en-US" altLang="en-US" sz="2400" smtClean="0">
                <a:solidFill>
                  <a:prstClr val="black"/>
                </a:solidFill>
                <a:latin typeface="Arial" pitchFamily="34" charset="0"/>
              </a:rPr>
              <a:t>Developmental delays</a:t>
            </a:r>
          </a:p>
          <a:p>
            <a:pPr lvl="1" eaLnBrk="1" fontAlgn="base" hangingPunct="1">
              <a:spcBef>
                <a:spcPct val="50000"/>
              </a:spcBef>
              <a:spcAft>
                <a:spcPct val="0"/>
              </a:spcAft>
              <a:buClr>
                <a:srgbClr val="006600"/>
              </a:buClr>
              <a:buFont typeface="Wingdings" pitchFamily="2" charset="2"/>
              <a:buChar char="ü"/>
            </a:pPr>
            <a:r>
              <a:rPr kumimoji="1" lang="en-US" altLang="en-US" sz="2400" smtClean="0">
                <a:solidFill>
                  <a:prstClr val="black"/>
                </a:solidFill>
                <a:latin typeface="Arial" pitchFamily="34" charset="0"/>
              </a:rPr>
              <a:t>Cognitive problems (ADHD)</a:t>
            </a:r>
          </a:p>
          <a:p>
            <a:pPr lvl="1" eaLnBrk="1" fontAlgn="base" hangingPunct="1">
              <a:spcBef>
                <a:spcPct val="50000"/>
              </a:spcBef>
              <a:spcAft>
                <a:spcPct val="0"/>
              </a:spcAft>
              <a:buClr>
                <a:srgbClr val="006600"/>
              </a:buClr>
              <a:buFont typeface="Wingdings" pitchFamily="2" charset="2"/>
              <a:buChar char="ü"/>
            </a:pPr>
            <a:r>
              <a:rPr kumimoji="1" lang="en-US" altLang="en-US" sz="2400" smtClean="0">
                <a:solidFill>
                  <a:prstClr val="black"/>
                </a:solidFill>
                <a:latin typeface="Arial" pitchFamily="34" charset="0"/>
              </a:rPr>
              <a:t>Urogenital problems</a:t>
            </a:r>
          </a:p>
          <a:p>
            <a:pPr lvl="1" eaLnBrk="1" fontAlgn="base" hangingPunct="1">
              <a:spcBef>
                <a:spcPct val="50000"/>
              </a:spcBef>
              <a:spcAft>
                <a:spcPct val="0"/>
              </a:spcAft>
              <a:buClr>
                <a:srgbClr val="006600"/>
              </a:buClr>
              <a:buFont typeface="Wingdings" pitchFamily="2" charset="2"/>
              <a:buChar char="ü"/>
            </a:pPr>
            <a:r>
              <a:rPr kumimoji="1" lang="en-US" altLang="en-US" sz="2400" smtClean="0">
                <a:solidFill>
                  <a:prstClr val="black"/>
                </a:solidFill>
                <a:latin typeface="Arial" pitchFamily="34" charset="0"/>
              </a:rPr>
              <a:t>Cerebral pals</a:t>
            </a:r>
          </a:p>
          <a:p>
            <a:pPr lvl="1" eaLnBrk="1" fontAlgn="base" hangingPunct="1">
              <a:spcBef>
                <a:spcPct val="50000"/>
              </a:spcBef>
              <a:spcAft>
                <a:spcPct val="0"/>
              </a:spcAft>
              <a:buClr>
                <a:srgbClr val="006600"/>
              </a:buClr>
              <a:buFont typeface="Wingdings" pitchFamily="2" charset="2"/>
              <a:buChar char="ü"/>
            </a:pPr>
            <a:r>
              <a:rPr kumimoji="1" lang="en-US" altLang="en-US" sz="2400" smtClean="0">
                <a:solidFill>
                  <a:prstClr val="black"/>
                </a:solidFill>
                <a:latin typeface="Arial" pitchFamily="34" charset="0"/>
              </a:rPr>
              <a:t>Certain cancers (e.g., Beckwith-Weidemann syndrome, which may be related to ICSI)</a:t>
            </a:r>
          </a:p>
          <a:p>
            <a:pPr eaLnBrk="1" fontAlgn="base" hangingPunct="1">
              <a:spcBef>
                <a:spcPct val="50000"/>
              </a:spcBef>
              <a:spcAft>
                <a:spcPct val="0"/>
              </a:spcAft>
              <a:buFontTx/>
              <a:buNone/>
            </a:pPr>
            <a:endParaRPr kumimoji="1" lang="en-US" altLang="en-US" sz="1000" smtClean="0">
              <a:solidFill>
                <a:prstClr val="black"/>
              </a:solidFill>
              <a:latin typeface="Arial" pitchFamily="34" charset="0"/>
            </a:endParaRPr>
          </a:p>
        </p:txBody>
      </p:sp>
    </p:spTree>
    <p:extLst>
      <p:ext uri="{BB962C8B-B14F-4D97-AF65-F5344CB8AC3E}">
        <p14:creationId xmlns:p14="http://schemas.microsoft.com/office/powerpoint/2010/main" val="2913503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1438"/>
            <a:ext cx="9264650" cy="692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291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414" name="Group 70"/>
          <p:cNvGraphicFramePr>
            <a:graphicFrameLocks noGrp="1"/>
          </p:cNvGraphicFramePr>
          <p:nvPr>
            <p:ph/>
          </p:nvPr>
        </p:nvGraphicFramePr>
        <p:xfrm>
          <a:off x="107950" y="1268413"/>
          <a:ext cx="8713788" cy="4427538"/>
        </p:xfrm>
        <a:graphic>
          <a:graphicData uri="http://schemas.openxmlformats.org/drawingml/2006/table">
            <a:tbl>
              <a:tblPr/>
              <a:tblGrid>
                <a:gridCol w="1296163"/>
                <a:gridCol w="1908587"/>
                <a:gridCol w="1836577"/>
                <a:gridCol w="1800226"/>
                <a:gridCol w="1872235"/>
              </a:tblGrid>
              <a:tr h="1188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bg1"/>
                        </a:solidFill>
                        <a:effectLst/>
                        <a:latin typeface="Gill Sans" pitchFamily="34" charset="0"/>
                      </a:endParaRPr>
                    </a:p>
                  </a:txBody>
                  <a:tcPr marL="91441" marR="91441"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C8CC"/>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70C0"/>
                          </a:solidFill>
                          <a:effectLst/>
                          <a:latin typeface="Arial Rounded MT Bold" panose="020F0704030504030204" pitchFamily="34" charset="0"/>
                          <a:cs typeface="Times New Roman" pitchFamily="18" charset="0"/>
                        </a:rPr>
                        <a:t>Professional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70C0"/>
                          </a:solidFill>
                          <a:effectLst/>
                          <a:latin typeface="Arial Rounded MT Bold" panose="020F0704030504030204" pitchFamily="34" charset="0"/>
                          <a:cs typeface="Times New Roman" pitchFamily="18" charset="0"/>
                        </a:rPr>
                        <a:t>Guidelines</a:t>
                      </a:r>
                      <a:endParaRPr kumimoji="0" lang="en-GB" sz="2400" b="1" i="0" u="none" strike="noStrike" cap="none" normalizeH="0" baseline="0" smtClean="0">
                        <a:ln>
                          <a:noFill/>
                        </a:ln>
                        <a:solidFill>
                          <a:srgbClr val="0070C0"/>
                        </a:solidFill>
                        <a:effectLst/>
                        <a:latin typeface="Arial Rounded MT Bold" panose="020F0704030504030204" pitchFamily="34" charset="0"/>
                      </a:endParaRPr>
                    </a:p>
                  </a:txBody>
                  <a:tcPr marL="91441" marR="91441"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C8CC"/>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70C0"/>
                          </a:solidFill>
                          <a:effectLst/>
                          <a:latin typeface="Arial Rounded MT Bold" panose="020F0704030504030204" pitchFamily="34" charset="0"/>
                          <a:cs typeface="Times New Roman" pitchFamily="18" charset="0"/>
                        </a:rPr>
                        <a:t>Facilitative</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70C0"/>
                          </a:solidFill>
                          <a:effectLst/>
                          <a:latin typeface="Arial Rounded MT Bold" panose="020F0704030504030204" pitchFamily="34" charset="0"/>
                          <a:cs typeface="Times New Roman" pitchFamily="18" charset="0"/>
                        </a:rPr>
                        <a:t>Legislation</a:t>
                      </a:r>
                      <a:endParaRPr kumimoji="0" lang="en-GB" sz="2400" b="1" i="0" u="none" strike="noStrike" cap="none" normalizeH="0" baseline="0" smtClean="0">
                        <a:ln>
                          <a:noFill/>
                        </a:ln>
                        <a:solidFill>
                          <a:srgbClr val="0070C0"/>
                        </a:solidFill>
                        <a:effectLst/>
                        <a:latin typeface="Arial Rounded MT Bold" panose="020F0704030504030204" pitchFamily="34" charset="0"/>
                      </a:endParaRPr>
                    </a:p>
                  </a:txBody>
                  <a:tcPr marL="91441" marR="91441"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C8CC"/>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70C0"/>
                          </a:solidFill>
                          <a:effectLst/>
                          <a:latin typeface="Arial Rounded MT Bold" panose="020F0704030504030204" pitchFamily="34" charset="0"/>
                          <a:cs typeface="Times New Roman" pitchFamily="18" charset="0"/>
                        </a:rPr>
                        <a:t>Restrictive</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0070C0"/>
                          </a:solidFill>
                          <a:effectLst/>
                          <a:latin typeface="Arial Rounded MT Bold" panose="020F0704030504030204" pitchFamily="34" charset="0"/>
                          <a:cs typeface="Times New Roman" pitchFamily="18" charset="0"/>
                        </a:rPr>
                        <a:t>Legislation</a:t>
                      </a:r>
                      <a:endParaRPr kumimoji="0" lang="en-GB" sz="2400" b="1" i="0" u="none" strike="noStrike" cap="none" normalizeH="0" baseline="0" smtClean="0">
                        <a:ln>
                          <a:noFill/>
                        </a:ln>
                        <a:solidFill>
                          <a:srgbClr val="0070C0"/>
                        </a:solidFill>
                        <a:effectLst/>
                        <a:latin typeface="Arial Rounded MT Bold" panose="020F0704030504030204" pitchFamily="34" charset="0"/>
                      </a:endParaRP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C8CC"/>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Rounded MT Bold" panose="020F0704030504030204" pitchFamily="34" charset="0"/>
                          <a:cs typeface="Times New Roman" pitchFamily="18" charset="0"/>
                        </a:rPr>
                        <a:t>Prohibitive</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Rounded MT Bold" panose="020F0704030504030204" pitchFamily="34" charset="0"/>
                          <a:cs typeface="Times New Roman" pitchFamily="18" charset="0"/>
                        </a:rPr>
                        <a:t>Legislation</a:t>
                      </a:r>
                      <a:endParaRPr kumimoji="0" lang="en-GB" sz="2400" b="1" i="0" u="none" strike="noStrike" cap="none" normalizeH="0" baseline="0" dirty="0" smtClean="0">
                        <a:ln>
                          <a:noFill/>
                        </a:ln>
                        <a:solidFill>
                          <a:srgbClr val="0070C0"/>
                        </a:solidFill>
                        <a:effectLst/>
                        <a:latin typeface="Arial Rounded MT Bold" panose="020F0704030504030204" pitchFamily="34" charset="0"/>
                      </a:endParaRPr>
                    </a:p>
                  </a:txBody>
                  <a:tcPr marL="91441" marR="91441"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C8CC"/>
                    </a:solidFill>
                  </a:tcPr>
                </a:tc>
              </a:tr>
              <a:tr h="1227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Rounded MT Bold" panose="020F0704030504030204" pitchFamily="34" charset="0"/>
                          <a:cs typeface="Times New Roman" pitchFamily="18" charset="0"/>
                        </a:rPr>
                        <a:t>Method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Rounded MT Bold" panose="020F0704030504030204" pitchFamily="34" charset="0"/>
                          <a:cs typeface="Times New Roman" pitchFamily="18" charset="0"/>
                        </a:rPr>
                        <a:t> regulation</a:t>
                      </a:r>
                      <a:endParaRPr kumimoji="0" lang="en-GB" sz="1600" b="1" i="0" u="none" strike="noStrike" cap="none" normalizeH="0" baseline="0" dirty="0" smtClean="0">
                        <a:ln>
                          <a:noFill/>
                        </a:ln>
                        <a:solidFill>
                          <a:schemeClr val="tx1"/>
                        </a:solidFill>
                        <a:effectLst/>
                        <a:latin typeface="Arial Rounded MT Bold" panose="020F0704030504030204" pitchFamily="34" charset="0"/>
                      </a:endParaRPr>
                    </a:p>
                  </a:txBody>
                  <a:tcPr marL="91441" marR="91441"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Voluntary Peer</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Review Process</a:t>
                      </a: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Legislation and</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delegation to</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statutory body</a:t>
                      </a: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Comprehensive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legislation</a:t>
                      </a: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Legislation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banning</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procedures</a:t>
                      </a:r>
                    </a:p>
                  </a:txBody>
                  <a:tcPr marL="91441" marR="91441"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01168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Rounded MT Bold" panose="020F0704030504030204" pitchFamily="34" charset="0"/>
                          <a:cs typeface="Times New Roman" pitchFamily="18" charset="0"/>
                        </a:rPr>
                        <a:t>Jurisdiction</a:t>
                      </a:r>
                      <a:endParaRPr kumimoji="0" lang="en-GB" sz="1400" b="0" i="0" u="none" strike="noStrike" cap="none" normalizeH="0" baseline="0" dirty="0" smtClean="0">
                        <a:ln>
                          <a:noFill/>
                        </a:ln>
                        <a:solidFill>
                          <a:schemeClr val="tx1"/>
                        </a:solidFill>
                        <a:effectLst/>
                        <a:latin typeface="Arial Rounded MT Bold" panose="020F0704030504030204" pitchFamily="34" charset="0"/>
                      </a:endParaRPr>
                    </a:p>
                  </a:txBody>
                  <a:tcPr marL="91441" marR="91441"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USA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New South Wales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And Queensland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Australia;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India</a:t>
                      </a: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UK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Victoria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Australia</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Canada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New Zealand</a:t>
                      </a: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France</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Slovenia</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Netherlands</a:t>
                      </a:r>
                    </a:p>
                  </a:txBody>
                  <a:tcPr marL="91441" marR="9144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Italy</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Germany</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Austria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Switzerland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Ireland</a:t>
                      </a:r>
                    </a:p>
                  </a:txBody>
                  <a:tcPr marL="91441" marR="91441"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0927" name="Text Box 29"/>
          <p:cNvSpPr txBox="1">
            <a:spLocks noChangeArrowheads="1"/>
          </p:cNvSpPr>
          <p:nvPr/>
        </p:nvSpPr>
        <p:spPr bwMode="auto">
          <a:xfrm>
            <a:off x="1095375" y="280988"/>
            <a:ext cx="412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endParaRPr kumimoji="1" lang="en-GB" altLang="en-US" sz="1800" smtClean="0">
              <a:solidFill>
                <a:prstClr val="black"/>
              </a:solidFill>
              <a:latin typeface="Arial" pitchFamily="34" charset="0"/>
            </a:endParaRPr>
          </a:p>
        </p:txBody>
      </p:sp>
      <p:sp>
        <p:nvSpPr>
          <p:cNvPr id="80928" name="Text Box 30"/>
          <p:cNvSpPr txBox="1">
            <a:spLocks noChangeArrowheads="1"/>
          </p:cNvSpPr>
          <p:nvPr/>
        </p:nvSpPr>
        <p:spPr bwMode="auto">
          <a:xfrm>
            <a:off x="19050" y="6477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NZ" altLang="en-US" b="1" smtClean="0">
                <a:solidFill>
                  <a:srgbClr val="C00000"/>
                </a:solidFill>
                <a:latin typeface="Arial Rounded MT Bold" pitchFamily="34" charset="0"/>
                <a:cs typeface="Times New Roman" pitchFamily="18" charset="0"/>
              </a:rPr>
              <a:t>Models  of Regulatory Frameworks  for PGD</a:t>
            </a:r>
            <a:endParaRPr kumimoji="1" lang="en-GB" altLang="en-US" b="1" smtClean="0">
              <a:solidFill>
                <a:srgbClr val="C00000"/>
              </a:solidFill>
              <a:latin typeface="Arial Rounded MT Bold" pitchFamily="34" charset="0"/>
              <a:cs typeface="Times New Roman" pitchFamily="18" charset="0"/>
            </a:endParaRPr>
          </a:p>
        </p:txBody>
      </p:sp>
    </p:spTree>
    <p:extLst>
      <p:ext uri="{BB962C8B-B14F-4D97-AF65-F5344CB8AC3E}">
        <p14:creationId xmlns:p14="http://schemas.microsoft.com/office/powerpoint/2010/main" val="242458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4475163" cy="639762"/>
          </a:xfrm>
        </p:spPr>
        <p:txBody>
          <a:bodyPr/>
          <a:lstStyle/>
          <a:p>
            <a:pPr eaLnBrk="1" hangingPunct="1"/>
            <a:r>
              <a:rPr lang="en-US" altLang="en-US" smtClean="0">
                <a:solidFill>
                  <a:srgbClr val="C00000"/>
                </a:solidFill>
                <a:latin typeface="Arial Rounded MT Bold" pitchFamily="34" charset="0"/>
                <a:ea typeface="新細明體" pitchFamily="18" charset="-120"/>
              </a:rPr>
              <a:t>Amniocentesis</a:t>
            </a:r>
          </a:p>
        </p:txBody>
      </p:sp>
      <p:pic>
        <p:nvPicPr>
          <p:cNvPr id="54275" name="Picture 3" descr="amniocent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98538"/>
            <a:ext cx="8915400" cy="5859462"/>
          </a:xfrm>
          <a:solidFill>
            <a:schemeClr val="bg1"/>
          </a:solidFill>
        </p:spPr>
      </p:pic>
      <p:sp>
        <p:nvSpPr>
          <p:cNvPr id="54276" name="Text Box 4"/>
          <p:cNvSpPr txBox="1">
            <a:spLocks noChangeArrowheads="1"/>
          </p:cNvSpPr>
          <p:nvPr/>
        </p:nvSpPr>
        <p:spPr bwMode="auto">
          <a:xfrm>
            <a:off x="304800" y="16764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50000"/>
              </a:spcBef>
              <a:spcAft>
                <a:spcPct val="0"/>
              </a:spcAft>
              <a:buFontTx/>
              <a:buNone/>
            </a:pPr>
            <a:r>
              <a:rPr kumimoji="1" lang="en-US" altLang="en-US" sz="1600" b="1" smtClean="0">
                <a:solidFill>
                  <a:prstClr val="black"/>
                </a:solidFill>
                <a:latin typeface="Arial" pitchFamily="34" charset="0"/>
                <a:cs typeface="Arial" pitchFamily="34" charset="0"/>
              </a:rPr>
              <a:t>Amniotic fluid withdrawn</a:t>
            </a:r>
          </a:p>
        </p:txBody>
      </p:sp>
      <p:sp>
        <p:nvSpPr>
          <p:cNvPr id="54277" name="Rectangle 5"/>
          <p:cNvSpPr>
            <a:spLocks noChangeArrowheads="1"/>
          </p:cNvSpPr>
          <p:nvPr/>
        </p:nvSpPr>
        <p:spPr bwMode="auto">
          <a:xfrm>
            <a:off x="881063" y="2224088"/>
            <a:ext cx="1524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endParaRPr kumimoji="1" lang="en-US" altLang="en-US" sz="1800" smtClean="0">
              <a:solidFill>
                <a:prstClr val="black"/>
              </a:solidFill>
            </a:endParaRPr>
          </a:p>
        </p:txBody>
      </p:sp>
      <p:sp>
        <p:nvSpPr>
          <p:cNvPr id="2" name="Rectangle 1"/>
          <p:cNvSpPr/>
          <p:nvPr/>
        </p:nvSpPr>
        <p:spPr>
          <a:xfrm>
            <a:off x="4500563" y="762000"/>
            <a:ext cx="4859337" cy="1476375"/>
          </a:xfrm>
          <a:prstGeom prst="rect">
            <a:avLst/>
          </a:prstGeom>
        </p:spPr>
        <p:txBody>
          <a:bodyPr>
            <a:spAutoFit/>
          </a:bodyPr>
          <a:lstStyle/>
          <a:p>
            <a:pPr lvl="1" fontAlgn="base">
              <a:spcBef>
                <a:spcPct val="0"/>
              </a:spcBef>
              <a:spcAft>
                <a:spcPct val="0"/>
              </a:spcAft>
              <a:buClr>
                <a:srgbClr val="7030A0"/>
              </a:buClr>
              <a:buSzPct val="110000"/>
              <a:buFont typeface="Wingdings" pitchFamily="2" charset="2"/>
              <a:buChar char="§"/>
              <a:defRPr/>
            </a:pPr>
            <a:r>
              <a:rPr kumimoji="1" lang="en-US" dirty="0">
                <a:solidFill>
                  <a:srgbClr val="0033CC"/>
                </a:solidFill>
                <a:latin typeface="Arial Rounded MT Bold" pitchFamily="34" charset="0"/>
                <a:ea typeface="新細明體" pitchFamily="18" charset="-120"/>
              </a:rPr>
              <a:t> Advanced maternal age </a:t>
            </a:r>
          </a:p>
          <a:p>
            <a:pPr lvl="1" fontAlgn="base">
              <a:spcBef>
                <a:spcPct val="0"/>
              </a:spcBef>
              <a:spcAft>
                <a:spcPct val="0"/>
              </a:spcAft>
              <a:buClr>
                <a:srgbClr val="7030A0"/>
              </a:buClr>
              <a:buSzPct val="110000"/>
              <a:buFont typeface="Wingdings" pitchFamily="2" charset="2"/>
              <a:buChar char="§"/>
              <a:defRPr/>
            </a:pPr>
            <a:r>
              <a:rPr kumimoji="1" lang="en-US" dirty="0">
                <a:solidFill>
                  <a:srgbClr val="0033CC"/>
                </a:solidFill>
                <a:latin typeface="Arial Rounded MT Bold" pitchFamily="34" charset="0"/>
                <a:ea typeface="新細明體" pitchFamily="18" charset="-120"/>
              </a:rPr>
              <a:t> History of chromosomal disorder </a:t>
            </a:r>
          </a:p>
          <a:p>
            <a:pPr marL="628650" lvl="1" indent="-171450" fontAlgn="base">
              <a:spcBef>
                <a:spcPct val="0"/>
              </a:spcBef>
              <a:spcAft>
                <a:spcPct val="0"/>
              </a:spcAft>
              <a:buClr>
                <a:srgbClr val="7030A0"/>
              </a:buClr>
              <a:buSzPct val="110000"/>
              <a:buFont typeface="Wingdings" pitchFamily="2" charset="2"/>
              <a:buChar char="§"/>
              <a:defRPr/>
            </a:pPr>
            <a:r>
              <a:rPr kumimoji="1" lang="en-US" dirty="0">
                <a:solidFill>
                  <a:srgbClr val="0033CC"/>
                </a:solidFill>
                <a:latin typeface="Arial Rounded MT Bold" pitchFamily="34" charset="0"/>
                <a:ea typeface="新細明體" pitchFamily="18" charset="-120"/>
              </a:rPr>
              <a:t> Parent with chromosomal abnormality</a:t>
            </a:r>
          </a:p>
          <a:p>
            <a:pPr marL="628650" lvl="1" indent="-171450" fontAlgn="base">
              <a:spcBef>
                <a:spcPct val="0"/>
              </a:spcBef>
              <a:spcAft>
                <a:spcPct val="0"/>
              </a:spcAft>
              <a:buClr>
                <a:srgbClr val="7030A0"/>
              </a:buClr>
              <a:buSzPct val="110000"/>
              <a:buFont typeface="Wingdings" pitchFamily="2" charset="2"/>
              <a:buChar char="§"/>
              <a:defRPr/>
            </a:pPr>
            <a:r>
              <a:rPr kumimoji="1" lang="en-US" dirty="0">
                <a:solidFill>
                  <a:srgbClr val="0033CC"/>
                </a:solidFill>
                <a:latin typeface="Arial Rounded MT Bold" pitchFamily="34" charset="0"/>
                <a:ea typeface="新細明體" pitchFamily="18" charset="-120"/>
              </a:rPr>
              <a:t> Mother carrier of X-linked disorder</a:t>
            </a:r>
          </a:p>
        </p:txBody>
      </p:sp>
      <p:sp>
        <p:nvSpPr>
          <p:cNvPr id="54279" name="Rectangle 2"/>
          <p:cNvSpPr>
            <a:spLocks noChangeArrowheads="1"/>
          </p:cNvSpPr>
          <p:nvPr/>
        </p:nvSpPr>
        <p:spPr bwMode="auto">
          <a:xfrm>
            <a:off x="5435600" y="393700"/>
            <a:ext cx="1843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2400" smtClean="0">
                <a:solidFill>
                  <a:srgbClr val="990099"/>
                </a:solidFill>
                <a:latin typeface="Arial Rounded MT Bold" pitchFamily="34" charset="0"/>
              </a:rPr>
              <a:t>Used when</a:t>
            </a:r>
            <a:endParaRPr kumimoji="1" lang="en-US" altLang="en-US" sz="2400" smtClean="0">
              <a:solidFill>
                <a:srgbClr val="990099"/>
              </a:solidFill>
            </a:endParaRPr>
          </a:p>
        </p:txBody>
      </p:sp>
    </p:spTree>
    <p:extLst>
      <p:ext uri="{BB962C8B-B14F-4D97-AF65-F5344CB8AC3E}">
        <p14:creationId xmlns:p14="http://schemas.microsoft.com/office/powerpoint/2010/main" val="1692250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US" altLang="en-US" smtClean="0">
              <a:ea typeface="新細明體" pitchFamily="18" charset="-120"/>
            </a:endParaRPr>
          </a:p>
        </p:txBody>
      </p:sp>
      <p:sp>
        <p:nvSpPr>
          <p:cNvPr id="64515" name="Content Placeholder 2"/>
          <p:cNvSpPr>
            <a:spLocks noGrp="1"/>
          </p:cNvSpPr>
          <p:nvPr>
            <p:ph idx="1"/>
          </p:nvPr>
        </p:nvSpPr>
        <p:spPr>
          <a:xfrm>
            <a:off x="250825" y="1600200"/>
            <a:ext cx="8713788" cy="4525963"/>
          </a:xfrm>
        </p:spPr>
        <p:txBody>
          <a:bodyPr rtlCol="0">
            <a:normAutofit fontScale="92500"/>
          </a:bodyPr>
          <a:lstStyle/>
          <a:p>
            <a:pPr eaLnBrk="1" fontAlgn="auto" hangingPunct="1">
              <a:spcAft>
                <a:spcPts val="0"/>
              </a:spcAft>
              <a:defRPr/>
            </a:pPr>
            <a:endParaRPr lang="en-US" altLang="en-US" smtClean="0">
              <a:ea typeface="新細明體" pitchFamily="18" charset="-120"/>
            </a:endParaRPr>
          </a:p>
          <a:p>
            <a:pPr eaLnBrk="1" fontAlgn="auto" hangingPunct="1">
              <a:spcAft>
                <a:spcPts val="0"/>
              </a:spcAft>
              <a:defRPr/>
            </a:pPr>
            <a:r>
              <a:rPr lang="en-US" altLang="en-US" b="1" smtClean="0">
                <a:ea typeface="新細明體" pitchFamily="18" charset="-120"/>
              </a:rPr>
              <a:t>Counselling </a:t>
            </a:r>
            <a:r>
              <a:rPr lang="en-US" altLang="en-US" smtClean="0">
                <a:ea typeface="新細明體" pitchFamily="18" charset="-120"/>
              </a:rPr>
              <a:t>A educational process by which patientsor/&amp; at risk individuals are given information tounderstand the nature of the genetic disease, its transmission and the options open to them in management and family planning. </a:t>
            </a:r>
          </a:p>
          <a:p>
            <a:pPr eaLnBrk="1" fontAlgn="auto" hangingPunct="1">
              <a:spcAft>
                <a:spcPts val="0"/>
              </a:spcAft>
              <a:defRPr/>
            </a:pPr>
            <a:r>
              <a:rPr lang="en-US" altLang="en-US" smtClean="0">
                <a:ea typeface="新細明體" pitchFamily="18" charset="-120"/>
              </a:rPr>
              <a:t>Genetic counselling -an integral part of the management of patients and families with genetic disorders  </a:t>
            </a:r>
          </a:p>
          <a:p>
            <a:pPr eaLnBrk="1" fontAlgn="auto" hangingPunct="1">
              <a:spcAft>
                <a:spcPts val="0"/>
              </a:spcAft>
              <a:defRPr/>
            </a:pPr>
            <a:endParaRPr lang="en-US" altLang="en-US" smtClean="0">
              <a:ea typeface="新細明體" pitchFamily="18" charset="-120"/>
            </a:endParaRPr>
          </a:p>
          <a:p>
            <a:pPr eaLnBrk="1" fontAlgn="auto" hangingPunct="1">
              <a:spcAft>
                <a:spcPts val="0"/>
              </a:spcAft>
              <a:defRPr/>
            </a:pPr>
            <a:endParaRPr lang="en-US" altLang="en-US" smtClean="0">
              <a:ea typeface="新細明體" pitchFamily="18" charset="-120"/>
            </a:endParaRPr>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88913"/>
            <a:ext cx="49149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62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70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019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907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70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232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1"/>
          <p:cNvSpPr>
            <a:spLocks noGrp="1"/>
          </p:cNvSpPr>
          <p:nvPr>
            <p:ph type="ftr" sz="quarter" idx="11"/>
          </p:nvPr>
        </p:nvSpPr>
        <p:spPr bwMode="auto">
          <a:xfrm>
            <a:off x="685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l" eaLnBrk="1" hangingPunct="1">
              <a:spcBef>
                <a:spcPct val="0"/>
              </a:spcBef>
              <a:buFontTx/>
              <a:buNone/>
            </a:pPr>
            <a:r>
              <a:rPr lang="zh-TW" altLang="en-US" sz="1400" smtClean="0">
                <a:solidFill>
                  <a:srgbClr val="FFE51E"/>
                </a:solidFill>
                <a:latin typeface="Times"/>
              </a:rPr>
              <a:t>台大農藝系 遺傳學 </a:t>
            </a:r>
            <a:r>
              <a:rPr lang="en-US" altLang="zh-TW" sz="1400" smtClean="0">
                <a:solidFill>
                  <a:srgbClr val="FFE51E"/>
                </a:solidFill>
                <a:latin typeface="Times"/>
              </a:rPr>
              <a:t>601 20000</a:t>
            </a:r>
          </a:p>
        </p:txBody>
      </p:sp>
      <p:sp>
        <p:nvSpPr>
          <p:cNvPr id="86019" name="Slide Number Placeholder 2"/>
          <p:cNvSpPr>
            <a:spLocks noGrp="1"/>
          </p:cNvSpPr>
          <p:nvPr>
            <p:ph type="sldNum" sz="quarter" idx="12"/>
          </p:nvPr>
        </p:nvSpPr>
        <p:spPr bwMode="auto">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400" smtClean="0">
                <a:solidFill>
                  <a:srgbClr val="FFE51E"/>
                </a:solidFill>
                <a:latin typeface="Times"/>
              </a:rPr>
              <a:t>Chapter 1 slide </a:t>
            </a:r>
            <a:fld id="{95932147-9CF1-4214-AC00-631A6D35DCFF}" type="slidenum">
              <a:rPr lang="en-US" altLang="zh-TW" sz="1400" smtClean="0">
                <a:solidFill>
                  <a:srgbClr val="FFE51E"/>
                </a:solidFill>
                <a:latin typeface="Times"/>
              </a:rPr>
              <a:pPr algn="ctr" eaLnBrk="1" hangingPunct="1">
                <a:spcBef>
                  <a:spcPct val="0"/>
                </a:spcBef>
                <a:buFontTx/>
                <a:buNone/>
              </a:pPr>
              <a:t>34</a:t>
            </a:fld>
            <a:endParaRPr lang="en-US" altLang="zh-TW" sz="1400" smtClean="0">
              <a:solidFill>
                <a:srgbClr val="FFE51E"/>
              </a:solidFill>
              <a:latin typeface="Times"/>
            </a:endParaRPr>
          </a:p>
        </p:txBody>
      </p:sp>
      <p:sp>
        <p:nvSpPr>
          <p:cNvPr id="86020" name="Rectangle 3"/>
          <p:cNvSpPr>
            <a:spLocks noChangeArrowheads="1"/>
          </p:cNvSpPr>
          <p:nvPr/>
        </p:nvSpPr>
        <p:spPr bwMode="auto">
          <a:xfrm>
            <a:off x="0" y="0"/>
            <a:ext cx="9144000" cy="6858000"/>
          </a:xfrm>
          <a:prstGeom prst="rect">
            <a:avLst/>
          </a:prstGeom>
          <a:solidFill>
            <a:srgbClr val="2E0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endParaRPr kumimoji="1" lang="zh-TW" altLang="en-US" sz="1200" smtClean="0">
              <a:solidFill>
                <a:srgbClr val="66FF33"/>
              </a:solidFill>
              <a:latin typeface="Tahoma" pitchFamily="34" charset="0"/>
            </a:endParaRPr>
          </a:p>
        </p:txBody>
      </p:sp>
      <p:sp>
        <p:nvSpPr>
          <p:cNvPr id="86021" name="Line 6"/>
          <p:cNvSpPr>
            <a:spLocks noChangeShapeType="1"/>
          </p:cNvSpPr>
          <p:nvPr/>
        </p:nvSpPr>
        <p:spPr bwMode="auto">
          <a:xfrm>
            <a:off x="1258888" y="1052513"/>
            <a:ext cx="6705600" cy="1587"/>
          </a:xfrm>
          <a:prstGeom prst="line">
            <a:avLst/>
          </a:prstGeom>
          <a:noFill/>
          <a:ln w="38100">
            <a:solidFill>
              <a:srgbClr val="FFC247"/>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kumimoji="1" lang="en-US" smtClean="0">
              <a:solidFill>
                <a:prstClr val="black"/>
              </a:solidFill>
              <a:ea typeface="新細明體" pitchFamily="18" charset="-120"/>
            </a:endParaRPr>
          </a:p>
        </p:txBody>
      </p:sp>
      <p:sp>
        <p:nvSpPr>
          <p:cNvPr id="86022" name="Rectangle 13"/>
          <p:cNvSpPr>
            <a:spLocks noGrp="1" noChangeArrowheads="1"/>
          </p:cNvSpPr>
          <p:nvPr>
            <p:ph type="title" idx="4294967295"/>
          </p:nvPr>
        </p:nvSpPr>
        <p:spPr>
          <a:xfrm>
            <a:off x="685800" y="2819400"/>
            <a:ext cx="7772400" cy="2971800"/>
          </a:xfrm>
        </p:spPr>
        <p:txBody>
          <a:bodyPr/>
          <a:lstStyle/>
          <a:p>
            <a:pPr>
              <a:lnSpc>
                <a:spcPct val="120000"/>
              </a:lnSpc>
            </a:pPr>
            <a:r>
              <a:rPr lang="en-US" altLang="zh-TW" smtClean="0">
                <a:solidFill>
                  <a:schemeClr val="bg1"/>
                </a:solidFill>
                <a:latin typeface="Georgia" pitchFamily="18" charset="0"/>
              </a:rPr>
              <a:t/>
            </a:r>
            <a:br>
              <a:rPr lang="en-US" altLang="zh-TW" smtClean="0">
                <a:solidFill>
                  <a:schemeClr val="bg1"/>
                </a:solidFill>
                <a:latin typeface="Georgia" pitchFamily="18" charset="0"/>
              </a:rPr>
            </a:br>
            <a:r>
              <a:rPr lang="en-US" altLang="en-US" sz="5400" smtClean="0">
                <a:solidFill>
                  <a:srgbClr val="00FFFF"/>
                </a:solidFill>
                <a:latin typeface="Arial Rounded MT Bold" pitchFamily="34" charset="0"/>
                <a:ea typeface="新細明體" pitchFamily="18" charset="-120"/>
              </a:rPr>
              <a:t>Therapy of Genetic Disorders</a:t>
            </a:r>
            <a:r>
              <a:rPr lang="en-US" altLang="en-US" sz="4800" smtClean="0">
                <a:solidFill>
                  <a:srgbClr val="00FFFF"/>
                </a:solidFill>
                <a:latin typeface="Arial Rounded MT Bold" pitchFamily="34" charset="0"/>
                <a:ea typeface="新細明體" pitchFamily="18" charset="-120"/>
              </a:rPr>
              <a:t/>
            </a:r>
            <a:br>
              <a:rPr lang="en-US" altLang="en-US" sz="4800" smtClean="0">
                <a:solidFill>
                  <a:srgbClr val="00FFFF"/>
                </a:solidFill>
                <a:latin typeface="Arial Rounded MT Bold" pitchFamily="34" charset="0"/>
                <a:ea typeface="新細明體" pitchFamily="18" charset="-120"/>
              </a:rPr>
            </a:br>
            <a:r>
              <a:rPr lang="en-US" altLang="en-US" sz="4800" smtClean="0">
                <a:latin typeface="Arial Rounded MT Bold" pitchFamily="34" charset="0"/>
                <a:ea typeface="新細明體" pitchFamily="18" charset="-120"/>
              </a:rPr>
              <a:t/>
            </a:r>
            <a:br>
              <a:rPr lang="en-US" altLang="en-US" sz="4800" smtClean="0">
                <a:latin typeface="Arial Rounded MT Bold" pitchFamily="34" charset="0"/>
                <a:ea typeface="新細明體" pitchFamily="18" charset="-120"/>
              </a:rPr>
            </a:br>
            <a:r>
              <a:rPr lang="en-US" altLang="zh-TW" sz="2800" smtClean="0">
                <a:solidFill>
                  <a:srgbClr val="00FF00"/>
                </a:solidFill>
                <a:latin typeface="Arial Rounded MT Bold" pitchFamily="34" charset="0"/>
              </a:rPr>
              <a:t>MGL-14</a:t>
            </a:r>
            <a:br>
              <a:rPr lang="en-US" altLang="zh-TW" sz="2800" smtClean="0">
                <a:solidFill>
                  <a:srgbClr val="00FF00"/>
                </a:solidFill>
                <a:latin typeface="Arial Rounded MT Bold" pitchFamily="34" charset="0"/>
              </a:rPr>
            </a:br>
            <a:r>
              <a:rPr lang="en-US" altLang="zh-TW" sz="2800" smtClean="0">
                <a:solidFill>
                  <a:srgbClr val="00FF00"/>
                </a:solidFill>
                <a:latin typeface="Arial Rounded MT Bold" pitchFamily="34" charset="0"/>
              </a:rPr>
              <a:t>July. 14</a:t>
            </a:r>
            <a:r>
              <a:rPr lang="en-US" altLang="zh-TW" sz="2800" baseline="30000" smtClean="0">
                <a:solidFill>
                  <a:srgbClr val="00FF00"/>
                </a:solidFill>
                <a:latin typeface="Arial Rounded MT Bold" pitchFamily="34" charset="0"/>
              </a:rPr>
              <a:t>th</a:t>
            </a:r>
            <a:r>
              <a:rPr lang="en-US" altLang="zh-TW" sz="2800" smtClean="0">
                <a:solidFill>
                  <a:srgbClr val="00FF00"/>
                </a:solidFill>
                <a:latin typeface="Arial Rounded MT Bold" pitchFamily="34" charset="0"/>
              </a:rPr>
              <a:t>  2014</a:t>
            </a:r>
            <a:r>
              <a:rPr lang="en-US" altLang="zh-TW" smtClean="0">
                <a:solidFill>
                  <a:schemeClr val="bg1"/>
                </a:solidFill>
                <a:latin typeface="Georgia" pitchFamily="18" charset="0"/>
              </a:rPr>
              <a:t/>
            </a:r>
            <a:br>
              <a:rPr lang="en-US" altLang="zh-TW" smtClean="0">
                <a:solidFill>
                  <a:schemeClr val="bg1"/>
                </a:solidFill>
                <a:latin typeface="Georgia" pitchFamily="18" charset="0"/>
              </a:rPr>
            </a:br>
            <a:r>
              <a:rPr lang="en-US" altLang="zh-TW" smtClean="0">
                <a:solidFill>
                  <a:schemeClr val="bg1"/>
                </a:solidFill>
                <a:latin typeface="Georgia" pitchFamily="18" charset="0"/>
              </a:rPr>
              <a:t/>
            </a:r>
            <a:br>
              <a:rPr lang="en-US" altLang="zh-TW" smtClean="0">
                <a:solidFill>
                  <a:schemeClr val="bg1"/>
                </a:solidFill>
                <a:latin typeface="Georgia" pitchFamily="18" charset="0"/>
              </a:rPr>
            </a:br>
            <a:r>
              <a:rPr lang="en-US" altLang="zh-TW" sz="3200" smtClean="0">
                <a:solidFill>
                  <a:schemeClr val="bg1"/>
                </a:solidFill>
                <a:latin typeface="Georgia" pitchFamily="18" charset="0"/>
              </a:rPr>
              <a:t/>
            </a:r>
            <a:br>
              <a:rPr lang="en-US" altLang="zh-TW" sz="3200" smtClean="0">
                <a:solidFill>
                  <a:schemeClr val="bg1"/>
                </a:solidFill>
                <a:latin typeface="Georgia" pitchFamily="18" charset="0"/>
              </a:rPr>
            </a:br>
            <a:r>
              <a:rPr lang="en-US" altLang="zh-TW" smtClean="0">
                <a:solidFill>
                  <a:schemeClr val="bg1"/>
                </a:solidFill>
                <a:latin typeface="Georgia" pitchFamily="18" charset="0"/>
              </a:rPr>
              <a:t/>
            </a:r>
            <a:br>
              <a:rPr lang="en-US" altLang="zh-TW" smtClean="0">
                <a:solidFill>
                  <a:schemeClr val="bg1"/>
                </a:solidFill>
                <a:latin typeface="Georgia" pitchFamily="18" charset="0"/>
              </a:rPr>
            </a:br>
            <a:endParaRPr lang="en-US" altLang="zh-TW" sz="1600" smtClean="0"/>
          </a:p>
        </p:txBody>
      </p:sp>
      <p:sp>
        <p:nvSpPr>
          <p:cNvPr id="86023" name="Rectangle 17"/>
          <p:cNvSpPr>
            <a:spLocks noChangeArrowheads="1"/>
          </p:cNvSpPr>
          <p:nvPr/>
        </p:nvSpPr>
        <p:spPr bwMode="auto">
          <a:xfrm>
            <a:off x="755650" y="333375"/>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zh-TW" smtClean="0">
                <a:solidFill>
                  <a:srgbClr val="FFE51E"/>
                </a:solidFill>
                <a:latin typeface="Lucida Calligraphy" pitchFamily="66" charset="0"/>
              </a:rPr>
              <a:t>Mohammed El-Khateeb</a:t>
            </a:r>
            <a:endParaRPr kumimoji="1" lang="en-US" altLang="zh-TW" i="1" smtClean="0">
              <a:solidFill>
                <a:prstClr val="white"/>
              </a:solidFill>
              <a:latin typeface="Lucida Calligraphy" pitchFamily="66" charset="0"/>
            </a:endParaRPr>
          </a:p>
        </p:txBody>
      </p:sp>
    </p:spTree>
    <p:extLst>
      <p:ext uri="{BB962C8B-B14F-4D97-AF65-F5344CB8AC3E}">
        <p14:creationId xmlns:p14="http://schemas.microsoft.com/office/powerpoint/2010/main" val="3504777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09600" y="762000"/>
            <a:ext cx="8153400" cy="990600"/>
          </a:xfrm>
        </p:spPr>
        <p:txBody>
          <a:bodyPr/>
          <a:lstStyle/>
          <a:p>
            <a:r>
              <a:rPr lang="en-US" altLang="en-US" smtClean="0">
                <a:latin typeface="Arial Rounded MT Bold" pitchFamily="34" charset="0"/>
                <a:ea typeface="新細明體" pitchFamily="18" charset="-120"/>
              </a:rPr>
              <a:t>Types of Genetic Testing </a:t>
            </a:r>
          </a:p>
        </p:txBody>
      </p:sp>
      <p:sp>
        <p:nvSpPr>
          <p:cNvPr id="28675" name="Content Placeholder 2"/>
          <p:cNvSpPr>
            <a:spLocks noGrp="1"/>
          </p:cNvSpPr>
          <p:nvPr>
            <p:ph idx="1"/>
          </p:nvPr>
        </p:nvSpPr>
        <p:spPr>
          <a:xfrm>
            <a:off x="971550" y="2060575"/>
            <a:ext cx="8382000" cy="5181600"/>
          </a:xfrm>
        </p:spPr>
        <p:txBody>
          <a:bodyPr rtlCol="0">
            <a:normAutofit/>
          </a:bodyPr>
          <a:lstStyle/>
          <a:p>
            <a:pPr marL="514350" indent="-514350" fontAlgn="auto">
              <a:spcAft>
                <a:spcPts val="0"/>
              </a:spcAft>
              <a:buClr>
                <a:srgbClr val="66FF33"/>
              </a:buClr>
              <a:buFont typeface="+mj-lt"/>
              <a:buAutoNum type="arabicPeriod"/>
              <a:defRPr/>
            </a:pPr>
            <a:r>
              <a:rPr lang="en-US" sz="2800" dirty="0" smtClean="0">
                <a:latin typeface="Arial Rounded MT Bold" panose="020F0704030504030204" pitchFamily="34" charset="0"/>
              </a:rPr>
              <a:t>Carrier testing</a:t>
            </a:r>
          </a:p>
          <a:p>
            <a:pPr marL="514350" indent="-514350" fontAlgn="auto">
              <a:spcAft>
                <a:spcPts val="0"/>
              </a:spcAft>
              <a:buClr>
                <a:srgbClr val="66FF33"/>
              </a:buClr>
              <a:buFont typeface="+mj-lt"/>
              <a:buAutoNum type="arabicPeriod"/>
              <a:defRPr/>
            </a:pPr>
            <a:r>
              <a:rPr lang="en-US" sz="2800" dirty="0" smtClean="0">
                <a:latin typeface="Arial Rounded MT Bold" panose="020F0704030504030204" pitchFamily="34" charset="0"/>
              </a:rPr>
              <a:t>Premarital </a:t>
            </a:r>
            <a:r>
              <a:rPr lang="en-US" sz="2800" dirty="0">
                <a:latin typeface="Arial Rounded MT Bold" panose="020F0704030504030204" pitchFamily="34" charset="0"/>
              </a:rPr>
              <a:t>Screening</a:t>
            </a:r>
          </a:p>
          <a:p>
            <a:pPr marL="514350" indent="-514350" fontAlgn="auto">
              <a:spcAft>
                <a:spcPts val="0"/>
              </a:spcAft>
              <a:buClr>
                <a:srgbClr val="66FF33"/>
              </a:buClr>
              <a:buFont typeface="+mj-lt"/>
              <a:buAutoNum type="arabicPeriod"/>
              <a:defRPr/>
            </a:pPr>
            <a:r>
              <a:rPr lang="en-US" sz="2800" dirty="0" smtClean="0">
                <a:latin typeface="Arial Rounded MT Bold" panose="020F0704030504030204" pitchFamily="34" charset="0"/>
              </a:rPr>
              <a:t>Neonatal testing:</a:t>
            </a:r>
          </a:p>
          <a:p>
            <a:pPr marL="514350" indent="-514350" fontAlgn="auto">
              <a:spcAft>
                <a:spcPts val="0"/>
              </a:spcAft>
              <a:buClr>
                <a:srgbClr val="66FF33"/>
              </a:buClr>
              <a:buFont typeface="+mj-lt"/>
              <a:buAutoNum type="arabicPeriod"/>
              <a:defRPr/>
            </a:pPr>
            <a:r>
              <a:rPr lang="en-US" sz="2800" dirty="0" smtClean="0">
                <a:latin typeface="Arial Rounded MT Bold" panose="020F0704030504030204" pitchFamily="34" charset="0"/>
              </a:rPr>
              <a:t>Prenatal diagnosis</a:t>
            </a:r>
          </a:p>
          <a:p>
            <a:pPr marL="514350" indent="-514350" fontAlgn="auto">
              <a:spcAft>
                <a:spcPts val="0"/>
              </a:spcAft>
              <a:buClr>
                <a:srgbClr val="66FF33"/>
              </a:buClr>
              <a:buFont typeface="+mj-lt"/>
              <a:buAutoNum type="arabicPeriod"/>
              <a:defRPr/>
            </a:pPr>
            <a:r>
              <a:rPr lang="en-US" sz="2800" dirty="0" err="1" smtClean="0">
                <a:latin typeface="Arial Rounded MT Bold" panose="020F0704030504030204" pitchFamily="34" charset="0"/>
              </a:rPr>
              <a:t>Preimplantation</a:t>
            </a:r>
            <a:r>
              <a:rPr lang="en-US" sz="2800" dirty="0" smtClean="0">
                <a:latin typeface="Arial Rounded MT Bold" panose="020F0704030504030204" pitchFamily="34" charset="0"/>
              </a:rPr>
              <a:t> diagnosis </a:t>
            </a:r>
          </a:p>
          <a:p>
            <a:pPr marL="514350" indent="-514350" fontAlgn="auto">
              <a:spcAft>
                <a:spcPts val="0"/>
              </a:spcAft>
              <a:buClr>
                <a:srgbClr val="66FF33"/>
              </a:buClr>
              <a:buFont typeface="+mj-lt"/>
              <a:buAutoNum type="arabicPeriod"/>
              <a:defRPr/>
            </a:pPr>
            <a:r>
              <a:rPr lang="en-US" sz="2800" dirty="0" smtClean="0">
                <a:latin typeface="Arial Rounded MT Bold" panose="020F0704030504030204" pitchFamily="34" charset="0"/>
              </a:rPr>
              <a:t>Cell and cell free DNA in Maternal blood</a:t>
            </a:r>
          </a:p>
          <a:p>
            <a:pPr marL="514350" indent="-514350" fontAlgn="auto">
              <a:spcAft>
                <a:spcPts val="0"/>
              </a:spcAft>
              <a:buClr>
                <a:srgbClr val="66FF33"/>
              </a:buClr>
              <a:buFont typeface="+mj-lt"/>
              <a:buAutoNum type="arabicPeriod"/>
              <a:defRPr/>
            </a:pPr>
            <a:r>
              <a:rPr lang="en-US" sz="2800" dirty="0" smtClean="0">
                <a:solidFill>
                  <a:srgbClr val="00FFFF"/>
                </a:solidFill>
                <a:latin typeface="Arial Rounded MT Bold" pitchFamily="34" charset="0"/>
              </a:rPr>
              <a:t>Therapy of Genetic Disorders</a:t>
            </a:r>
            <a:endParaRPr lang="en-US" sz="2800" dirty="0" smtClean="0">
              <a:solidFill>
                <a:srgbClr val="00FFFF"/>
              </a:solidFill>
            </a:endParaRPr>
          </a:p>
          <a:p>
            <a:pPr fontAlgn="auto">
              <a:spcAft>
                <a:spcPts val="0"/>
              </a:spcAft>
              <a:buFont typeface="Wingdings" pitchFamily="2" charset="2"/>
              <a:buNone/>
              <a:defRPr/>
            </a:pPr>
            <a:endParaRPr lang="en-US" dirty="0" smtClean="0"/>
          </a:p>
        </p:txBody>
      </p:sp>
    </p:spTree>
    <p:extLst>
      <p:ext uri="{BB962C8B-B14F-4D97-AF65-F5344CB8AC3E}">
        <p14:creationId xmlns:p14="http://schemas.microsoft.com/office/powerpoint/2010/main" val="23028138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z="4000" smtClean="0">
                <a:latin typeface="Arial Rounded MT Bold" pitchFamily="34" charset="0"/>
                <a:ea typeface="新細明體" pitchFamily="18" charset="-120"/>
              </a:rPr>
              <a:t>Current Therapy of Genetic Disorders</a:t>
            </a:r>
            <a:endParaRPr lang="en-US" altLang="en-US" smtClean="0">
              <a:latin typeface="Arial Rounded MT Bold" pitchFamily="34" charset="0"/>
              <a:ea typeface="新細明體" pitchFamily="18" charset="-120"/>
            </a:endParaRPr>
          </a:p>
        </p:txBody>
      </p:sp>
      <p:sp>
        <p:nvSpPr>
          <p:cNvPr id="88067" name="Rectangle 3"/>
          <p:cNvSpPr>
            <a:spLocks noGrp="1" noChangeArrowheads="1"/>
          </p:cNvSpPr>
          <p:nvPr>
            <p:ph type="body" idx="1"/>
          </p:nvPr>
        </p:nvSpPr>
        <p:spPr>
          <a:xfrm>
            <a:off x="762000" y="2286000"/>
            <a:ext cx="7772400" cy="3429000"/>
          </a:xfrm>
        </p:spPr>
        <p:txBody>
          <a:bodyPr/>
          <a:lstStyle/>
          <a:p>
            <a:pPr>
              <a:buClr>
                <a:srgbClr val="FFC000"/>
              </a:buClr>
            </a:pPr>
            <a:r>
              <a:rPr lang="en-US" altLang="en-US" sz="3600" smtClean="0">
                <a:solidFill>
                  <a:srgbClr val="00FFFF"/>
                </a:solidFill>
                <a:latin typeface="Arial" pitchFamily="34" charset="0"/>
                <a:ea typeface="新細明體" pitchFamily="18" charset="-120"/>
                <a:cs typeface="Arial" pitchFamily="34" charset="0"/>
              </a:rPr>
              <a:t>Preventive</a:t>
            </a:r>
          </a:p>
          <a:p>
            <a:pPr>
              <a:buClr>
                <a:srgbClr val="FFC000"/>
              </a:buClr>
            </a:pPr>
            <a:r>
              <a:rPr lang="en-US" altLang="en-US" sz="3600" smtClean="0">
                <a:latin typeface="Arial" pitchFamily="34" charset="0"/>
                <a:ea typeface="新細明體" pitchFamily="18" charset="-120"/>
                <a:cs typeface="Arial" pitchFamily="34" charset="0"/>
              </a:rPr>
              <a:t>Metabolic Manipulation</a:t>
            </a:r>
          </a:p>
          <a:p>
            <a:pPr>
              <a:buClr>
                <a:srgbClr val="FFC000"/>
              </a:buClr>
            </a:pPr>
            <a:r>
              <a:rPr lang="en-US" altLang="en-US" sz="3600" smtClean="0">
                <a:latin typeface="Arial" pitchFamily="34" charset="0"/>
                <a:ea typeface="新細明體" pitchFamily="18" charset="-120"/>
                <a:cs typeface="Arial" pitchFamily="34" charset="0"/>
              </a:rPr>
              <a:t>Gene Product Replacement</a:t>
            </a:r>
          </a:p>
          <a:p>
            <a:pPr>
              <a:buClr>
                <a:srgbClr val="FFC000"/>
              </a:buClr>
            </a:pPr>
            <a:r>
              <a:rPr lang="en-US" altLang="en-US" sz="3600" smtClean="0">
                <a:latin typeface="Arial" pitchFamily="34" charset="0"/>
                <a:ea typeface="新細明體" pitchFamily="18" charset="-120"/>
                <a:cs typeface="Arial" pitchFamily="34" charset="0"/>
              </a:rPr>
              <a:t>Cell or Organ Transplantation</a:t>
            </a:r>
          </a:p>
          <a:p>
            <a:pPr>
              <a:buClr>
                <a:srgbClr val="FFC000"/>
              </a:buClr>
            </a:pPr>
            <a:r>
              <a:rPr lang="en-US" altLang="en-US" sz="3600" smtClean="0">
                <a:latin typeface="Arial" pitchFamily="34" charset="0"/>
                <a:ea typeface="新細明體" pitchFamily="18" charset="-120"/>
                <a:cs typeface="Arial" pitchFamily="34" charset="0"/>
              </a:rPr>
              <a:t>Gene Therapy</a:t>
            </a:r>
          </a:p>
        </p:txBody>
      </p:sp>
      <p:sp>
        <p:nvSpPr>
          <p:cNvPr id="88068" name="Line 4"/>
          <p:cNvSpPr>
            <a:spLocks noChangeShapeType="1"/>
          </p:cNvSpPr>
          <p:nvPr/>
        </p:nvSpPr>
        <p:spPr bwMode="auto">
          <a:xfrm>
            <a:off x="533400" y="1828800"/>
            <a:ext cx="8001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smtClean="0">
              <a:solidFill>
                <a:prstClr val="black"/>
              </a:solidFill>
              <a:ea typeface="新細明體" pitchFamily="18" charset="-120"/>
            </a:endParaRPr>
          </a:p>
        </p:txBody>
      </p:sp>
    </p:spTree>
    <p:extLst>
      <p:ext uri="{BB962C8B-B14F-4D97-AF65-F5344CB8AC3E}">
        <p14:creationId xmlns:p14="http://schemas.microsoft.com/office/powerpoint/2010/main" val="663916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381000"/>
            <a:ext cx="7772400" cy="1143000"/>
          </a:xfrm>
        </p:spPr>
        <p:txBody>
          <a:bodyPr/>
          <a:lstStyle/>
          <a:p>
            <a:r>
              <a:rPr lang="en-US" altLang="en-US" smtClean="0">
                <a:solidFill>
                  <a:srgbClr val="FFFF00"/>
                </a:solidFill>
                <a:latin typeface="Arial Rounded MT Bold" pitchFamily="34" charset="0"/>
                <a:ea typeface="新細明體" pitchFamily="18" charset="-120"/>
              </a:rPr>
              <a:t>Therapy of Genetic Disorders</a:t>
            </a:r>
          </a:p>
        </p:txBody>
      </p:sp>
      <p:sp>
        <p:nvSpPr>
          <p:cNvPr id="89091" name="Rectangle 3"/>
          <p:cNvSpPr>
            <a:spLocks noGrp="1" noChangeArrowheads="1"/>
          </p:cNvSpPr>
          <p:nvPr>
            <p:ph type="body" idx="1"/>
          </p:nvPr>
        </p:nvSpPr>
        <p:spPr>
          <a:xfrm>
            <a:off x="609600" y="1752600"/>
            <a:ext cx="7772400" cy="4114800"/>
          </a:xfrm>
        </p:spPr>
        <p:txBody>
          <a:bodyPr/>
          <a:lstStyle/>
          <a:p>
            <a:r>
              <a:rPr lang="en-US" altLang="en-US" sz="3600" smtClean="0">
                <a:solidFill>
                  <a:srgbClr val="66FF33"/>
                </a:solidFill>
                <a:latin typeface="Arial Rounded MT Bold" pitchFamily="34" charset="0"/>
                <a:ea typeface="新細明體" pitchFamily="18" charset="-120"/>
              </a:rPr>
              <a:t>Preventive Therapy</a:t>
            </a:r>
            <a:endParaRPr lang="en-US" altLang="en-US" smtClean="0">
              <a:ea typeface="新細明體" pitchFamily="18" charset="-120"/>
            </a:endParaRPr>
          </a:p>
          <a:p>
            <a:pPr lvl="1">
              <a:buClr>
                <a:srgbClr val="FFC000"/>
              </a:buClr>
              <a:buFont typeface="Wingdings" pitchFamily="2" charset="2"/>
              <a:buChar char="§"/>
            </a:pPr>
            <a:r>
              <a:rPr lang="en-US" altLang="en-US" smtClean="0">
                <a:solidFill>
                  <a:srgbClr val="FFFFFF"/>
                </a:solidFill>
                <a:latin typeface="Arial Rounded MT Bold" pitchFamily="34" charset="0"/>
                <a:ea typeface="新細明體" pitchFamily="18" charset="-120"/>
              </a:rPr>
              <a:t>Preventive screening  </a:t>
            </a:r>
          </a:p>
          <a:p>
            <a:pPr lvl="2">
              <a:buClr>
                <a:srgbClr val="FFC000"/>
              </a:buClr>
              <a:buFont typeface="Wingdings" pitchFamily="2" charset="2"/>
              <a:buChar char="§"/>
            </a:pPr>
            <a:r>
              <a:rPr lang="en-US" altLang="en-US" smtClean="0">
                <a:latin typeface="Arial Rounded MT Bold" pitchFamily="34" charset="0"/>
                <a:ea typeface="新細明體" pitchFamily="18" charset="-120"/>
              </a:rPr>
              <a:t>Neonatal screening</a:t>
            </a:r>
          </a:p>
          <a:p>
            <a:pPr lvl="2">
              <a:buClr>
                <a:srgbClr val="FFC000"/>
              </a:buClr>
              <a:buFont typeface="Wingdings" pitchFamily="2" charset="2"/>
              <a:buChar char="§"/>
            </a:pPr>
            <a:r>
              <a:rPr lang="en-US" altLang="en-US" smtClean="0">
                <a:solidFill>
                  <a:srgbClr val="FFFFFF"/>
                </a:solidFill>
                <a:latin typeface="Arial Rounded MT Bold" pitchFamily="34" charset="0"/>
                <a:ea typeface="新細明體" pitchFamily="18" charset="-120"/>
              </a:rPr>
              <a:t>Population screening</a:t>
            </a:r>
          </a:p>
          <a:p>
            <a:pPr lvl="1">
              <a:buClr>
                <a:srgbClr val="FFC000"/>
              </a:buClr>
              <a:buFont typeface="Wingdings" pitchFamily="2" charset="2"/>
              <a:buChar char="§"/>
            </a:pPr>
            <a:r>
              <a:rPr lang="en-US" altLang="en-US" smtClean="0">
                <a:solidFill>
                  <a:srgbClr val="FFFFFF"/>
                </a:solidFill>
                <a:latin typeface="Arial Rounded MT Bold" pitchFamily="34" charset="0"/>
                <a:ea typeface="新細明體" pitchFamily="18" charset="-120"/>
              </a:rPr>
              <a:t>Prenatal diagnosis </a:t>
            </a:r>
          </a:p>
          <a:p>
            <a:pPr lvl="1">
              <a:buClr>
                <a:srgbClr val="FFC000"/>
              </a:buClr>
              <a:buFont typeface="Wingdings" pitchFamily="2" charset="2"/>
              <a:buChar char="§"/>
            </a:pPr>
            <a:r>
              <a:rPr lang="en-US" altLang="en-US" smtClean="0">
                <a:solidFill>
                  <a:srgbClr val="FFFFFF"/>
                </a:solidFill>
                <a:latin typeface="Arial Rounded MT Bold" pitchFamily="34" charset="0"/>
                <a:ea typeface="新細明體" pitchFamily="18" charset="-120"/>
              </a:rPr>
              <a:t>Preimplantation diagnosis</a:t>
            </a:r>
          </a:p>
        </p:txBody>
      </p:sp>
    </p:spTree>
    <p:extLst>
      <p:ext uri="{BB962C8B-B14F-4D97-AF65-F5344CB8AC3E}">
        <p14:creationId xmlns:p14="http://schemas.microsoft.com/office/powerpoint/2010/main" val="232044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76200"/>
            <a:ext cx="8229600" cy="1143000"/>
          </a:xfrm>
        </p:spPr>
        <p:txBody>
          <a:bodyPr/>
          <a:lstStyle/>
          <a:p>
            <a:r>
              <a:rPr lang="en-US" altLang="en-US" smtClean="0">
                <a:solidFill>
                  <a:srgbClr val="FFFF00"/>
                </a:solidFill>
                <a:latin typeface="Arial Rounded MT Bold" pitchFamily="34" charset="0"/>
                <a:ea typeface="新細明體" pitchFamily="18" charset="-120"/>
              </a:rPr>
              <a:t>Therapy of Genetic Disorders</a:t>
            </a:r>
          </a:p>
        </p:txBody>
      </p:sp>
      <p:sp>
        <p:nvSpPr>
          <p:cNvPr id="90115" name="Rectangle 3"/>
          <p:cNvSpPr>
            <a:spLocks noGrp="1" noChangeArrowheads="1"/>
          </p:cNvSpPr>
          <p:nvPr>
            <p:ph type="body" idx="1"/>
          </p:nvPr>
        </p:nvSpPr>
        <p:spPr>
          <a:xfrm>
            <a:off x="236538" y="990600"/>
            <a:ext cx="8805862" cy="5105400"/>
          </a:xfrm>
        </p:spPr>
        <p:txBody>
          <a:bodyPr/>
          <a:lstStyle/>
          <a:p>
            <a:r>
              <a:rPr lang="en-US" altLang="en-US" smtClean="0">
                <a:solidFill>
                  <a:srgbClr val="00FFFF"/>
                </a:solidFill>
                <a:latin typeface="Arial Rounded MT Bold" pitchFamily="34" charset="0"/>
                <a:ea typeface="新細明體" pitchFamily="18" charset="-120"/>
              </a:rPr>
              <a:t>Metabolic Manipulation</a:t>
            </a:r>
          </a:p>
          <a:p>
            <a:pPr lvl="1"/>
            <a:r>
              <a:rPr lang="en-US" altLang="en-US" smtClean="0">
                <a:solidFill>
                  <a:srgbClr val="66FF33"/>
                </a:solidFill>
                <a:latin typeface="Arial Rounded MT Bold" pitchFamily="34" charset="0"/>
                <a:ea typeface="新細明體" pitchFamily="18" charset="-120"/>
              </a:rPr>
              <a:t>Dietary Restriction </a:t>
            </a:r>
          </a:p>
          <a:p>
            <a:pPr lvl="2"/>
            <a:r>
              <a:rPr lang="en-US" altLang="en-US" smtClean="0">
                <a:latin typeface="Arial Rounded MT Bold" pitchFamily="34" charset="0"/>
                <a:ea typeface="新細明體" pitchFamily="18" charset="-120"/>
              </a:rPr>
              <a:t>(Lactose restriction for Lactase deficiency; phenylalanine restriction for phenylketonuria)</a:t>
            </a:r>
          </a:p>
          <a:p>
            <a:pPr lvl="1"/>
            <a:r>
              <a:rPr lang="en-US" altLang="en-US" smtClean="0">
                <a:solidFill>
                  <a:srgbClr val="66FF33"/>
                </a:solidFill>
                <a:latin typeface="Arial Rounded MT Bold" pitchFamily="34" charset="0"/>
                <a:ea typeface="新細明體" pitchFamily="18" charset="-120"/>
              </a:rPr>
              <a:t>Dietary Supplementation</a:t>
            </a:r>
            <a:r>
              <a:rPr lang="en-US" altLang="en-US" smtClean="0">
                <a:latin typeface="Arial Rounded MT Bold" pitchFamily="34" charset="0"/>
                <a:ea typeface="新細明體" pitchFamily="18" charset="-120"/>
              </a:rPr>
              <a:t> </a:t>
            </a:r>
          </a:p>
          <a:p>
            <a:pPr lvl="2"/>
            <a:r>
              <a:rPr lang="en-US" altLang="en-US" smtClean="0">
                <a:latin typeface="Arial Rounded MT Bold" pitchFamily="34" charset="0"/>
                <a:ea typeface="新細明體" pitchFamily="18" charset="-120"/>
              </a:rPr>
              <a:t>( Biotin for Biotinidase deficiency, Starch for G-6-P deficiency)</a:t>
            </a:r>
          </a:p>
          <a:p>
            <a:pPr lvl="1"/>
            <a:r>
              <a:rPr lang="en-US" altLang="en-US" smtClean="0">
                <a:solidFill>
                  <a:srgbClr val="66FF33"/>
                </a:solidFill>
                <a:latin typeface="Arial Rounded MT Bold" pitchFamily="34" charset="0"/>
                <a:ea typeface="新細明體" pitchFamily="18" charset="-120"/>
              </a:rPr>
              <a:t>Chelation and enhanced excretion</a:t>
            </a:r>
          </a:p>
          <a:p>
            <a:pPr lvl="2"/>
            <a:r>
              <a:rPr lang="en-US" altLang="en-US" smtClean="0">
                <a:latin typeface="Arial Rounded MT Bold" pitchFamily="34" charset="0"/>
                <a:ea typeface="新細明體" pitchFamily="18" charset="-120"/>
              </a:rPr>
              <a:t>(Copper chelation for Wilson Disease)</a:t>
            </a:r>
          </a:p>
          <a:p>
            <a:pPr lvl="1"/>
            <a:r>
              <a:rPr lang="en-US" altLang="en-US" smtClean="0">
                <a:solidFill>
                  <a:srgbClr val="66FF33"/>
                </a:solidFill>
                <a:latin typeface="Arial Rounded MT Bold" pitchFamily="34" charset="0"/>
                <a:ea typeface="新細明體" pitchFamily="18" charset="-120"/>
              </a:rPr>
              <a:t>Metabolic inhibitors</a:t>
            </a:r>
          </a:p>
          <a:p>
            <a:pPr lvl="2"/>
            <a:r>
              <a:rPr lang="en-US" altLang="en-US" smtClean="0">
                <a:latin typeface="Arial Rounded MT Bold" pitchFamily="34" charset="0"/>
                <a:ea typeface="新細明體" pitchFamily="18" charset="-120"/>
              </a:rPr>
              <a:t>(allopurinol for gout, Statins for hypercholesterolemia,)</a:t>
            </a:r>
          </a:p>
        </p:txBody>
      </p:sp>
      <p:sp>
        <p:nvSpPr>
          <p:cNvPr id="90116" name="Line 4"/>
          <p:cNvSpPr>
            <a:spLocks noChangeShapeType="1"/>
          </p:cNvSpPr>
          <p:nvPr/>
        </p:nvSpPr>
        <p:spPr bwMode="auto">
          <a:xfrm>
            <a:off x="609600" y="990600"/>
            <a:ext cx="76962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smtClean="0">
              <a:solidFill>
                <a:prstClr val="black"/>
              </a:solidFill>
              <a:ea typeface="新細明體" pitchFamily="18" charset="-120"/>
            </a:endParaRPr>
          </a:p>
        </p:txBody>
      </p:sp>
    </p:spTree>
    <p:extLst>
      <p:ext uri="{BB962C8B-B14F-4D97-AF65-F5344CB8AC3E}">
        <p14:creationId xmlns:p14="http://schemas.microsoft.com/office/powerpoint/2010/main" val="1911655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0"/>
            <a:ext cx="7772400" cy="1143000"/>
          </a:xfrm>
        </p:spPr>
        <p:txBody>
          <a:bodyPr/>
          <a:lstStyle/>
          <a:p>
            <a:r>
              <a:rPr lang="en-US" altLang="en-US" sz="3600" smtClean="0">
                <a:solidFill>
                  <a:srgbClr val="FFFF00"/>
                </a:solidFill>
                <a:latin typeface="Arial Rounded MT Bold" pitchFamily="34" charset="0"/>
                <a:ea typeface="新細明體" pitchFamily="18" charset="-120"/>
              </a:rPr>
              <a:t>Therapy of Genetic Disorders</a:t>
            </a:r>
          </a:p>
        </p:txBody>
      </p:sp>
      <p:sp>
        <p:nvSpPr>
          <p:cNvPr id="91139" name="Rectangle 3"/>
          <p:cNvSpPr>
            <a:spLocks noGrp="1" noChangeArrowheads="1"/>
          </p:cNvSpPr>
          <p:nvPr>
            <p:ph type="body" idx="1"/>
          </p:nvPr>
        </p:nvSpPr>
        <p:spPr>
          <a:xfrm>
            <a:off x="609600" y="990600"/>
            <a:ext cx="7924800" cy="5334000"/>
          </a:xfrm>
        </p:spPr>
        <p:txBody>
          <a:bodyPr/>
          <a:lstStyle/>
          <a:p>
            <a:r>
              <a:rPr lang="en-US" altLang="en-US" b="1" smtClean="0">
                <a:solidFill>
                  <a:srgbClr val="66FF33"/>
                </a:solidFill>
                <a:latin typeface="Arial Rounded MT Bold" pitchFamily="34" charset="0"/>
                <a:ea typeface="新細明體" pitchFamily="18" charset="-120"/>
              </a:rPr>
              <a:t>Gene Product Therapy</a:t>
            </a:r>
          </a:p>
          <a:p>
            <a:pPr lvl="1">
              <a:buClr>
                <a:srgbClr val="00FFFF"/>
              </a:buClr>
              <a:buFont typeface="Wingdings" pitchFamily="2" charset="2"/>
              <a:buChar char="Ø"/>
            </a:pPr>
            <a:r>
              <a:rPr lang="en-US" altLang="en-US" sz="2400" b="1" smtClean="0">
                <a:latin typeface="Arial" pitchFamily="34" charset="0"/>
                <a:ea typeface="新細明體" pitchFamily="18" charset="-120"/>
                <a:cs typeface="Arial" pitchFamily="34" charset="0"/>
              </a:rPr>
              <a:t>Hormone, protein or enzyme replacement</a:t>
            </a:r>
          </a:p>
          <a:p>
            <a:pPr lvl="2">
              <a:buClr>
                <a:srgbClr val="FFFF00"/>
              </a:buClr>
              <a:buFont typeface="Wingdings" pitchFamily="2" charset="2"/>
              <a:buChar char="§"/>
            </a:pPr>
            <a:r>
              <a:rPr lang="en-US" altLang="en-US" smtClean="0">
                <a:latin typeface="Arial" pitchFamily="34" charset="0"/>
                <a:ea typeface="新細明體" pitchFamily="18" charset="-120"/>
                <a:cs typeface="Arial" pitchFamily="34" charset="0"/>
              </a:rPr>
              <a:t>Hormone supplementation:</a:t>
            </a:r>
          </a:p>
          <a:p>
            <a:pPr lvl="3">
              <a:buClr>
                <a:srgbClr val="00FFFF"/>
              </a:buClr>
              <a:buFont typeface="Wingdings" pitchFamily="2" charset="2"/>
              <a:buChar char="§"/>
            </a:pPr>
            <a:r>
              <a:rPr lang="en-US" altLang="en-US" smtClean="0">
                <a:latin typeface="Arial" pitchFamily="34" charset="0"/>
                <a:ea typeface="新細明體" pitchFamily="18" charset="-120"/>
                <a:cs typeface="Arial" pitchFamily="34" charset="0"/>
              </a:rPr>
              <a:t>Hypothyroidism: </a:t>
            </a:r>
            <a:r>
              <a:rPr lang="en-US" altLang="en-US" smtClean="0">
                <a:solidFill>
                  <a:srgbClr val="00FFFF"/>
                </a:solidFill>
                <a:latin typeface="Arial" pitchFamily="34" charset="0"/>
                <a:ea typeface="新細明體" pitchFamily="18" charset="-120"/>
                <a:cs typeface="Arial" pitchFamily="34" charset="0"/>
              </a:rPr>
              <a:t>Thyroid hormones</a:t>
            </a:r>
          </a:p>
          <a:p>
            <a:pPr lvl="3">
              <a:buClr>
                <a:srgbClr val="00FFFF"/>
              </a:buClr>
              <a:buFont typeface="Wingdings" pitchFamily="2" charset="2"/>
              <a:buChar char="§"/>
            </a:pPr>
            <a:r>
              <a:rPr lang="en-US" altLang="en-US" smtClean="0">
                <a:latin typeface="Arial" pitchFamily="34" charset="0"/>
                <a:ea typeface="新細明體" pitchFamily="18" charset="-120"/>
                <a:cs typeface="Arial" pitchFamily="34" charset="0"/>
              </a:rPr>
              <a:t>Congenital adrenal hyperplasia: </a:t>
            </a:r>
            <a:r>
              <a:rPr lang="en-US" altLang="en-US" smtClean="0">
                <a:solidFill>
                  <a:srgbClr val="00FFFF"/>
                </a:solidFill>
                <a:latin typeface="Arial" pitchFamily="34" charset="0"/>
                <a:ea typeface="新細明體" pitchFamily="18" charset="-120"/>
                <a:cs typeface="Arial" pitchFamily="34" charset="0"/>
              </a:rPr>
              <a:t>Cortisol</a:t>
            </a:r>
          </a:p>
          <a:p>
            <a:pPr lvl="3">
              <a:buClr>
                <a:srgbClr val="00FFFF"/>
              </a:buClr>
              <a:buFont typeface="Wingdings" pitchFamily="2" charset="2"/>
              <a:buChar char="§"/>
            </a:pPr>
            <a:r>
              <a:rPr lang="en-US" altLang="en-US" smtClean="0">
                <a:latin typeface="Arial" pitchFamily="34" charset="0"/>
                <a:ea typeface="新細明體" pitchFamily="18" charset="-120"/>
                <a:cs typeface="Arial" pitchFamily="34" charset="0"/>
              </a:rPr>
              <a:t>Growth hormone</a:t>
            </a:r>
            <a:endParaRPr lang="en-US" altLang="en-US" i="1" smtClean="0">
              <a:solidFill>
                <a:schemeClr val="hlink"/>
              </a:solidFill>
              <a:latin typeface="Arial" pitchFamily="34" charset="0"/>
              <a:ea typeface="新細明體" pitchFamily="18" charset="-120"/>
              <a:cs typeface="Arial" pitchFamily="34" charset="0"/>
            </a:endParaRPr>
          </a:p>
          <a:p>
            <a:pPr lvl="2">
              <a:buClr>
                <a:srgbClr val="FFFF00"/>
              </a:buClr>
              <a:buFont typeface="Wingdings" pitchFamily="2" charset="2"/>
              <a:buChar char="§"/>
            </a:pPr>
            <a:r>
              <a:rPr lang="en-US" altLang="en-US" smtClean="0">
                <a:latin typeface="Arial" pitchFamily="34" charset="0"/>
                <a:ea typeface="新細明體" pitchFamily="18" charset="-120"/>
                <a:cs typeface="Arial" pitchFamily="34" charset="0"/>
              </a:rPr>
              <a:t>Hemophilia: </a:t>
            </a:r>
            <a:r>
              <a:rPr lang="en-US" altLang="en-US" smtClean="0">
                <a:solidFill>
                  <a:srgbClr val="00FFFF"/>
                </a:solidFill>
                <a:latin typeface="Arial" pitchFamily="34" charset="0"/>
                <a:ea typeface="新細明體" pitchFamily="18" charset="-120"/>
                <a:cs typeface="Arial" pitchFamily="34" charset="0"/>
              </a:rPr>
              <a:t>Clotting factors </a:t>
            </a:r>
          </a:p>
          <a:p>
            <a:pPr lvl="2">
              <a:buClr>
                <a:srgbClr val="FFFF00"/>
              </a:buClr>
              <a:buFont typeface="Wingdings" pitchFamily="2" charset="2"/>
              <a:buChar char="§"/>
            </a:pPr>
            <a:r>
              <a:rPr lang="en-US" altLang="en-US" smtClean="0">
                <a:latin typeface="Arial" pitchFamily="34" charset="0"/>
                <a:ea typeface="新細明體" pitchFamily="18" charset="-120"/>
                <a:cs typeface="Arial" pitchFamily="34" charset="0"/>
              </a:rPr>
              <a:t>Diabetes: </a:t>
            </a:r>
            <a:r>
              <a:rPr lang="en-US" altLang="en-US" smtClean="0">
                <a:solidFill>
                  <a:srgbClr val="00FFFF"/>
                </a:solidFill>
                <a:latin typeface="Arial" pitchFamily="34" charset="0"/>
                <a:ea typeface="新細明體" pitchFamily="18" charset="-120"/>
                <a:cs typeface="Arial" pitchFamily="34" charset="0"/>
              </a:rPr>
              <a:t>Insulin</a:t>
            </a:r>
            <a:r>
              <a:rPr lang="en-US" altLang="en-US" smtClean="0">
                <a:latin typeface="Arial" pitchFamily="34" charset="0"/>
                <a:ea typeface="新細明體" pitchFamily="18" charset="-120"/>
                <a:cs typeface="Arial" pitchFamily="34" charset="0"/>
              </a:rPr>
              <a:t> </a:t>
            </a:r>
          </a:p>
          <a:p>
            <a:pPr lvl="2">
              <a:buClr>
                <a:srgbClr val="FFFF00"/>
              </a:buClr>
              <a:buFont typeface="Wingdings" pitchFamily="2" charset="2"/>
              <a:buChar char="§"/>
            </a:pPr>
            <a:r>
              <a:rPr lang="en-US" altLang="en-US" sz="2000" smtClean="0">
                <a:latin typeface="Arial" pitchFamily="34" charset="0"/>
                <a:ea typeface="新細明體" pitchFamily="18" charset="-120"/>
                <a:cs typeface="Arial" pitchFamily="34" charset="0"/>
              </a:rPr>
              <a:t> </a:t>
            </a:r>
            <a:r>
              <a:rPr lang="en-US" altLang="en-US" smtClean="0">
                <a:latin typeface="Arial" pitchFamily="34" charset="0"/>
                <a:ea typeface="新細明體" pitchFamily="18" charset="-120"/>
                <a:cs typeface="Arial" pitchFamily="34" charset="0"/>
              </a:rPr>
              <a:t>Enzyme replacement</a:t>
            </a:r>
          </a:p>
          <a:p>
            <a:pPr lvl="3">
              <a:buClr>
                <a:srgbClr val="00FFFF"/>
              </a:buClr>
              <a:buFont typeface="Wingdings" pitchFamily="2" charset="2"/>
              <a:buChar char="§"/>
            </a:pPr>
            <a:r>
              <a:rPr lang="en-US" altLang="en-US" smtClean="0">
                <a:latin typeface="Arial" pitchFamily="34" charset="0"/>
                <a:ea typeface="新細明體" pitchFamily="18" charset="-120"/>
                <a:cs typeface="Arial" pitchFamily="34" charset="0"/>
              </a:rPr>
              <a:t>Gauchers: </a:t>
            </a:r>
            <a:r>
              <a:rPr lang="en-US" altLang="en-US" smtClean="0">
                <a:solidFill>
                  <a:srgbClr val="00FFFF"/>
                </a:solidFill>
                <a:latin typeface="Arial" pitchFamily="34" charset="0"/>
                <a:ea typeface="新細明體" pitchFamily="18" charset="-120"/>
                <a:cs typeface="Arial" pitchFamily="34" charset="0"/>
              </a:rPr>
              <a:t>Beta glucosidase </a:t>
            </a:r>
          </a:p>
          <a:p>
            <a:pPr lvl="3">
              <a:buClr>
                <a:srgbClr val="00FFFF"/>
              </a:buClr>
              <a:buFont typeface="Wingdings" pitchFamily="2" charset="2"/>
              <a:buChar char="§"/>
            </a:pPr>
            <a:r>
              <a:rPr lang="en-US" altLang="en-US" smtClean="0">
                <a:latin typeface="Arial" pitchFamily="34" charset="0"/>
                <a:ea typeface="新細明體" pitchFamily="18" charset="-120"/>
                <a:cs typeface="Arial" pitchFamily="34" charset="0"/>
              </a:rPr>
              <a:t>Pompe : </a:t>
            </a:r>
            <a:r>
              <a:rPr lang="en-US" altLang="en-US" smtClean="0">
                <a:solidFill>
                  <a:srgbClr val="00FFFF"/>
                </a:solidFill>
                <a:latin typeface="Arial" pitchFamily="34" charset="0"/>
                <a:ea typeface="新細明體" pitchFamily="18" charset="-120"/>
                <a:cs typeface="Arial" pitchFamily="34" charset="0"/>
              </a:rPr>
              <a:t>Alpha glucosidase</a:t>
            </a:r>
          </a:p>
          <a:p>
            <a:pPr lvl="3">
              <a:buClr>
                <a:srgbClr val="00FFFF"/>
              </a:buClr>
              <a:buFont typeface="Wingdings" pitchFamily="2" charset="2"/>
              <a:buChar char="§"/>
            </a:pPr>
            <a:r>
              <a:rPr lang="en-US" altLang="en-US" smtClean="0">
                <a:latin typeface="Arial" pitchFamily="34" charset="0"/>
                <a:ea typeface="新細明體" pitchFamily="18" charset="-120"/>
                <a:cs typeface="Arial" pitchFamily="34" charset="0"/>
              </a:rPr>
              <a:t>SCID: </a:t>
            </a:r>
            <a:r>
              <a:rPr lang="en-US" altLang="en-US" smtClean="0">
                <a:solidFill>
                  <a:srgbClr val="00FFFF"/>
                </a:solidFill>
                <a:latin typeface="Arial" pitchFamily="34" charset="0"/>
                <a:ea typeface="新細明體" pitchFamily="18" charset="-120"/>
                <a:cs typeface="Arial" pitchFamily="34" charset="0"/>
              </a:rPr>
              <a:t>Adenosine deaminase</a:t>
            </a:r>
            <a:endParaRPr lang="en-US" altLang="en-US" smtClean="0">
              <a:solidFill>
                <a:srgbClr val="00FFFF"/>
              </a:solidFill>
              <a:ea typeface="新細明體" pitchFamily="18" charset="-120"/>
            </a:endParaRPr>
          </a:p>
        </p:txBody>
      </p:sp>
    </p:spTree>
    <p:extLst>
      <p:ext uri="{BB962C8B-B14F-4D97-AF65-F5344CB8AC3E}">
        <p14:creationId xmlns:p14="http://schemas.microsoft.com/office/powerpoint/2010/main" val="3502361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8001000" cy="609600"/>
          </a:xfrm>
        </p:spPr>
        <p:txBody>
          <a:bodyPr rtlCol="0">
            <a:normAutofit fontScale="90000"/>
          </a:bodyPr>
          <a:lstStyle/>
          <a:p>
            <a:pPr eaLnBrk="1" fontAlgn="auto" hangingPunct="1">
              <a:spcAft>
                <a:spcPts val="0"/>
              </a:spcAft>
              <a:defRPr/>
            </a:pPr>
            <a:r>
              <a:rPr lang="en-US" sz="4000" dirty="0" smtClean="0">
                <a:solidFill>
                  <a:srgbClr val="0033CC"/>
                </a:solidFill>
                <a:latin typeface="Arial Rounded MT Bold" pitchFamily="34" charset="0"/>
              </a:rPr>
              <a:t>Amniocentesis</a:t>
            </a:r>
          </a:p>
        </p:txBody>
      </p:sp>
      <p:sp>
        <p:nvSpPr>
          <p:cNvPr id="23555" name="Rectangle 3"/>
          <p:cNvSpPr>
            <a:spLocks noGrp="1" noChangeArrowheads="1"/>
          </p:cNvSpPr>
          <p:nvPr>
            <p:ph type="body" idx="1"/>
          </p:nvPr>
        </p:nvSpPr>
        <p:spPr>
          <a:xfrm>
            <a:off x="762000" y="1597025"/>
            <a:ext cx="8229600" cy="2898775"/>
          </a:xfrm>
        </p:spPr>
        <p:txBody>
          <a:bodyPr rtlCol="0">
            <a:normAutofit lnSpcReduction="10000"/>
          </a:bodyPr>
          <a:lstStyle/>
          <a:p>
            <a:pPr eaLnBrk="1" fontAlgn="auto" hangingPunct="1">
              <a:lnSpc>
                <a:spcPct val="110000"/>
              </a:lnSpc>
              <a:spcBef>
                <a:spcPct val="0"/>
              </a:spcBef>
              <a:spcAft>
                <a:spcPts val="0"/>
              </a:spcAft>
              <a:buFontTx/>
              <a:buNone/>
              <a:defRPr/>
            </a:pPr>
            <a:r>
              <a:rPr lang="en-US" sz="3000" dirty="0" smtClean="0">
                <a:solidFill>
                  <a:srgbClr val="006600"/>
                </a:solidFill>
                <a:latin typeface="Arial Rounded MT Bold" pitchFamily="34" charset="0"/>
              </a:rPr>
              <a:t>Advantages:</a:t>
            </a:r>
          </a:p>
          <a:p>
            <a:pPr eaLnBrk="1" fontAlgn="auto" hangingPunct="1">
              <a:lnSpc>
                <a:spcPct val="110000"/>
              </a:lnSpc>
              <a:spcBef>
                <a:spcPct val="0"/>
              </a:spcBef>
              <a:spcAft>
                <a:spcPts val="0"/>
              </a:spcAft>
              <a:buClr>
                <a:srgbClr val="0033CC"/>
              </a:buClr>
              <a:buFont typeface="Wingdings" pitchFamily="2" charset="2"/>
              <a:buChar char="§"/>
              <a:defRPr/>
            </a:pPr>
            <a:r>
              <a:rPr lang="en-US" sz="2400" dirty="0" smtClean="0">
                <a:latin typeface="Arial Rounded MT Bold" pitchFamily="34" charset="0"/>
              </a:rPr>
              <a:t>Can examine AFP levels for spinal defects</a:t>
            </a:r>
          </a:p>
          <a:p>
            <a:pPr eaLnBrk="1" fontAlgn="auto" hangingPunct="1">
              <a:lnSpc>
                <a:spcPct val="110000"/>
              </a:lnSpc>
              <a:spcBef>
                <a:spcPct val="0"/>
              </a:spcBef>
              <a:spcAft>
                <a:spcPts val="0"/>
              </a:spcAft>
              <a:buClr>
                <a:srgbClr val="0033CC"/>
              </a:buClr>
              <a:buFont typeface="Wingdings" pitchFamily="2" charset="2"/>
              <a:buChar char="§"/>
              <a:defRPr/>
            </a:pPr>
            <a:r>
              <a:rPr lang="en-US" sz="2400" dirty="0" smtClean="0">
                <a:latin typeface="Arial Rounded MT Bold" pitchFamily="34" charset="0"/>
              </a:rPr>
              <a:t>Can be performed by an Ob/</a:t>
            </a:r>
            <a:r>
              <a:rPr lang="en-US" sz="2400" dirty="0" err="1" smtClean="0">
                <a:latin typeface="Arial Rounded MT Bold" pitchFamily="34" charset="0"/>
              </a:rPr>
              <a:t>Gyn</a:t>
            </a:r>
            <a:r>
              <a:rPr lang="en-US" sz="2400" dirty="0" smtClean="0">
                <a:latin typeface="Arial Rounded MT Bold" pitchFamily="34" charset="0"/>
              </a:rPr>
              <a:t> vs. </a:t>
            </a:r>
            <a:r>
              <a:rPr lang="en-US" sz="2400" dirty="0" err="1" smtClean="0">
                <a:latin typeface="Arial Rounded MT Bold" pitchFamily="34" charset="0"/>
              </a:rPr>
              <a:t>perinatologist</a:t>
            </a:r>
            <a:endParaRPr lang="en-US" sz="2400" dirty="0" smtClean="0">
              <a:latin typeface="Arial Rounded MT Bold" pitchFamily="34" charset="0"/>
            </a:endParaRPr>
          </a:p>
          <a:p>
            <a:pPr eaLnBrk="1" fontAlgn="auto" hangingPunct="1">
              <a:lnSpc>
                <a:spcPct val="110000"/>
              </a:lnSpc>
              <a:spcBef>
                <a:spcPct val="0"/>
              </a:spcBef>
              <a:spcAft>
                <a:spcPts val="0"/>
              </a:spcAft>
              <a:buClr>
                <a:srgbClr val="0033CC"/>
              </a:buClr>
              <a:buFont typeface="Wingdings" pitchFamily="2" charset="2"/>
              <a:buChar char="§"/>
              <a:defRPr/>
            </a:pPr>
            <a:r>
              <a:rPr lang="en-US" sz="2400" dirty="0" smtClean="0">
                <a:latin typeface="Arial Rounded MT Bold" pitchFamily="34" charset="0"/>
              </a:rPr>
              <a:t>Fetal loss rate very low (0.5%) - for late Amniocenteses</a:t>
            </a:r>
          </a:p>
          <a:p>
            <a:pPr eaLnBrk="1" fontAlgn="auto" hangingPunct="1">
              <a:lnSpc>
                <a:spcPct val="110000"/>
              </a:lnSpc>
              <a:spcBef>
                <a:spcPct val="0"/>
              </a:spcBef>
              <a:spcAft>
                <a:spcPts val="0"/>
              </a:spcAft>
              <a:buFontTx/>
              <a:buNone/>
              <a:defRPr/>
            </a:pPr>
            <a:endParaRPr lang="en-US" sz="2400" dirty="0" smtClean="0">
              <a:effectLst>
                <a:outerShdw blurRad="38100" dist="38100" dir="2700000" algn="tl">
                  <a:srgbClr val="C0C0C0"/>
                </a:outerShdw>
              </a:effectLst>
            </a:endParaRPr>
          </a:p>
          <a:p>
            <a:pPr eaLnBrk="1" fontAlgn="auto" hangingPunct="1">
              <a:lnSpc>
                <a:spcPct val="110000"/>
              </a:lnSpc>
              <a:spcBef>
                <a:spcPct val="0"/>
              </a:spcBef>
              <a:spcAft>
                <a:spcPts val="0"/>
              </a:spcAft>
              <a:buFontTx/>
              <a:buNone/>
              <a:defRPr/>
            </a:pPr>
            <a:r>
              <a:rPr lang="en-US" sz="3000" dirty="0" smtClean="0">
                <a:effectLst>
                  <a:outerShdw blurRad="38100" dist="38100" dir="2700000" algn="tl">
                    <a:srgbClr val="C0C0C0"/>
                  </a:outerShdw>
                </a:effectLst>
              </a:rPr>
              <a:t>	</a:t>
            </a:r>
            <a:endParaRPr lang="en-US" sz="3000" u="sng" dirty="0" smtClean="0">
              <a:effectLst>
                <a:outerShdw blurRad="38100" dist="38100" dir="2700000" algn="tl">
                  <a:srgbClr val="C0C0C0"/>
                </a:outerShdw>
              </a:effectLst>
            </a:endParaRPr>
          </a:p>
          <a:p>
            <a:pPr eaLnBrk="1" fontAlgn="auto" hangingPunct="1">
              <a:lnSpc>
                <a:spcPct val="110000"/>
              </a:lnSpc>
              <a:spcBef>
                <a:spcPct val="0"/>
              </a:spcBef>
              <a:spcAft>
                <a:spcPts val="0"/>
              </a:spcAft>
              <a:buFontTx/>
              <a:buNone/>
              <a:defRPr/>
            </a:pPr>
            <a:endParaRPr lang="en-US" sz="3000" dirty="0" smtClean="0">
              <a:effectLst>
                <a:outerShdw blurRad="38100" dist="38100" dir="2700000" algn="tl">
                  <a:srgbClr val="C0C0C0"/>
                </a:outerShdw>
              </a:effectLst>
            </a:endParaRPr>
          </a:p>
          <a:p>
            <a:pPr eaLnBrk="1" fontAlgn="auto" hangingPunct="1">
              <a:lnSpc>
                <a:spcPct val="110000"/>
              </a:lnSpc>
              <a:spcBef>
                <a:spcPct val="0"/>
              </a:spcBef>
              <a:spcAft>
                <a:spcPts val="0"/>
              </a:spcAft>
              <a:buFontTx/>
              <a:buNone/>
              <a:defRPr/>
            </a:pPr>
            <a:endParaRPr lang="en-US" sz="2800" dirty="0" smtClean="0">
              <a:effectLst>
                <a:outerShdw blurRad="38100" dist="38100" dir="2700000" algn="tl">
                  <a:srgbClr val="C0C0C0"/>
                </a:outerShdw>
              </a:effectLst>
            </a:endParaRPr>
          </a:p>
        </p:txBody>
      </p:sp>
      <p:sp>
        <p:nvSpPr>
          <p:cNvPr id="23556" name="Rectangle 4"/>
          <p:cNvSpPr>
            <a:spLocks noChangeArrowheads="1"/>
          </p:cNvSpPr>
          <p:nvPr/>
        </p:nvSpPr>
        <p:spPr bwMode="auto">
          <a:xfrm>
            <a:off x="762000" y="3817938"/>
            <a:ext cx="8382000" cy="2225675"/>
          </a:xfrm>
          <a:prstGeom prst="rect">
            <a:avLst/>
          </a:prstGeom>
          <a:noFill/>
          <a:ln w="9525">
            <a:noFill/>
            <a:miter lim="800000"/>
            <a:headEnd/>
            <a:tailEnd/>
          </a:ln>
          <a:effectLst/>
        </p:spPr>
        <p:txBody>
          <a:bodyPr>
            <a:spAutoFit/>
          </a:bodyPr>
          <a:lstStyle/>
          <a:p>
            <a:pPr fontAlgn="base">
              <a:lnSpc>
                <a:spcPct val="110000"/>
              </a:lnSpc>
              <a:spcBef>
                <a:spcPct val="0"/>
              </a:spcBef>
              <a:spcAft>
                <a:spcPct val="0"/>
              </a:spcAft>
              <a:defRPr/>
            </a:pPr>
            <a:r>
              <a:rPr kumimoji="1" lang="en-US" sz="3000" dirty="0">
                <a:solidFill>
                  <a:srgbClr val="FF0000"/>
                </a:solidFill>
                <a:latin typeface="Arial" pitchFamily="34" charset="0"/>
                <a:ea typeface="新細明體" pitchFamily="18" charset="-120"/>
                <a:cs typeface="Arial" pitchFamily="34" charset="0"/>
              </a:rPr>
              <a:t>Disadvantages</a:t>
            </a:r>
          </a:p>
          <a:p>
            <a:pPr marL="342900" indent="-342900" fontAlgn="base">
              <a:lnSpc>
                <a:spcPct val="110000"/>
              </a:lnSpc>
              <a:spcBef>
                <a:spcPct val="0"/>
              </a:spcBef>
              <a:spcAft>
                <a:spcPct val="0"/>
              </a:spcAft>
              <a:buClr>
                <a:srgbClr val="006600"/>
              </a:buClr>
              <a:buFont typeface="Wingdings" pitchFamily="2" charset="2"/>
              <a:buChar char="§"/>
              <a:defRPr/>
            </a:pPr>
            <a:r>
              <a:rPr kumimoji="1" lang="en-US" sz="2400" dirty="0">
                <a:solidFill>
                  <a:prstClr val="black"/>
                </a:solidFill>
                <a:latin typeface="Arial Rounded MT Bold" pitchFamily="34" charset="0"/>
                <a:ea typeface="新細明體" pitchFamily="18" charset="-120"/>
                <a:cs typeface="Arial" pitchFamily="34" charset="0"/>
              </a:rPr>
              <a:t> Early amniocentesis has a higher risk of  miscarriage (5%)</a:t>
            </a:r>
          </a:p>
          <a:p>
            <a:pPr marL="342900" indent="-342900" fontAlgn="base">
              <a:lnSpc>
                <a:spcPct val="110000"/>
              </a:lnSpc>
              <a:spcBef>
                <a:spcPct val="0"/>
              </a:spcBef>
              <a:spcAft>
                <a:spcPct val="0"/>
              </a:spcAft>
              <a:buClr>
                <a:srgbClr val="006600"/>
              </a:buClr>
              <a:buFont typeface="Wingdings" pitchFamily="2" charset="2"/>
              <a:buChar char="§"/>
              <a:defRPr/>
            </a:pPr>
            <a:r>
              <a:rPr kumimoji="1" lang="en-US" sz="2400" dirty="0">
                <a:solidFill>
                  <a:prstClr val="black"/>
                </a:solidFill>
                <a:latin typeface="Arial Rounded MT Bold" pitchFamily="34" charset="0"/>
                <a:ea typeface="新細明體" pitchFamily="18" charset="-120"/>
                <a:cs typeface="Arial" pitchFamily="34" charset="0"/>
              </a:rPr>
              <a:t> Longer wait time for patients than CVS – 1-2 weeks</a:t>
            </a:r>
          </a:p>
          <a:p>
            <a:pPr marL="342900" indent="-342900" fontAlgn="base">
              <a:lnSpc>
                <a:spcPct val="110000"/>
              </a:lnSpc>
              <a:spcBef>
                <a:spcPct val="0"/>
              </a:spcBef>
              <a:spcAft>
                <a:spcPct val="0"/>
              </a:spcAft>
              <a:buClr>
                <a:srgbClr val="006600"/>
              </a:buClr>
              <a:buFont typeface="Wingdings" pitchFamily="2" charset="2"/>
              <a:buChar char="§"/>
              <a:defRPr/>
            </a:pPr>
            <a:r>
              <a:rPr kumimoji="1" lang="en-US" sz="2400" dirty="0">
                <a:solidFill>
                  <a:prstClr val="black"/>
                </a:solidFill>
                <a:latin typeface="Arial Rounded MT Bold" pitchFamily="34" charset="0"/>
                <a:ea typeface="新細明體" pitchFamily="18" charset="-120"/>
                <a:cs typeface="Arial" pitchFamily="34" charset="0"/>
              </a:rPr>
              <a:t> Also have some risk of </a:t>
            </a:r>
            <a:r>
              <a:rPr kumimoji="1" lang="en-US" sz="2400" dirty="0" err="1">
                <a:solidFill>
                  <a:prstClr val="black"/>
                </a:solidFill>
                <a:latin typeface="Arial Rounded MT Bold" pitchFamily="34" charset="0"/>
                <a:ea typeface="新細明體" pitchFamily="18" charset="-120"/>
                <a:cs typeface="Arial" pitchFamily="34" charset="0"/>
              </a:rPr>
              <a:t>mosaicism</a:t>
            </a:r>
            <a:endParaRPr kumimoji="1" lang="en-US" sz="2400" dirty="0">
              <a:solidFill>
                <a:prstClr val="black"/>
              </a:solidFill>
              <a:latin typeface="Arial Rounded MT Bold" pitchFamily="34" charset="0"/>
              <a:ea typeface="新細明體" pitchFamily="18" charset="-120"/>
              <a:cs typeface="Arial" pitchFamily="34" charset="0"/>
            </a:endParaRPr>
          </a:p>
        </p:txBody>
      </p:sp>
    </p:spTree>
    <p:extLst>
      <p:ext uri="{BB962C8B-B14F-4D97-AF65-F5344CB8AC3E}">
        <p14:creationId xmlns:p14="http://schemas.microsoft.com/office/powerpoint/2010/main" val="548772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228600"/>
            <a:ext cx="7772400" cy="1143000"/>
          </a:xfrm>
        </p:spPr>
        <p:txBody>
          <a:bodyPr/>
          <a:lstStyle/>
          <a:p>
            <a:r>
              <a:rPr lang="en-US" altLang="en-US" smtClean="0">
                <a:latin typeface="Arial Rounded MT Bold" pitchFamily="34" charset="0"/>
                <a:ea typeface="新細明體" pitchFamily="18" charset="-120"/>
              </a:rPr>
              <a:t>Examples of Current Enzyme Therapy</a:t>
            </a:r>
          </a:p>
        </p:txBody>
      </p:sp>
      <p:sp>
        <p:nvSpPr>
          <p:cNvPr id="92163" name="Rectangle 3"/>
          <p:cNvSpPr>
            <a:spLocks noGrp="1" noChangeArrowheads="1"/>
          </p:cNvSpPr>
          <p:nvPr>
            <p:ph type="body" idx="1"/>
          </p:nvPr>
        </p:nvSpPr>
        <p:spPr>
          <a:xfrm>
            <a:off x="457200" y="1524000"/>
            <a:ext cx="8458200" cy="4800600"/>
          </a:xfrm>
        </p:spPr>
        <p:txBody>
          <a:bodyPr/>
          <a:lstStyle/>
          <a:p>
            <a:r>
              <a:rPr lang="en-US" altLang="en-US" smtClean="0">
                <a:latin typeface="Arial" pitchFamily="34" charset="0"/>
                <a:ea typeface="新細明體" pitchFamily="18" charset="-120"/>
                <a:cs typeface="Arial" pitchFamily="34" charset="0"/>
              </a:rPr>
              <a:t>Current FDA approved enzyme replacement therapy	</a:t>
            </a:r>
          </a:p>
          <a:p>
            <a:pPr lvl="1">
              <a:buClr>
                <a:srgbClr val="66FF33"/>
              </a:buClr>
              <a:buFont typeface="Wingdings" pitchFamily="2" charset="2"/>
              <a:buChar char="§"/>
            </a:pPr>
            <a:r>
              <a:rPr lang="en-US" altLang="en-US" smtClean="0">
                <a:latin typeface="Arial" pitchFamily="34" charset="0"/>
                <a:ea typeface="新細明體" pitchFamily="18" charset="-120"/>
                <a:cs typeface="Arial" pitchFamily="34" charset="0"/>
              </a:rPr>
              <a:t>Adenosine deaminase deficiency (SCID)- </a:t>
            </a:r>
          </a:p>
          <a:p>
            <a:pPr lvl="2">
              <a:buClr>
                <a:srgbClr val="FFFF00"/>
              </a:buClr>
            </a:pPr>
            <a:r>
              <a:rPr lang="en-US" altLang="en-US" smtClean="0">
                <a:latin typeface="Arial" pitchFamily="34" charset="0"/>
                <a:ea typeface="新細明體" pitchFamily="18" charset="-120"/>
                <a:cs typeface="Arial" pitchFamily="34" charset="0"/>
              </a:rPr>
              <a:t>Severe combined Immunodeficiency</a:t>
            </a:r>
          </a:p>
          <a:p>
            <a:pPr lvl="2">
              <a:buClr>
                <a:srgbClr val="FFFF00"/>
              </a:buClr>
            </a:pPr>
            <a:r>
              <a:rPr lang="en-US" altLang="en-US" smtClean="0">
                <a:latin typeface="Arial" pitchFamily="34" charset="0"/>
                <a:ea typeface="新細明體" pitchFamily="18" charset="-120"/>
                <a:cs typeface="Arial" pitchFamily="34" charset="0"/>
              </a:rPr>
              <a:t>No targeting to cells, but removal of metabolites from plasma</a:t>
            </a:r>
          </a:p>
          <a:p>
            <a:pPr lvl="1">
              <a:buClr>
                <a:srgbClr val="66FF33"/>
              </a:buClr>
              <a:buFont typeface="Wingdings" pitchFamily="2" charset="2"/>
              <a:buChar char="§"/>
            </a:pPr>
            <a:r>
              <a:rPr lang="en-US" altLang="en-US" smtClean="0">
                <a:solidFill>
                  <a:srgbClr val="00FFFF"/>
                </a:solidFill>
                <a:latin typeface="Arial" pitchFamily="34" charset="0"/>
                <a:ea typeface="新細明體" pitchFamily="18" charset="-120"/>
                <a:cs typeface="Arial" pitchFamily="34" charset="0"/>
              </a:rPr>
              <a:t> </a:t>
            </a:r>
            <a:r>
              <a:rPr lang="en-US" altLang="en-US" smtClean="0">
                <a:latin typeface="Arial" pitchFamily="34" charset="0"/>
                <a:ea typeface="新細明體" pitchFamily="18" charset="-120"/>
                <a:cs typeface="Arial" pitchFamily="34" charset="0"/>
              </a:rPr>
              <a:t>Several Lysosomal Storage Disorders</a:t>
            </a:r>
          </a:p>
          <a:p>
            <a:pPr lvl="2">
              <a:buClr>
                <a:srgbClr val="FFFF00"/>
              </a:buClr>
            </a:pPr>
            <a:r>
              <a:rPr lang="en-US" altLang="en-US" smtClean="0">
                <a:latin typeface="Arial" pitchFamily="34" charset="0"/>
                <a:ea typeface="新細明體" pitchFamily="18" charset="-120"/>
                <a:cs typeface="Arial" pitchFamily="34" charset="0"/>
              </a:rPr>
              <a:t>Genetic deficiency of Lysosomal Enzymes</a:t>
            </a:r>
          </a:p>
          <a:p>
            <a:pPr lvl="2">
              <a:buClr>
                <a:srgbClr val="FFFF00"/>
              </a:buClr>
            </a:pPr>
            <a:r>
              <a:rPr lang="en-US" altLang="en-US" smtClean="0">
                <a:latin typeface="Arial" pitchFamily="34" charset="0"/>
                <a:ea typeface="新細明體" pitchFamily="18" charset="-120"/>
                <a:cs typeface="Arial" pitchFamily="34" charset="0"/>
              </a:rPr>
              <a:t>Therapy: Targeting of deficient enzyme to lysosomes</a:t>
            </a:r>
          </a:p>
        </p:txBody>
      </p:sp>
    </p:spTree>
    <p:extLst>
      <p:ext uri="{BB962C8B-B14F-4D97-AF65-F5344CB8AC3E}">
        <p14:creationId xmlns:p14="http://schemas.microsoft.com/office/powerpoint/2010/main" val="2195481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03200" y="1636713"/>
            <a:ext cx="89408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err="1" smtClean="0">
                <a:solidFill>
                  <a:prstClr val="black"/>
                </a:solidFill>
                <a:latin typeface="Comic Sans MS" pitchFamily="66" charset="0"/>
                <a:ea typeface="新細明體" pitchFamily="18" charset="-120"/>
              </a:rPr>
              <a:t>Gaucher</a:t>
            </a:r>
            <a:r>
              <a:rPr kumimoji="1" lang="en-US" altLang="en-US" sz="2400" dirty="0" smtClean="0">
                <a:solidFill>
                  <a:prstClr val="black"/>
                </a:solidFill>
                <a:latin typeface="Comic Sans MS" pitchFamily="66" charset="0"/>
                <a:ea typeface="新細明體" pitchFamily="18" charset="-120"/>
              </a:rPr>
              <a:t> Disease		Approved 1991</a:t>
            </a:r>
          </a:p>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err="1" smtClean="0">
                <a:solidFill>
                  <a:prstClr val="black"/>
                </a:solidFill>
                <a:latin typeface="Comic Sans MS" pitchFamily="66" charset="0"/>
                <a:ea typeface="新細明體" pitchFamily="18" charset="-120"/>
              </a:rPr>
              <a:t>Fabry</a:t>
            </a:r>
            <a:r>
              <a:rPr kumimoji="1" lang="en-US" altLang="en-US" sz="2400" dirty="0" smtClean="0">
                <a:solidFill>
                  <a:prstClr val="black"/>
                </a:solidFill>
                <a:latin typeface="Comic Sans MS" pitchFamily="66" charset="0"/>
                <a:ea typeface="新細明體" pitchFamily="18" charset="-120"/>
              </a:rPr>
              <a:t> Disease Approved 	2001 (EU), 2003 (US)</a:t>
            </a:r>
          </a:p>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smtClean="0">
                <a:solidFill>
                  <a:prstClr val="black"/>
                </a:solidFill>
                <a:latin typeface="Comic Sans MS" pitchFamily="66" charset="0"/>
                <a:ea typeface="新細明體" pitchFamily="18" charset="-120"/>
              </a:rPr>
              <a:t>MPS I Approved 		2003 (EU &amp; US)</a:t>
            </a:r>
          </a:p>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smtClean="0">
                <a:solidFill>
                  <a:prstClr val="black"/>
                </a:solidFill>
                <a:latin typeface="Comic Sans MS" pitchFamily="66" charset="0"/>
                <a:ea typeface="新細明體" pitchFamily="18" charset="-120"/>
              </a:rPr>
              <a:t>MPS VI Approved  		2005 (US&amp; EU)</a:t>
            </a:r>
          </a:p>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smtClean="0">
                <a:solidFill>
                  <a:prstClr val="black"/>
                </a:solidFill>
                <a:latin typeface="Comic Sans MS" pitchFamily="66" charset="0"/>
                <a:ea typeface="新細明體" pitchFamily="18" charset="-120"/>
              </a:rPr>
              <a:t>MPS II Approved  		2006 (US)</a:t>
            </a:r>
          </a:p>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err="1" smtClean="0">
                <a:solidFill>
                  <a:prstClr val="black"/>
                </a:solidFill>
                <a:latin typeface="Comic Sans MS" pitchFamily="66" charset="0"/>
                <a:ea typeface="新細明體" pitchFamily="18" charset="-120"/>
              </a:rPr>
              <a:t>Pompe</a:t>
            </a:r>
            <a:r>
              <a:rPr kumimoji="1" lang="en-US" altLang="en-US" sz="2400" dirty="0" smtClean="0">
                <a:solidFill>
                  <a:prstClr val="black"/>
                </a:solidFill>
                <a:latin typeface="Comic Sans MS" pitchFamily="66" charset="0"/>
                <a:ea typeface="新細明體" pitchFamily="18" charset="-120"/>
              </a:rPr>
              <a:t> Disease Approved  	2006 (US &amp; EU)</a:t>
            </a:r>
          </a:p>
          <a:p>
            <a:pPr marL="457200" indent="-457200" fontAlgn="base">
              <a:spcBef>
                <a:spcPct val="50000"/>
              </a:spcBef>
              <a:spcAft>
                <a:spcPct val="0"/>
              </a:spcAft>
              <a:buClr>
                <a:srgbClr val="00FFFF"/>
              </a:buClr>
              <a:buSzPct val="80000"/>
              <a:buFont typeface="Wingdings" panose="05000000000000000000" pitchFamily="2" charset="2"/>
              <a:buChar char="Ø"/>
              <a:defRPr/>
            </a:pPr>
            <a:r>
              <a:rPr kumimoji="1" lang="en-US" altLang="en-US" sz="2400" dirty="0" err="1" smtClean="0">
                <a:solidFill>
                  <a:prstClr val="black"/>
                </a:solidFill>
                <a:latin typeface="Comic Sans MS" pitchFamily="66" charset="0"/>
                <a:ea typeface="新細明體" pitchFamily="18" charset="-120"/>
              </a:rPr>
              <a:t>Niemann</a:t>
            </a:r>
            <a:r>
              <a:rPr kumimoji="1" lang="en-US" altLang="en-US" sz="2400" dirty="0" smtClean="0">
                <a:solidFill>
                  <a:prstClr val="black"/>
                </a:solidFill>
                <a:latin typeface="Comic Sans MS" pitchFamily="66" charset="0"/>
                <a:ea typeface="新細明體" pitchFamily="18" charset="-120"/>
              </a:rPr>
              <a:t>-Pick B Disease	Phase 1 Trial Underway</a:t>
            </a:r>
          </a:p>
          <a:p>
            <a:pPr fontAlgn="base">
              <a:spcBef>
                <a:spcPct val="50000"/>
              </a:spcBef>
              <a:spcAft>
                <a:spcPct val="0"/>
              </a:spcAft>
              <a:buFontTx/>
              <a:buNone/>
              <a:defRPr/>
            </a:pPr>
            <a:r>
              <a:rPr kumimoji="1" lang="en-US" altLang="en-US" sz="2800" dirty="0" smtClean="0">
                <a:solidFill>
                  <a:prstClr val="black"/>
                </a:solidFill>
                <a:latin typeface="Comic Sans MS" pitchFamily="66" charset="0"/>
                <a:ea typeface="新細明體" pitchFamily="18" charset="-120"/>
              </a:rPr>
              <a:t> </a:t>
            </a:r>
          </a:p>
        </p:txBody>
      </p:sp>
      <p:sp>
        <p:nvSpPr>
          <p:cNvPr id="93187" name="Rectangle 3"/>
          <p:cNvSpPr>
            <a:spLocks noChangeArrowheads="1"/>
          </p:cNvSpPr>
          <p:nvPr/>
        </p:nvSpPr>
        <p:spPr bwMode="auto">
          <a:xfrm>
            <a:off x="228600" y="1524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b="1" smtClean="0">
                <a:solidFill>
                  <a:srgbClr val="4F81BD"/>
                </a:solidFill>
                <a:latin typeface="Comic Sans MS" pitchFamily="66" charset="0"/>
              </a:rPr>
              <a:t>    </a:t>
            </a:r>
            <a:r>
              <a:rPr kumimoji="1" lang="en-US" altLang="en-US" b="1" smtClean="0">
                <a:solidFill>
                  <a:srgbClr val="1F497D"/>
                </a:solidFill>
                <a:latin typeface="Comic Sans MS" pitchFamily="66" charset="0"/>
              </a:rPr>
              <a:t>ENZYME  REPLACEMENT THERAPY   </a:t>
            </a:r>
          </a:p>
          <a:p>
            <a:pPr eaLnBrk="1" fontAlgn="base" hangingPunct="1">
              <a:spcBef>
                <a:spcPct val="0"/>
              </a:spcBef>
              <a:spcAft>
                <a:spcPct val="0"/>
              </a:spcAft>
              <a:buFontTx/>
              <a:buNone/>
            </a:pPr>
            <a:r>
              <a:rPr kumimoji="1" lang="en-US" altLang="en-US" b="1" smtClean="0">
                <a:solidFill>
                  <a:srgbClr val="1F497D"/>
                </a:solidFill>
                <a:latin typeface="Comic Sans MS" pitchFamily="66" charset="0"/>
              </a:rPr>
              <a:t> FOR LYSOSOMAL STORAGE  DISEASES</a:t>
            </a:r>
          </a:p>
        </p:txBody>
      </p:sp>
    </p:spTree>
    <p:extLst>
      <p:ext uri="{BB962C8B-B14F-4D97-AF65-F5344CB8AC3E}">
        <p14:creationId xmlns:p14="http://schemas.microsoft.com/office/powerpoint/2010/main" val="4110042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57200" y="4572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en-US" sz="3600" smtClean="0">
                <a:solidFill>
                  <a:srgbClr val="1F497D"/>
                </a:solidFill>
                <a:latin typeface="Times New Roman" pitchFamily="18" charset="0"/>
              </a:rPr>
              <a:t/>
            </a:r>
            <a:br>
              <a:rPr kumimoji="1" lang="en-US" altLang="en-US" sz="3600" smtClean="0">
                <a:solidFill>
                  <a:srgbClr val="1F497D"/>
                </a:solidFill>
                <a:latin typeface="Times New Roman" pitchFamily="18" charset="0"/>
              </a:rPr>
            </a:br>
            <a:r>
              <a:rPr kumimoji="1" lang="en-US" altLang="en-US" smtClean="0">
                <a:solidFill>
                  <a:srgbClr val="FFFF00"/>
                </a:solidFill>
                <a:latin typeface="Arial Rounded MT Bold" pitchFamily="34" charset="0"/>
              </a:rPr>
              <a:t>Current Enzyme Therapy of  Lysosomal Disorders with Intracellular Replacement of Enzyme:</a:t>
            </a:r>
            <a:r>
              <a:rPr kumimoji="1" lang="en-US" altLang="en-US" b="1" smtClean="0">
                <a:solidFill>
                  <a:srgbClr val="FFCC00"/>
                </a:solidFill>
                <a:latin typeface="Arial" pitchFamily="34" charset="0"/>
              </a:rPr>
              <a:t/>
            </a:r>
            <a:br>
              <a:rPr kumimoji="1" lang="en-US" altLang="en-US" b="1" smtClean="0">
                <a:solidFill>
                  <a:srgbClr val="FFCC00"/>
                </a:solidFill>
                <a:latin typeface="Arial" pitchFamily="34" charset="0"/>
              </a:rPr>
            </a:br>
            <a:endParaRPr kumimoji="1" lang="en-US" altLang="en-US" sz="4800" b="1" smtClean="0">
              <a:solidFill>
                <a:srgbClr val="1F497D"/>
              </a:solidFill>
              <a:latin typeface="Times New Roman" pitchFamily="18" charset="0"/>
            </a:endParaRPr>
          </a:p>
        </p:txBody>
      </p:sp>
      <p:sp>
        <p:nvSpPr>
          <p:cNvPr id="94211" name="Text Box 3"/>
          <p:cNvSpPr txBox="1">
            <a:spLocks noChangeArrowheads="1"/>
          </p:cNvSpPr>
          <p:nvPr/>
        </p:nvSpPr>
        <p:spPr bwMode="auto">
          <a:xfrm>
            <a:off x="371475" y="1981200"/>
            <a:ext cx="82391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2800" smtClean="0">
                <a:solidFill>
                  <a:prstClr val="black"/>
                </a:solidFill>
                <a:latin typeface="Arial" pitchFamily="34" charset="0"/>
                <a:cs typeface="Arial" pitchFamily="34" charset="0"/>
              </a:rPr>
              <a:t>    </a:t>
            </a:r>
            <a:r>
              <a:rPr kumimoji="1" lang="en-US" altLang="en-US" sz="2800" b="1" smtClean="0">
                <a:solidFill>
                  <a:srgbClr val="00FFFF"/>
                </a:solidFill>
                <a:latin typeface="Arial" pitchFamily="34" charset="0"/>
                <a:cs typeface="Arial" pitchFamily="34" charset="0"/>
              </a:rPr>
              <a:t>Currently “standard of care”</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Gauchers Disease (beta glucosidase; non neuronopathic)</a:t>
            </a:r>
          </a:p>
          <a:p>
            <a:pPr eaLnBrk="1" fontAlgn="base" hangingPunct="1">
              <a:spcBef>
                <a:spcPct val="0"/>
              </a:spcBef>
              <a:spcAft>
                <a:spcPct val="0"/>
              </a:spcAft>
              <a:buFontTx/>
              <a:buNone/>
            </a:pPr>
            <a:endParaRPr kumimoji="1" lang="en-US" altLang="en-US" sz="2800" smtClean="0">
              <a:solidFill>
                <a:prstClr val="black"/>
              </a:solidFill>
              <a:latin typeface="Arial" pitchFamily="34" charset="0"/>
              <a:cs typeface="Arial" pitchFamily="34" charset="0"/>
            </a:endParaRPr>
          </a:p>
          <a:p>
            <a:pPr eaLnBrk="1" fontAlgn="base" hangingPunct="1">
              <a:spcBef>
                <a:spcPct val="0"/>
              </a:spcBef>
              <a:spcAft>
                <a:spcPct val="0"/>
              </a:spcAft>
              <a:buFontTx/>
              <a:buNone/>
            </a:pPr>
            <a:r>
              <a:rPr kumimoji="1" lang="en-US" altLang="en-US" sz="2800" b="1" smtClean="0">
                <a:solidFill>
                  <a:srgbClr val="1F497D"/>
                </a:solidFill>
                <a:latin typeface="Arial" pitchFamily="34" charset="0"/>
                <a:cs typeface="Arial" pitchFamily="34" charset="0"/>
              </a:rPr>
              <a:t>   </a:t>
            </a:r>
            <a:r>
              <a:rPr kumimoji="1" lang="en-US" altLang="en-US" sz="2800" b="1" smtClean="0">
                <a:solidFill>
                  <a:srgbClr val="00FFFF"/>
                </a:solidFill>
                <a:latin typeface="Arial" pitchFamily="34" charset="0"/>
                <a:cs typeface="Arial" pitchFamily="34" charset="0"/>
              </a:rPr>
              <a:t>Current Clinical Trials:</a:t>
            </a:r>
            <a:endParaRPr kumimoji="1" lang="en-US" altLang="en-US" sz="2400" smtClean="0">
              <a:solidFill>
                <a:srgbClr val="00FFFF"/>
              </a:solidFill>
              <a:latin typeface="Arial" pitchFamily="34" charset="0"/>
              <a:cs typeface="Arial" pitchFamily="34" charset="0"/>
            </a:endParaRP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Glycogen Storage Disease Type II  (acid maltase)</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Fabry Disease (alpha galactosidase)</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Hurler Disease (alpha iduronidase)</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a:t>
            </a:r>
          </a:p>
          <a:p>
            <a:pPr eaLnBrk="1" fontAlgn="base" hangingPunct="1">
              <a:spcBef>
                <a:spcPct val="0"/>
              </a:spcBef>
              <a:spcAft>
                <a:spcPct val="0"/>
              </a:spcAft>
              <a:buFontTx/>
              <a:buNone/>
            </a:pPr>
            <a:r>
              <a:rPr kumimoji="1" lang="en-US" altLang="en-US" sz="2400" smtClean="0">
                <a:solidFill>
                  <a:prstClr val="black"/>
                </a:solidFill>
                <a:latin typeface="Arial" pitchFamily="34" charset="0"/>
                <a:cs typeface="Arial" pitchFamily="34" charset="0"/>
              </a:rPr>
              <a:t>	Hunter Disease (iduronate sulfatase)</a:t>
            </a:r>
          </a:p>
        </p:txBody>
      </p:sp>
      <p:sp>
        <p:nvSpPr>
          <p:cNvPr id="94212" name="Text Box 4"/>
          <p:cNvSpPr txBox="1">
            <a:spLocks noChangeArrowheads="1"/>
          </p:cNvSpPr>
          <p:nvPr/>
        </p:nvSpPr>
        <p:spPr bwMode="auto">
          <a:xfrm>
            <a:off x="0" y="434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endParaRPr kumimoji="1" lang="en-US" altLang="en-US" sz="2400" smtClean="0">
              <a:solidFill>
                <a:prstClr val="black"/>
              </a:solidFill>
              <a:latin typeface="Times New Roman" pitchFamily="18" charset="0"/>
            </a:endParaRPr>
          </a:p>
        </p:txBody>
      </p:sp>
    </p:spTree>
    <p:extLst>
      <p:ext uri="{BB962C8B-B14F-4D97-AF65-F5344CB8AC3E}">
        <p14:creationId xmlns:p14="http://schemas.microsoft.com/office/powerpoint/2010/main" val="3292138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304800"/>
            <a:ext cx="7772400" cy="1143000"/>
          </a:xfrm>
        </p:spPr>
        <p:txBody>
          <a:bodyPr/>
          <a:lstStyle/>
          <a:p>
            <a:r>
              <a:rPr lang="en-US" altLang="en-US" smtClean="0">
                <a:latin typeface="Arial Rounded MT Bold" pitchFamily="34" charset="0"/>
                <a:ea typeface="新細明體" pitchFamily="18" charset="-120"/>
              </a:rPr>
              <a:t>Therapy of Genetic Disorders</a:t>
            </a:r>
          </a:p>
        </p:txBody>
      </p:sp>
      <p:sp>
        <p:nvSpPr>
          <p:cNvPr id="95235" name="Rectangle 3"/>
          <p:cNvSpPr>
            <a:spLocks noGrp="1" noChangeArrowheads="1"/>
          </p:cNvSpPr>
          <p:nvPr>
            <p:ph type="body" idx="1"/>
          </p:nvPr>
        </p:nvSpPr>
        <p:spPr>
          <a:xfrm>
            <a:off x="571500" y="1905000"/>
            <a:ext cx="7924800" cy="4343400"/>
          </a:xfrm>
        </p:spPr>
        <p:txBody>
          <a:bodyPr/>
          <a:lstStyle/>
          <a:p>
            <a:r>
              <a:rPr lang="en-US" altLang="en-US" smtClean="0">
                <a:solidFill>
                  <a:srgbClr val="00FFFF"/>
                </a:solidFill>
                <a:latin typeface="Arial Rounded MT Bold" pitchFamily="34" charset="0"/>
                <a:ea typeface="新細明體" pitchFamily="18" charset="-120"/>
              </a:rPr>
              <a:t>Cell or Organ Transplantation</a:t>
            </a:r>
            <a:endParaRPr lang="en-US" altLang="en-US" sz="2400" smtClean="0">
              <a:solidFill>
                <a:srgbClr val="00FFFF"/>
              </a:solidFill>
              <a:latin typeface="Arial Rounded MT Bold" pitchFamily="34" charset="0"/>
              <a:ea typeface="新細明體" pitchFamily="18" charset="-120"/>
            </a:endParaRPr>
          </a:p>
        </p:txBody>
      </p:sp>
      <p:grpSp>
        <p:nvGrpSpPr>
          <p:cNvPr id="95236" name="Group 6"/>
          <p:cNvGrpSpPr>
            <a:grpSpLocks/>
          </p:cNvGrpSpPr>
          <p:nvPr/>
        </p:nvGrpSpPr>
        <p:grpSpPr bwMode="auto">
          <a:xfrm>
            <a:off x="1066800" y="2644775"/>
            <a:ext cx="7839075" cy="3455988"/>
            <a:chOff x="662" y="1178"/>
            <a:chExt cx="4938" cy="2177"/>
          </a:xfrm>
        </p:grpSpPr>
        <p:sp>
          <p:nvSpPr>
            <p:cNvPr id="95238" name="Text Box 4"/>
            <p:cNvSpPr txBox="1">
              <a:spLocks noChangeArrowheads="1"/>
            </p:cNvSpPr>
            <p:nvPr/>
          </p:nvSpPr>
          <p:spPr bwMode="auto">
            <a:xfrm>
              <a:off x="662" y="1178"/>
              <a:ext cx="4906"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914400" indent="-45720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Clr>
                  <a:srgbClr val="FFC000"/>
                </a:buClr>
                <a:buSzPct val="74000"/>
                <a:buFontTx/>
                <a:buNone/>
              </a:pPr>
              <a:r>
                <a:rPr kumimoji="1" lang="en-US" altLang="en-US" sz="2800" b="1" smtClean="0">
                  <a:solidFill>
                    <a:prstClr val="black"/>
                  </a:solidFill>
                  <a:latin typeface="Arial" pitchFamily="34" charset="0"/>
                  <a:cs typeface="Arial" pitchFamily="34" charset="0"/>
                </a:rPr>
                <a:t> Cells : </a:t>
              </a:r>
            </a:p>
            <a:p>
              <a:pPr lvl="1" eaLnBrk="1" fontAlgn="base" hangingPunct="1">
                <a:spcBef>
                  <a:spcPct val="0"/>
                </a:spcBef>
                <a:spcAft>
                  <a:spcPct val="0"/>
                </a:spcAft>
                <a:buClr>
                  <a:srgbClr val="66FF33"/>
                </a:buClr>
                <a:buSzPct val="74000"/>
                <a:buFont typeface="Wingdings" pitchFamily="2" charset="2"/>
                <a:buChar char="Ø"/>
              </a:pPr>
              <a:r>
                <a:rPr kumimoji="1" lang="en-US" altLang="en-US" sz="2400" smtClean="0">
                  <a:solidFill>
                    <a:prstClr val="black"/>
                  </a:solidFill>
                  <a:latin typeface="Arial" pitchFamily="34" charset="0"/>
                  <a:cs typeface="Arial" pitchFamily="34" charset="0"/>
                </a:rPr>
                <a:t>Bone marrow , </a:t>
              </a:r>
            </a:p>
            <a:p>
              <a:pPr lvl="1" eaLnBrk="1" fontAlgn="base" hangingPunct="1">
                <a:spcBef>
                  <a:spcPct val="0"/>
                </a:spcBef>
                <a:spcAft>
                  <a:spcPct val="0"/>
                </a:spcAft>
                <a:buClr>
                  <a:srgbClr val="66FF33"/>
                </a:buClr>
                <a:buSzPct val="74000"/>
                <a:buFont typeface="Wingdings" pitchFamily="2" charset="2"/>
                <a:buChar char="Ø"/>
              </a:pPr>
              <a:r>
                <a:rPr kumimoji="1" lang="en-US" altLang="en-US" sz="2400" smtClean="0">
                  <a:solidFill>
                    <a:prstClr val="black"/>
                  </a:solidFill>
                  <a:latin typeface="Arial" pitchFamily="34" charset="0"/>
                  <a:cs typeface="Arial" pitchFamily="34" charset="0"/>
                </a:rPr>
                <a:t>Stem cells : Embryonic</a:t>
              </a:r>
              <a:r>
                <a:rPr kumimoji="1" lang="en-US" altLang="en-US" sz="2400" smtClean="0">
                  <a:solidFill>
                    <a:prstClr val="black"/>
                  </a:solidFill>
                  <a:latin typeface="Arial Rounded MT Bold" pitchFamily="34" charset="0"/>
                </a:rPr>
                <a:t>, </a:t>
              </a:r>
              <a:r>
                <a:rPr kumimoji="1" lang="en-US" altLang="en-US" sz="2400" smtClean="0">
                  <a:solidFill>
                    <a:prstClr val="black"/>
                  </a:solidFill>
                  <a:latin typeface="Arial" pitchFamily="34" charset="0"/>
                  <a:cs typeface="Arial" pitchFamily="34" charset="0"/>
                </a:rPr>
                <a:t>adult SC </a:t>
              </a:r>
              <a:r>
                <a:rPr kumimoji="1" lang="en-US" altLang="en-US" sz="2400" smtClean="0">
                  <a:solidFill>
                    <a:srgbClr val="FFFF00"/>
                  </a:solidFill>
                  <a:latin typeface="Arial Rounded MT Bold" pitchFamily="34" charset="0"/>
                </a:rPr>
                <a:t>Mesenchymal </a:t>
              </a:r>
              <a:r>
                <a:rPr kumimoji="1" lang="en-US" altLang="en-US" sz="2400" smtClean="0">
                  <a:solidFill>
                    <a:prstClr val="black"/>
                  </a:solidFill>
                  <a:latin typeface="Arial" pitchFamily="34" charset="0"/>
                  <a:cs typeface="Arial" pitchFamily="34" charset="0"/>
                </a:rPr>
                <a:t>and Peripheral </a:t>
              </a:r>
            </a:p>
          </p:txBody>
        </p:sp>
        <p:sp>
          <p:nvSpPr>
            <p:cNvPr id="11271" name="Text Box 5"/>
            <p:cNvSpPr txBox="1">
              <a:spLocks noChangeArrowheads="1"/>
            </p:cNvSpPr>
            <p:nvPr/>
          </p:nvSpPr>
          <p:spPr bwMode="auto">
            <a:xfrm>
              <a:off x="694" y="2056"/>
              <a:ext cx="4906"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fontAlgn="base">
                <a:spcBef>
                  <a:spcPct val="0"/>
                </a:spcBef>
                <a:spcAft>
                  <a:spcPct val="0"/>
                </a:spcAft>
                <a:defRPr/>
              </a:pPr>
              <a:endParaRPr kumimoji="1" lang="en-US" altLang="en-US" sz="2800" b="1" dirty="0" smtClean="0">
                <a:solidFill>
                  <a:prstClr val="black"/>
                </a:solidFill>
                <a:latin typeface="Arial" pitchFamily="34" charset="0"/>
                <a:ea typeface="新細明體" pitchFamily="18" charset="-120"/>
                <a:cs typeface="Arial" pitchFamily="34" charset="0"/>
              </a:endParaRPr>
            </a:p>
            <a:p>
              <a:pPr fontAlgn="base">
                <a:spcBef>
                  <a:spcPct val="0"/>
                </a:spcBef>
                <a:spcAft>
                  <a:spcPct val="0"/>
                </a:spcAft>
                <a:defRPr/>
              </a:pPr>
              <a:r>
                <a:rPr kumimoji="1" lang="en-US" altLang="en-US" sz="2800" b="1" dirty="0" smtClean="0">
                  <a:solidFill>
                    <a:prstClr val="black"/>
                  </a:solidFill>
                  <a:latin typeface="Arial" pitchFamily="34" charset="0"/>
                  <a:ea typeface="新細明體" pitchFamily="18" charset="-120"/>
                  <a:cs typeface="Arial" pitchFamily="34" charset="0"/>
                </a:rPr>
                <a:t>Organs </a:t>
              </a:r>
              <a:endParaRPr kumimoji="1" lang="en-US" altLang="en-US" sz="2400" dirty="0" smtClean="0">
                <a:solidFill>
                  <a:prstClr val="black"/>
                </a:solidFill>
                <a:latin typeface="Arial" pitchFamily="34" charset="0"/>
                <a:ea typeface="新細明體" pitchFamily="18" charset="-120"/>
                <a:cs typeface="Arial" pitchFamily="34" charset="0"/>
              </a:endParaRPr>
            </a:p>
            <a:p>
              <a:pPr marL="342900" indent="58738" fontAlgn="base">
                <a:spcBef>
                  <a:spcPct val="0"/>
                </a:spcBef>
                <a:spcAft>
                  <a:spcPct val="0"/>
                </a:spcAft>
                <a:buClr>
                  <a:srgbClr val="66FF33"/>
                </a:buClr>
                <a:buSzPct val="74000"/>
                <a:buFont typeface="Wingdings" pitchFamily="2" charset="2"/>
                <a:buChar char="Ø"/>
                <a:tabLst>
                  <a:tab pos="855663" algn="l"/>
                </a:tabLst>
                <a:defRPr/>
              </a:pPr>
              <a:r>
                <a:rPr kumimoji="1" lang="en-US" altLang="en-US" sz="2400" dirty="0" smtClean="0">
                  <a:solidFill>
                    <a:prstClr val="black"/>
                  </a:solidFill>
                  <a:latin typeface="Arial" pitchFamily="34" charset="0"/>
                  <a:ea typeface="新細明體" pitchFamily="18" charset="-120"/>
                  <a:cs typeface="Arial" pitchFamily="34" charset="0"/>
                </a:rPr>
                <a:t>	Kidney	:  </a:t>
              </a:r>
              <a:r>
                <a:rPr kumimoji="1" lang="en-US" altLang="en-US" sz="2400" dirty="0" err="1" smtClean="0">
                  <a:solidFill>
                    <a:prstClr val="black"/>
                  </a:solidFill>
                  <a:latin typeface="Arial" pitchFamily="34" charset="0"/>
                  <a:ea typeface="新細明體" pitchFamily="18" charset="-120"/>
                  <a:cs typeface="Arial" pitchFamily="34" charset="0"/>
                </a:rPr>
                <a:t>Fabry</a:t>
              </a:r>
              <a:r>
                <a:rPr kumimoji="1" lang="en-US" altLang="en-US" sz="2400" dirty="0" smtClean="0">
                  <a:solidFill>
                    <a:prstClr val="black"/>
                  </a:solidFill>
                  <a:latin typeface="Arial" pitchFamily="34" charset="0"/>
                  <a:ea typeface="新細明體" pitchFamily="18" charset="-120"/>
                  <a:cs typeface="Arial" pitchFamily="34" charset="0"/>
                </a:rPr>
                <a:t> Disease</a:t>
              </a:r>
            </a:p>
            <a:p>
              <a:pPr marL="342900" indent="58738" fontAlgn="base">
                <a:spcBef>
                  <a:spcPct val="0"/>
                </a:spcBef>
                <a:spcAft>
                  <a:spcPct val="0"/>
                </a:spcAft>
                <a:buClr>
                  <a:srgbClr val="66FF33"/>
                </a:buClr>
                <a:buSzPct val="74000"/>
                <a:buFont typeface="Wingdings" pitchFamily="2" charset="2"/>
                <a:buChar char="Ø"/>
                <a:tabLst>
                  <a:tab pos="855663" algn="l"/>
                </a:tabLst>
                <a:defRPr/>
              </a:pPr>
              <a:r>
                <a:rPr kumimoji="1" lang="en-US" altLang="en-US" sz="2400" dirty="0" smtClean="0">
                  <a:solidFill>
                    <a:prstClr val="black"/>
                  </a:solidFill>
                  <a:latin typeface="Arial" pitchFamily="34" charset="0"/>
                  <a:ea typeface="新細明體" pitchFamily="18" charset="-120"/>
                  <a:cs typeface="Arial" pitchFamily="34" charset="0"/>
                </a:rPr>
                <a:t>    Liver:	  </a:t>
              </a:r>
              <a:r>
                <a:rPr kumimoji="1" lang="en-US" altLang="en-US" sz="2400" dirty="0" err="1" smtClean="0">
                  <a:solidFill>
                    <a:prstClr val="black"/>
                  </a:solidFill>
                  <a:latin typeface="Arial" pitchFamily="34" charset="0"/>
                  <a:ea typeface="新細明體" pitchFamily="18" charset="-120"/>
                  <a:cs typeface="Arial" pitchFamily="34" charset="0"/>
                </a:rPr>
                <a:t>Tyrosinemia</a:t>
              </a:r>
              <a:endParaRPr kumimoji="1" lang="en-US" altLang="en-US" sz="2400" dirty="0" smtClean="0">
                <a:solidFill>
                  <a:prstClr val="black"/>
                </a:solidFill>
                <a:latin typeface="Arial" pitchFamily="34" charset="0"/>
                <a:ea typeface="新細明體" pitchFamily="18" charset="-120"/>
                <a:cs typeface="Arial" pitchFamily="34" charset="0"/>
              </a:endParaRPr>
            </a:p>
            <a:p>
              <a:pPr fontAlgn="base">
                <a:spcBef>
                  <a:spcPct val="0"/>
                </a:spcBef>
                <a:spcAft>
                  <a:spcPct val="0"/>
                </a:spcAft>
                <a:defRPr/>
              </a:pPr>
              <a:endParaRPr kumimoji="1" lang="en-US" altLang="en-US" sz="2400" dirty="0" smtClean="0">
                <a:solidFill>
                  <a:prstClr val="black"/>
                </a:solidFill>
                <a:ea typeface="新細明體" pitchFamily="18" charset="-120"/>
              </a:endParaRPr>
            </a:p>
          </p:txBody>
        </p:sp>
      </p:grpSp>
      <p:sp>
        <p:nvSpPr>
          <p:cNvPr id="95237" name="Line 7"/>
          <p:cNvSpPr>
            <a:spLocks noChangeShapeType="1"/>
          </p:cNvSpPr>
          <p:nvPr/>
        </p:nvSpPr>
        <p:spPr bwMode="auto">
          <a:xfrm>
            <a:off x="685800" y="1752600"/>
            <a:ext cx="7543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smtClean="0">
              <a:solidFill>
                <a:prstClr val="black"/>
              </a:solidFill>
              <a:ea typeface="新細明體" pitchFamily="18" charset="-120"/>
            </a:endParaRPr>
          </a:p>
        </p:txBody>
      </p:sp>
    </p:spTree>
    <p:extLst>
      <p:ext uri="{BB962C8B-B14F-4D97-AF65-F5344CB8AC3E}">
        <p14:creationId xmlns:p14="http://schemas.microsoft.com/office/powerpoint/2010/main" val="4206523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p:nvPr>
        </p:nvSpPr>
        <p:spPr/>
        <p:txBody>
          <a:bodyPr/>
          <a:lstStyle/>
          <a:p>
            <a:r>
              <a:rPr lang="en-US" altLang="en-US" smtClean="0">
                <a:latin typeface="Arial Rounded MT Bold" pitchFamily="34" charset="0"/>
                <a:ea typeface="新細明體" pitchFamily="18" charset="-120"/>
              </a:rPr>
              <a:t>STEM CELL THERRAPY</a:t>
            </a:r>
          </a:p>
        </p:txBody>
      </p:sp>
    </p:spTree>
    <p:extLst>
      <p:ext uri="{BB962C8B-B14F-4D97-AF65-F5344CB8AC3E}">
        <p14:creationId xmlns:p14="http://schemas.microsoft.com/office/powerpoint/2010/main" val="516591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17600" y="228600"/>
            <a:ext cx="6908800" cy="1143000"/>
          </a:xfrm>
        </p:spPr>
        <p:txBody>
          <a:bodyPr/>
          <a:lstStyle/>
          <a:p>
            <a:pPr eaLnBrk="1" hangingPunct="1"/>
            <a:r>
              <a:rPr lang="en-US" altLang="en-US" sz="4000" smtClean="0">
                <a:latin typeface="Arial Rounded MT Bold" pitchFamily="34" charset="0"/>
                <a:ea typeface="新細明體" pitchFamily="18" charset="-120"/>
              </a:rPr>
              <a:t>Potential of Stem Cells  </a:t>
            </a:r>
          </a:p>
        </p:txBody>
      </p:sp>
      <p:sp>
        <p:nvSpPr>
          <p:cNvPr id="97283" name="Rectangle 3"/>
          <p:cNvSpPr>
            <a:spLocks noGrp="1" noChangeArrowheads="1"/>
          </p:cNvSpPr>
          <p:nvPr>
            <p:ph type="body" idx="1"/>
          </p:nvPr>
        </p:nvSpPr>
        <p:spPr>
          <a:xfrm>
            <a:off x="439738" y="1524000"/>
            <a:ext cx="8229600" cy="4724400"/>
          </a:xfrm>
        </p:spPr>
        <p:txBody>
          <a:bodyPr/>
          <a:lstStyle/>
          <a:p>
            <a:pPr eaLnBrk="1" hangingPunct="1">
              <a:lnSpc>
                <a:spcPct val="90000"/>
              </a:lnSpc>
            </a:pPr>
            <a:r>
              <a:rPr lang="en-US" altLang="en-US" sz="2800" smtClean="0">
                <a:solidFill>
                  <a:srgbClr val="66FF33"/>
                </a:solidFill>
                <a:latin typeface="Arial Rounded MT Bold" pitchFamily="34" charset="0"/>
                <a:ea typeface="新細明體" pitchFamily="18" charset="-120"/>
              </a:rPr>
              <a:t>Totipotent </a:t>
            </a:r>
            <a:r>
              <a:rPr lang="en-US" altLang="en-US" sz="2800" smtClean="0">
                <a:solidFill>
                  <a:srgbClr val="FFC000"/>
                </a:solidFill>
                <a:latin typeface="Arial Rounded MT Bold" pitchFamily="34" charset="0"/>
                <a:ea typeface="新細明體" pitchFamily="18" charset="-120"/>
              </a:rPr>
              <a:t>(total):</a:t>
            </a:r>
          </a:p>
          <a:p>
            <a:pPr lvl="1" eaLnBrk="1" hangingPunct="1">
              <a:lnSpc>
                <a:spcPct val="90000"/>
              </a:lnSpc>
              <a:buClr>
                <a:srgbClr val="00FFFF"/>
              </a:buClr>
              <a:buFont typeface="Wingdings" pitchFamily="2" charset="2"/>
              <a:buChar char="§"/>
            </a:pPr>
            <a:r>
              <a:rPr lang="en-US" altLang="en-US" sz="2400" smtClean="0">
                <a:latin typeface="Arial Rounded MT Bold" pitchFamily="34" charset="0"/>
                <a:ea typeface="新細明體" pitchFamily="18" charset="-120"/>
              </a:rPr>
              <a:t>Total potential to differentiate into any adult cell type</a:t>
            </a:r>
          </a:p>
          <a:p>
            <a:pPr lvl="1" eaLnBrk="1" hangingPunct="1">
              <a:lnSpc>
                <a:spcPct val="90000"/>
              </a:lnSpc>
              <a:buClr>
                <a:srgbClr val="00FFFF"/>
              </a:buClr>
              <a:buFont typeface="Wingdings" pitchFamily="2" charset="2"/>
              <a:buChar char="§"/>
            </a:pPr>
            <a:r>
              <a:rPr lang="en-US" altLang="en-US" sz="2400" smtClean="0">
                <a:latin typeface="Arial Rounded MT Bold" pitchFamily="34" charset="0"/>
                <a:ea typeface="新細明體" pitchFamily="18" charset="-120"/>
              </a:rPr>
              <a:t>Total potential to form specialized tissue needed for embryonic development</a:t>
            </a:r>
          </a:p>
          <a:p>
            <a:pPr eaLnBrk="1" hangingPunct="1">
              <a:lnSpc>
                <a:spcPct val="90000"/>
              </a:lnSpc>
            </a:pPr>
            <a:r>
              <a:rPr lang="en-US" altLang="en-US" sz="2800" smtClean="0">
                <a:solidFill>
                  <a:srgbClr val="66FF33"/>
                </a:solidFill>
                <a:latin typeface="Arial Rounded MT Bold" pitchFamily="34" charset="0"/>
                <a:ea typeface="新細明體" pitchFamily="18" charset="-120"/>
              </a:rPr>
              <a:t>Pluripotent</a:t>
            </a:r>
            <a:r>
              <a:rPr lang="en-US" altLang="en-US" sz="2800" smtClean="0">
                <a:latin typeface="Arial Rounded MT Bold" pitchFamily="34" charset="0"/>
                <a:ea typeface="新細明體" pitchFamily="18" charset="-120"/>
              </a:rPr>
              <a:t> </a:t>
            </a:r>
            <a:r>
              <a:rPr lang="en-US" altLang="en-US" sz="2800" smtClean="0">
                <a:solidFill>
                  <a:srgbClr val="FFC000"/>
                </a:solidFill>
                <a:latin typeface="Arial Rounded MT Bold" pitchFamily="34" charset="0"/>
                <a:ea typeface="新細明體" pitchFamily="18" charset="-120"/>
              </a:rPr>
              <a:t>(plural):</a:t>
            </a:r>
          </a:p>
          <a:p>
            <a:pPr lvl="1" eaLnBrk="1" hangingPunct="1">
              <a:lnSpc>
                <a:spcPct val="90000"/>
              </a:lnSpc>
              <a:buClr>
                <a:srgbClr val="00FFFF"/>
              </a:buClr>
              <a:buFont typeface="Wingdings" pitchFamily="2" charset="2"/>
              <a:buChar char="§"/>
            </a:pPr>
            <a:r>
              <a:rPr lang="en-US" altLang="en-US" sz="2400" smtClean="0">
                <a:latin typeface="Arial Rounded MT Bold" pitchFamily="34" charset="0"/>
                <a:ea typeface="新細明體" pitchFamily="18" charset="-120"/>
              </a:rPr>
              <a:t>Potential to form most or all  differentiated adult cell types</a:t>
            </a:r>
          </a:p>
          <a:p>
            <a:pPr eaLnBrk="1" hangingPunct="1">
              <a:lnSpc>
                <a:spcPct val="90000"/>
              </a:lnSpc>
            </a:pPr>
            <a:r>
              <a:rPr lang="en-US" altLang="en-US" sz="2800" smtClean="0">
                <a:solidFill>
                  <a:srgbClr val="66FF33"/>
                </a:solidFill>
                <a:latin typeface="Arial Rounded MT Bold" pitchFamily="34" charset="0"/>
                <a:ea typeface="新細明體" pitchFamily="18" charset="-120"/>
              </a:rPr>
              <a:t>Multipotent</a:t>
            </a:r>
            <a:r>
              <a:rPr lang="en-US" altLang="en-US" sz="2800" smtClean="0">
                <a:latin typeface="Arial Rounded MT Bold" pitchFamily="34" charset="0"/>
                <a:ea typeface="新細明體" pitchFamily="18" charset="-120"/>
              </a:rPr>
              <a:t> </a:t>
            </a:r>
            <a:r>
              <a:rPr lang="en-US" altLang="en-US" sz="2800" smtClean="0">
                <a:solidFill>
                  <a:srgbClr val="FFC000"/>
                </a:solidFill>
                <a:latin typeface="Arial Rounded MT Bold" pitchFamily="34" charset="0"/>
                <a:ea typeface="新細明體" pitchFamily="18" charset="-120"/>
              </a:rPr>
              <a:t>(multiple):</a:t>
            </a:r>
          </a:p>
          <a:p>
            <a:pPr lvl="1" eaLnBrk="1" hangingPunct="1">
              <a:lnSpc>
                <a:spcPct val="90000"/>
              </a:lnSpc>
              <a:buClr>
                <a:srgbClr val="00FFFF"/>
              </a:buClr>
              <a:buFont typeface="Wingdings" pitchFamily="2" charset="2"/>
              <a:buChar char="§"/>
            </a:pPr>
            <a:r>
              <a:rPr lang="en-US" altLang="en-US" sz="2400" smtClean="0">
                <a:latin typeface="Arial Rounded MT Bold" pitchFamily="34" charset="0"/>
                <a:ea typeface="新細明體" pitchFamily="18" charset="-120"/>
              </a:rPr>
              <a:t>Limited potential</a:t>
            </a:r>
          </a:p>
          <a:p>
            <a:pPr lvl="1" eaLnBrk="1" hangingPunct="1">
              <a:lnSpc>
                <a:spcPct val="90000"/>
              </a:lnSpc>
              <a:buClr>
                <a:srgbClr val="00FFFF"/>
              </a:buClr>
              <a:buFont typeface="Wingdings" pitchFamily="2" charset="2"/>
              <a:buChar char="§"/>
            </a:pPr>
            <a:r>
              <a:rPr lang="en-US" altLang="en-US" sz="2400" smtClean="0">
                <a:latin typeface="Arial Rounded MT Bold" pitchFamily="34" charset="0"/>
                <a:ea typeface="新細明體" pitchFamily="18" charset="-120"/>
              </a:rPr>
              <a:t>Forms only multiple adult cell types</a:t>
            </a:r>
          </a:p>
          <a:p>
            <a:pPr lvl="2" eaLnBrk="1" hangingPunct="1">
              <a:lnSpc>
                <a:spcPct val="90000"/>
              </a:lnSpc>
              <a:buClr>
                <a:srgbClr val="FF66FF"/>
              </a:buClr>
            </a:pPr>
            <a:r>
              <a:rPr lang="en-US" altLang="en-US" sz="2000" smtClean="0">
                <a:latin typeface="Arial Rounded MT Bold" pitchFamily="34" charset="0"/>
                <a:ea typeface="新細明體" pitchFamily="18" charset="-120"/>
              </a:rPr>
              <a:t>Oligodendrocytes</a:t>
            </a:r>
          </a:p>
          <a:p>
            <a:pPr lvl="2" eaLnBrk="1" hangingPunct="1">
              <a:lnSpc>
                <a:spcPct val="90000"/>
              </a:lnSpc>
              <a:buClr>
                <a:srgbClr val="FF66FF"/>
              </a:buClr>
            </a:pPr>
            <a:r>
              <a:rPr lang="en-US" altLang="en-US" sz="2000" smtClean="0">
                <a:latin typeface="Arial Rounded MT Bold" pitchFamily="34" charset="0"/>
                <a:ea typeface="新細明體" pitchFamily="18" charset="-120"/>
              </a:rPr>
              <a:t>Neurons</a:t>
            </a:r>
          </a:p>
        </p:txBody>
      </p:sp>
    </p:spTree>
    <p:extLst>
      <p:ext uri="{BB962C8B-B14F-4D97-AF65-F5344CB8AC3E}">
        <p14:creationId xmlns:p14="http://schemas.microsoft.com/office/powerpoint/2010/main" val="362798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304800"/>
            <a:ext cx="8686800" cy="1143000"/>
          </a:xfrm>
        </p:spPr>
        <p:txBody>
          <a:bodyPr/>
          <a:lstStyle/>
          <a:p>
            <a:r>
              <a:rPr lang="en-US" altLang="en-US" sz="3600" smtClean="0">
                <a:latin typeface="Arial Rounded MT Bold" pitchFamily="34" charset="0"/>
                <a:ea typeface="新細明體" pitchFamily="18" charset="-120"/>
              </a:rPr>
              <a:t>Properties of Human Embryonic Stem Cells in Culture</a:t>
            </a:r>
          </a:p>
        </p:txBody>
      </p:sp>
      <p:sp>
        <p:nvSpPr>
          <p:cNvPr id="98307" name="Content Placeholder 2"/>
          <p:cNvSpPr>
            <a:spLocks noGrp="1"/>
          </p:cNvSpPr>
          <p:nvPr>
            <p:ph idx="1"/>
          </p:nvPr>
        </p:nvSpPr>
        <p:spPr>
          <a:xfrm>
            <a:off x="576263" y="1981200"/>
            <a:ext cx="7924800" cy="4114800"/>
          </a:xfrm>
        </p:spPr>
        <p:txBody>
          <a:bodyPr/>
          <a:lstStyle/>
          <a:p>
            <a:pPr>
              <a:buClr>
                <a:srgbClr val="00FFFF"/>
              </a:buClr>
            </a:pPr>
            <a:r>
              <a:rPr lang="en-US" altLang="en-US" sz="2400" smtClean="0">
                <a:solidFill>
                  <a:srgbClr val="66FF33"/>
                </a:solidFill>
                <a:latin typeface="Arial Rounded MT Bold" pitchFamily="34" charset="0"/>
                <a:ea typeface="新細明體" pitchFamily="18" charset="-120"/>
              </a:rPr>
              <a:t>Pluripotent </a:t>
            </a:r>
            <a:r>
              <a:rPr lang="en-US" altLang="en-US" sz="2400" smtClean="0">
                <a:latin typeface="Arial Rounded MT Bold" pitchFamily="34" charset="0"/>
                <a:ea typeface="新細明體" pitchFamily="18" charset="-120"/>
              </a:rPr>
              <a:t>– able to form any of ~200 different types of cells of the body</a:t>
            </a:r>
          </a:p>
          <a:p>
            <a:pPr>
              <a:buClr>
                <a:srgbClr val="00FFFF"/>
              </a:buClr>
            </a:pPr>
            <a:r>
              <a:rPr lang="en-US" altLang="en-US" sz="2400" smtClean="0">
                <a:solidFill>
                  <a:srgbClr val="66FF33"/>
                </a:solidFill>
                <a:latin typeface="Arial Rounded MT Bold" pitchFamily="34" charset="0"/>
                <a:ea typeface="新細明體" pitchFamily="18" charset="-120"/>
              </a:rPr>
              <a:t>Self‐renewing </a:t>
            </a:r>
            <a:r>
              <a:rPr lang="en-US" altLang="en-US" sz="2400" i="1" smtClean="0">
                <a:latin typeface="Arial Rounded MT Bold" pitchFamily="34" charset="0"/>
                <a:ea typeface="新細明體" pitchFamily="18" charset="-120"/>
              </a:rPr>
              <a:t>in vitro </a:t>
            </a:r>
            <a:r>
              <a:rPr lang="en-US" altLang="en-US" sz="2400" smtClean="0">
                <a:latin typeface="Arial Rounded MT Bold" pitchFamily="34" charset="0"/>
                <a:ea typeface="新細明體" pitchFamily="18" charset="-120"/>
              </a:rPr>
              <a:t>– can propagate or proliferate indefinitely in the undifferentiated state</a:t>
            </a:r>
          </a:p>
          <a:p>
            <a:pPr>
              <a:buClr>
                <a:srgbClr val="00FFFF"/>
              </a:buClr>
            </a:pPr>
            <a:r>
              <a:rPr lang="en-US" altLang="en-US" sz="2400" smtClean="0">
                <a:latin typeface="Arial Rounded MT Bold" pitchFamily="34" charset="0"/>
                <a:ea typeface="新細明體" pitchFamily="18" charset="-120"/>
              </a:rPr>
              <a:t>Express the telomerase enzyme and </a:t>
            </a:r>
            <a:r>
              <a:rPr lang="en-US" altLang="en-US" sz="2400" i="1" smtClean="0">
                <a:solidFill>
                  <a:srgbClr val="00FFFF"/>
                </a:solidFill>
                <a:latin typeface="Arial Rounded MT Bold" pitchFamily="34" charset="0"/>
                <a:ea typeface="新細明體" pitchFamily="18" charset="-120"/>
              </a:rPr>
              <a:t>Oct </a:t>
            </a:r>
            <a:r>
              <a:rPr lang="en-US" altLang="en-US" sz="2400" smtClean="0">
                <a:solidFill>
                  <a:srgbClr val="00FFFF"/>
                </a:solidFill>
                <a:latin typeface="Arial Rounded MT Bold" pitchFamily="34" charset="0"/>
                <a:ea typeface="新細明體" pitchFamily="18" charset="-120"/>
              </a:rPr>
              <a:t>4</a:t>
            </a:r>
            <a:r>
              <a:rPr lang="en-US" altLang="en-US" sz="2400" smtClean="0">
                <a:latin typeface="Arial Rounded MT Bold" pitchFamily="34" charset="0"/>
                <a:ea typeface="新細明體" pitchFamily="18" charset="-120"/>
              </a:rPr>
              <a:t> (a master regulator of ESC pluripotency)</a:t>
            </a:r>
          </a:p>
          <a:p>
            <a:pPr>
              <a:buClr>
                <a:srgbClr val="00FFFF"/>
              </a:buClr>
            </a:pPr>
            <a:r>
              <a:rPr lang="en-US" altLang="en-US" sz="2400" smtClean="0">
                <a:latin typeface="Arial Rounded MT Bold" pitchFamily="34" charset="0"/>
                <a:ea typeface="新細明體" pitchFamily="18" charset="-120"/>
              </a:rPr>
              <a:t>Maintain normal chromosome structure and complement even after long periods in culture (unlike many other tissue culture cell lines)</a:t>
            </a:r>
          </a:p>
        </p:txBody>
      </p:sp>
    </p:spTree>
    <p:extLst>
      <p:ext uri="{BB962C8B-B14F-4D97-AF65-F5344CB8AC3E}">
        <p14:creationId xmlns:p14="http://schemas.microsoft.com/office/powerpoint/2010/main" val="3058479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latin typeface="Arial Rounded MT Bold" pitchFamily="34" charset="0"/>
                <a:ea typeface="新細明體" pitchFamily="18" charset="-120"/>
              </a:rPr>
              <a:t>Adult Stem Cells</a:t>
            </a:r>
          </a:p>
        </p:txBody>
      </p:sp>
      <p:sp>
        <p:nvSpPr>
          <p:cNvPr id="99331" name="Rectangle 3"/>
          <p:cNvSpPr>
            <a:spLocks noGrp="1" noChangeArrowheads="1"/>
          </p:cNvSpPr>
          <p:nvPr>
            <p:ph type="body" idx="1"/>
          </p:nvPr>
        </p:nvSpPr>
        <p:spPr/>
        <p:txBody>
          <a:bodyPr/>
          <a:lstStyle/>
          <a:p>
            <a:pPr eaLnBrk="1" hangingPunct="1">
              <a:buClr>
                <a:srgbClr val="66FF33"/>
              </a:buClr>
            </a:pPr>
            <a:r>
              <a:rPr lang="en-US" altLang="en-US" smtClean="0">
                <a:latin typeface="Arial Rounded MT Bold" pitchFamily="34" charset="0"/>
                <a:ea typeface="新細明體" pitchFamily="18" charset="-120"/>
              </a:rPr>
              <a:t>Adult or somatic stem cells have unknown origin in mature tissues</a:t>
            </a:r>
          </a:p>
          <a:p>
            <a:pPr lvl="1" eaLnBrk="1" hangingPunct="1">
              <a:buClr>
                <a:srgbClr val="00FFFF"/>
              </a:buClr>
              <a:buSzPct val="129000"/>
              <a:buFont typeface="Wingdings" pitchFamily="2" charset="2"/>
              <a:buChar char="§"/>
            </a:pPr>
            <a:r>
              <a:rPr lang="en-US" altLang="en-US" smtClean="0">
                <a:solidFill>
                  <a:srgbClr val="FFC000"/>
                </a:solidFill>
                <a:latin typeface="Arial Rounded MT Bold" pitchFamily="34" charset="0"/>
                <a:ea typeface="新細明體" pitchFamily="18" charset="-120"/>
              </a:rPr>
              <a:t>Unlike embryonic stem cells, which are defined by their origin </a:t>
            </a:r>
            <a:r>
              <a:rPr lang="en-US" altLang="en-US" smtClean="0">
                <a:latin typeface="Arial Rounded MT Bold" pitchFamily="34" charset="0"/>
                <a:ea typeface="新細明體" pitchFamily="18" charset="-120"/>
              </a:rPr>
              <a:t>(</a:t>
            </a:r>
            <a:r>
              <a:rPr lang="en-US" altLang="en-US" smtClean="0">
                <a:solidFill>
                  <a:srgbClr val="FFC000"/>
                </a:solidFill>
                <a:latin typeface="Arial Rounded MT Bold" pitchFamily="34" charset="0"/>
                <a:ea typeface="新細明體" pitchFamily="18" charset="-120"/>
              </a:rPr>
              <a:t>inner cell mass of the blastocyst</a:t>
            </a:r>
            <a:r>
              <a:rPr lang="en-US" altLang="en-US" smtClean="0">
                <a:latin typeface="Arial Rounded MT Bold" pitchFamily="34" charset="0"/>
                <a:ea typeface="新細明體" pitchFamily="18" charset="-120"/>
              </a:rPr>
              <a:t>)</a:t>
            </a:r>
          </a:p>
        </p:txBody>
      </p:sp>
    </p:spTree>
    <p:extLst>
      <p:ext uri="{BB962C8B-B14F-4D97-AF65-F5344CB8AC3E}">
        <p14:creationId xmlns:p14="http://schemas.microsoft.com/office/powerpoint/2010/main" val="2680970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304800"/>
            <a:ext cx="8001000" cy="1143000"/>
          </a:xfrm>
        </p:spPr>
        <p:txBody>
          <a:bodyPr/>
          <a:lstStyle/>
          <a:p>
            <a:pPr eaLnBrk="1" hangingPunct="1"/>
            <a:r>
              <a:rPr lang="en-US" altLang="en-US" sz="4000" u="sng" smtClean="0">
                <a:solidFill>
                  <a:srgbClr val="66FF33"/>
                </a:solidFill>
                <a:latin typeface="Arial Rounded MT Bold" pitchFamily="34" charset="0"/>
                <a:ea typeface="新細明體" pitchFamily="18" charset="-120"/>
              </a:rPr>
              <a:t>Embryonic</a:t>
            </a:r>
            <a:r>
              <a:rPr lang="en-US" altLang="en-US" sz="4000" smtClean="0">
                <a:latin typeface="Arial Rounded MT Bold" pitchFamily="34" charset="0"/>
                <a:ea typeface="新細明體" pitchFamily="18" charset="-120"/>
              </a:rPr>
              <a:t> vs </a:t>
            </a:r>
            <a:r>
              <a:rPr lang="en-US" altLang="en-US" sz="4000" u="sng" smtClean="0">
                <a:latin typeface="Arial Rounded MT Bold" pitchFamily="34" charset="0"/>
                <a:ea typeface="新細明體" pitchFamily="18" charset="-120"/>
              </a:rPr>
              <a:t>Adult Stem Cells</a:t>
            </a:r>
          </a:p>
        </p:txBody>
      </p:sp>
      <p:sp>
        <p:nvSpPr>
          <p:cNvPr id="100355" name="Rectangle 4"/>
          <p:cNvSpPr>
            <a:spLocks noGrp="1" noChangeArrowheads="1"/>
          </p:cNvSpPr>
          <p:nvPr>
            <p:ph sz="half" idx="1"/>
          </p:nvPr>
        </p:nvSpPr>
        <p:spPr>
          <a:xfrm>
            <a:off x="152400" y="1600200"/>
            <a:ext cx="4343400" cy="5257800"/>
          </a:xfrm>
        </p:spPr>
        <p:txBody>
          <a:bodyPr/>
          <a:lstStyle/>
          <a:p>
            <a:pPr eaLnBrk="1" hangingPunct="1">
              <a:buClr>
                <a:srgbClr val="66FF33"/>
              </a:buClr>
            </a:pPr>
            <a:r>
              <a:rPr lang="en-US" altLang="en-US" smtClean="0">
                <a:latin typeface="Arial Rounded MT Bold" pitchFamily="34" charset="0"/>
                <a:ea typeface="新細明體" pitchFamily="18" charset="-120"/>
              </a:rPr>
              <a:t>Totipotent</a:t>
            </a:r>
          </a:p>
          <a:p>
            <a:pPr marL="457200" lvl="1" indent="0" eaLnBrk="1" hangingPunct="1">
              <a:buClr>
                <a:srgbClr val="66FF33"/>
              </a:buClr>
              <a:buFontTx/>
              <a:buNone/>
            </a:pPr>
            <a:r>
              <a:rPr lang="en-US" altLang="en-US" smtClean="0">
                <a:latin typeface="Arial Rounded MT Bold" pitchFamily="34" charset="0"/>
                <a:ea typeface="新細明體" pitchFamily="18" charset="-120"/>
              </a:rPr>
              <a:t>Differentiation into ANY cell type</a:t>
            </a:r>
          </a:p>
          <a:p>
            <a:pPr eaLnBrk="1" hangingPunct="1">
              <a:buClr>
                <a:srgbClr val="66FF33"/>
              </a:buClr>
            </a:pPr>
            <a:r>
              <a:rPr lang="en-US" altLang="en-US" smtClean="0">
                <a:latin typeface="Arial Rounded MT Bold" pitchFamily="34" charset="0"/>
                <a:ea typeface="新細明體" pitchFamily="18" charset="-120"/>
              </a:rPr>
              <a:t>Known Source</a:t>
            </a:r>
          </a:p>
          <a:p>
            <a:pPr eaLnBrk="1" hangingPunct="1">
              <a:buClr>
                <a:srgbClr val="66FF33"/>
              </a:buClr>
            </a:pPr>
            <a:r>
              <a:rPr lang="en-US" altLang="en-US" smtClean="0">
                <a:latin typeface="Arial Rounded MT Bold" pitchFamily="34" charset="0"/>
                <a:ea typeface="新細明體" pitchFamily="18" charset="-120"/>
              </a:rPr>
              <a:t>Large numbers can be harvested from embryos</a:t>
            </a:r>
          </a:p>
          <a:p>
            <a:pPr eaLnBrk="1" hangingPunct="1">
              <a:buClr>
                <a:srgbClr val="66FF33"/>
              </a:buClr>
            </a:pPr>
            <a:r>
              <a:rPr lang="en-US" altLang="en-US" smtClean="0">
                <a:latin typeface="Arial Rounded MT Bold" pitchFamily="34" charset="0"/>
                <a:ea typeface="新細明體" pitchFamily="18" charset="-120"/>
              </a:rPr>
              <a:t>May cause immune rejection</a:t>
            </a:r>
          </a:p>
        </p:txBody>
      </p:sp>
      <p:sp>
        <p:nvSpPr>
          <p:cNvPr id="100356" name="Rectangle 5"/>
          <p:cNvSpPr>
            <a:spLocks noGrp="1" noChangeArrowheads="1"/>
          </p:cNvSpPr>
          <p:nvPr>
            <p:ph sz="half" idx="2"/>
          </p:nvPr>
        </p:nvSpPr>
        <p:spPr>
          <a:xfrm>
            <a:off x="4267200" y="1524000"/>
            <a:ext cx="4845050" cy="5257800"/>
          </a:xfrm>
        </p:spPr>
        <p:txBody>
          <a:bodyPr/>
          <a:lstStyle/>
          <a:p>
            <a:pPr eaLnBrk="1" hangingPunct="1">
              <a:buClr>
                <a:srgbClr val="FFFF00"/>
              </a:buClr>
            </a:pPr>
            <a:r>
              <a:rPr lang="en-US" altLang="en-US" smtClean="0">
                <a:latin typeface="Arial Rounded MT Bold" pitchFamily="34" charset="0"/>
                <a:ea typeface="新細明體" pitchFamily="18" charset="-120"/>
              </a:rPr>
              <a:t>Multi or pluripotent</a:t>
            </a:r>
          </a:p>
          <a:p>
            <a:pPr marL="457200" lvl="1" indent="0" eaLnBrk="1" hangingPunct="1">
              <a:buClr>
                <a:srgbClr val="FFFF00"/>
              </a:buClr>
              <a:buFontTx/>
              <a:buNone/>
            </a:pPr>
            <a:r>
              <a:rPr lang="en-US" altLang="en-US" smtClean="0">
                <a:latin typeface="Arial Rounded MT Bold" pitchFamily="34" charset="0"/>
                <a:ea typeface="新細明體" pitchFamily="18" charset="-120"/>
              </a:rPr>
              <a:t>Differentiation into some cell types, limited outcomes</a:t>
            </a:r>
          </a:p>
          <a:p>
            <a:pPr eaLnBrk="1" hangingPunct="1">
              <a:buClr>
                <a:srgbClr val="FFFF00"/>
              </a:buClr>
            </a:pPr>
            <a:r>
              <a:rPr lang="en-US" altLang="en-US" smtClean="0">
                <a:latin typeface="Arial Rounded MT Bold" pitchFamily="34" charset="0"/>
                <a:ea typeface="新細明體" pitchFamily="18" charset="-120"/>
              </a:rPr>
              <a:t>Unknown source</a:t>
            </a:r>
          </a:p>
          <a:p>
            <a:pPr eaLnBrk="1" hangingPunct="1">
              <a:buClr>
                <a:srgbClr val="FFFF00"/>
              </a:buClr>
            </a:pPr>
            <a:r>
              <a:rPr lang="en-US" altLang="en-US" smtClean="0">
                <a:latin typeface="Arial Rounded MT Bold" pitchFamily="34" charset="0"/>
                <a:ea typeface="新細明體" pitchFamily="18" charset="-120"/>
              </a:rPr>
              <a:t>Limited numbers, more difficult to isolate</a:t>
            </a:r>
          </a:p>
          <a:p>
            <a:pPr eaLnBrk="1" hangingPunct="1">
              <a:buClr>
                <a:srgbClr val="FFFF00"/>
              </a:buClr>
            </a:pPr>
            <a:endParaRPr lang="en-US" altLang="en-US" smtClean="0">
              <a:latin typeface="Arial Rounded MT Bold" pitchFamily="34" charset="0"/>
              <a:ea typeface="新細明體" pitchFamily="18" charset="-120"/>
            </a:endParaRPr>
          </a:p>
          <a:p>
            <a:pPr eaLnBrk="1" hangingPunct="1">
              <a:buClr>
                <a:srgbClr val="FFFF00"/>
              </a:buClr>
            </a:pPr>
            <a:r>
              <a:rPr lang="en-US" altLang="en-US" smtClean="0">
                <a:latin typeface="Arial Rounded MT Bold" pitchFamily="34" charset="0"/>
                <a:ea typeface="新細明體" pitchFamily="18" charset="-120"/>
              </a:rPr>
              <a:t>Less likely to cause immune rejection, since the patient’s own cells can be used</a:t>
            </a:r>
          </a:p>
        </p:txBody>
      </p:sp>
    </p:spTree>
    <p:extLst>
      <p:ext uri="{BB962C8B-B14F-4D97-AF65-F5344CB8AC3E}">
        <p14:creationId xmlns:p14="http://schemas.microsoft.com/office/powerpoint/2010/main" val="1654424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284163" y="152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en-US" sz="3600" smtClean="0">
                <a:solidFill>
                  <a:srgbClr val="1F497D"/>
                </a:solidFill>
                <a:latin typeface="Arial Rounded MT Bold" pitchFamily="34" charset="0"/>
              </a:rPr>
              <a:t>Magnetic Positive </a:t>
            </a:r>
          </a:p>
          <a:p>
            <a:pPr algn="ctr" eaLnBrk="1" fontAlgn="base" hangingPunct="1">
              <a:spcBef>
                <a:spcPct val="0"/>
              </a:spcBef>
              <a:spcAft>
                <a:spcPct val="0"/>
              </a:spcAft>
              <a:buFontTx/>
              <a:buNone/>
            </a:pPr>
            <a:r>
              <a:rPr kumimoji="1" lang="en-US" altLang="en-US" sz="3600" smtClean="0">
                <a:solidFill>
                  <a:srgbClr val="1F497D"/>
                </a:solidFill>
                <a:latin typeface="Arial Rounded MT Bold" pitchFamily="34" charset="0"/>
              </a:rPr>
              <a:t>Selection</a:t>
            </a:r>
          </a:p>
        </p:txBody>
      </p:sp>
      <p:pic>
        <p:nvPicPr>
          <p:cNvPr id="101379" name="Picture 2" descr="Cell Surface Marker Prote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00125"/>
            <a:ext cx="16859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2252663"/>
            <a:ext cx="4572000" cy="2986087"/>
          </a:xfrm>
          <a:prstGeom prst="rect">
            <a:avLst/>
          </a:prstGeom>
        </p:spPr>
        <p:txBody>
          <a:bodyPr>
            <a:spAutoFit/>
          </a:bodyPr>
          <a:lstStyle/>
          <a:p>
            <a:pPr marL="457200" indent="-457200" fontAlgn="base">
              <a:spcBef>
                <a:spcPct val="0"/>
              </a:spcBef>
              <a:spcAft>
                <a:spcPct val="0"/>
              </a:spcAft>
              <a:buClr>
                <a:srgbClr val="66FF33"/>
              </a:buClr>
              <a:buFont typeface="Wingdings" panose="05000000000000000000" pitchFamily="2" charset="2"/>
              <a:buChar char="§"/>
              <a:defRPr/>
            </a:pPr>
            <a:r>
              <a:rPr kumimoji="1" lang="en-US" dirty="0">
                <a:solidFill>
                  <a:prstClr val="black"/>
                </a:solidFill>
                <a:latin typeface="Arial Rounded MT Bold" pitchFamily="34" charset="0"/>
                <a:ea typeface="新細明體" pitchFamily="18" charset="-120"/>
              </a:rPr>
              <a:t>c-Kit</a:t>
            </a:r>
          </a:p>
          <a:p>
            <a:pPr marL="457200" indent="-457200" fontAlgn="base">
              <a:spcBef>
                <a:spcPct val="0"/>
              </a:spcBef>
              <a:spcAft>
                <a:spcPct val="0"/>
              </a:spcAft>
              <a:buClr>
                <a:srgbClr val="66FF33"/>
              </a:buClr>
              <a:buFont typeface="Wingdings" panose="05000000000000000000" pitchFamily="2" charset="2"/>
              <a:buChar char="§"/>
              <a:defRPr/>
            </a:pPr>
            <a:r>
              <a:rPr kumimoji="1" lang="en-US" dirty="0">
                <a:solidFill>
                  <a:prstClr val="black"/>
                </a:solidFill>
                <a:latin typeface="Arial Rounded MT Bold" pitchFamily="34" charset="0"/>
                <a:ea typeface="新細明體" pitchFamily="18" charset="-120"/>
              </a:rPr>
              <a:t>Oct4 </a:t>
            </a:r>
            <a:r>
              <a:rPr kumimoji="1" lang="en-US" sz="2000" dirty="0">
                <a:solidFill>
                  <a:prstClr val="black"/>
                </a:solidFill>
                <a:latin typeface="Arial Rounded MT Bold" pitchFamily="34" charset="0"/>
                <a:ea typeface="新細明體" pitchFamily="18" charset="-120"/>
              </a:rPr>
              <a:t>(</a:t>
            </a:r>
            <a:r>
              <a:rPr kumimoji="1" lang="en-IN" sz="2000" dirty="0">
                <a:solidFill>
                  <a:prstClr val="black"/>
                </a:solidFill>
                <a:latin typeface="Arial Rounded MT Bold" pitchFamily="34" charset="0"/>
                <a:ea typeface="新細明體" pitchFamily="18" charset="-120"/>
              </a:rPr>
              <a:t>ATGCAAAT) </a:t>
            </a:r>
          </a:p>
          <a:p>
            <a:pPr fontAlgn="base">
              <a:spcBef>
                <a:spcPct val="0"/>
              </a:spcBef>
              <a:spcAft>
                <a:spcPct val="0"/>
              </a:spcAft>
              <a:buClr>
                <a:srgbClr val="66FF33"/>
              </a:buClr>
              <a:defRPr/>
            </a:pPr>
            <a:r>
              <a:rPr kumimoji="1" lang="en-IN" sz="2000" dirty="0">
                <a:solidFill>
                  <a:prstClr val="black"/>
                </a:solidFill>
                <a:latin typeface="Arial Rounded MT Bold" pitchFamily="34" charset="0"/>
                <a:ea typeface="新細明體" pitchFamily="18" charset="-120"/>
              </a:rPr>
              <a:t>        POU Family Protein</a:t>
            </a:r>
            <a:endParaRPr kumimoji="1" lang="en-US" dirty="0">
              <a:solidFill>
                <a:prstClr val="black"/>
              </a:solidFill>
              <a:latin typeface="Arial Rounded MT Bold" pitchFamily="34" charset="0"/>
              <a:ea typeface="新細明體" pitchFamily="18" charset="-120"/>
            </a:endParaRPr>
          </a:p>
          <a:p>
            <a:pPr marL="457200" indent="-457200" fontAlgn="base">
              <a:spcBef>
                <a:spcPct val="0"/>
              </a:spcBef>
              <a:spcAft>
                <a:spcPct val="0"/>
              </a:spcAft>
              <a:buClr>
                <a:srgbClr val="66FF33"/>
              </a:buClr>
              <a:buFont typeface="Wingdings" panose="05000000000000000000" pitchFamily="2" charset="2"/>
              <a:buChar char="§"/>
              <a:defRPr/>
            </a:pPr>
            <a:r>
              <a:rPr kumimoji="1" lang="en-US" dirty="0">
                <a:solidFill>
                  <a:prstClr val="black"/>
                </a:solidFill>
                <a:latin typeface="Arial Rounded MT Bold" pitchFamily="34" charset="0"/>
                <a:ea typeface="新細明體" pitchFamily="18" charset="-120"/>
              </a:rPr>
              <a:t>CD34</a:t>
            </a:r>
          </a:p>
          <a:p>
            <a:pPr marL="457200" indent="-457200" fontAlgn="base">
              <a:spcBef>
                <a:spcPct val="0"/>
              </a:spcBef>
              <a:spcAft>
                <a:spcPct val="0"/>
              </a:spcAft>
              <a:buClr>
                <a:srgbClr val="66FF33"/>
              </a:buClr>
              <a:buFont typeface="Wingdings" panose="05000000000000000000" pitchFamily="2" charset="2"/>
              <a:buChar char="§"/>
              <a:defRPr/>
            </a:pPr>
            <a:r>
              <a:rPr kumimoji="1" lang="en-US" dirty="0">
                <a:solidFill>
                  <a:prstClr val="black"/>
                </a:solidFill>
                <a:latin typeface="Arial Rounded MT Bold" pitchFamily="34" charset="0"/>
                <a:ea typeface="新細明體" pitchFamily="18" charset="-120"/>
              </a:rPr>
              <a:t>CD38</a:t>
            </a:r>
          </a:p>
          <a:p>
            <a:pPr marL="457200" indent="-457200" fontAlgn="base">
              <a:spcBef>
                <a:spcPct val="0"/>
              </a:spcBef>
              <a:spcAft>
                <a:spcPct val="0"/>
              </a:spcAft>
              <a:buClr>
                <a:srgbClr val="66FF33"/>
              </a:buClr>
              <a:buFont typeface="Wingdings" panose="05000000000000000000" pitchFamily="2" charset="2"/>
              <a:buChar char="§"/>
              <a:defRPr/>
            </a:pPr>
            <a:r>
              <a:rPr kumimoji="1" lang="en-US" dirty="0">
                <a:solidFill>
                  <a:prstClr val="black"/>
                </a:solidFill>
                <a:latin typeface="Arial Rounded MT Bold" pitchFamily="34" charset="0"/>
                <a:ea typeface="新細明體" pitchFamily="18" charset="-120"/>
              </a:rPr>
              <a:t>Cd44</a:t>
            </a:r>
          </a:p>
          <a:p>
            <a:pPr marL="457200" indent="-457200" fontAlgn="base">
              <a:spcBef>
                <a:spcPct val="0"/>
              </a:spcBef>
              <a:spcAft>
                <a:spcPct val="0"/>
              </a:spcAft>
              <a:buClr>
                <a:srgbClr val="66FF33"/>
              </a:buClr>
              <a:buFont typeface="Wingdings" panose="05000000000000000000" pitchFamily="2" charset="2"/>
              <a:buChar char="§"/>
              <a:defRPr/>
            </a:pPr>
            <a:r>
              <a:rPr kumimoji="1" lang="en-US" dirty="0">
                <a:solidFill>
                  <a:prstClr val="black"/>
                </a:solidFill>
                <a:latin typeface="Arial Rounded MT Bold" pitchFamily="34" charset="0"/>
                <a:ea typeface="新細明體" pitchFamily="18" charset="-120"/>
              </a:rPr>
              <a:t>CD133</a:t>
            </a:r>
          </a:p>
          <a:p>
            <a:pPr marL="457200" indent="-457200" fontAlgn="base">
              <a:spcBef>
                <a:spcPct val="0"/>
              </a:spcBef>
              <a:spcAft>
                <a:spcPct val="0"/>
              </a:spcAft>
              <a:buClr>
                <a:srgbClr val="66FF33"/>
              </a:buClr>
              <a:buFont typeface="Wingdings" panose="05000000000000000000" pitchFamily="2" charset="2"/>
              <a:buChar char="§"/>
              <a:defRPr/>
            </a:pPr>
            <a:r>
              <a:rPr kumimoji="1" lang="en-US" dirty="0" err="1">
                <a:solidFill>
                  <a:prstClr val="black"/>
                </a:solidFill>
                <a:latin typeface="Arial Rounded MT Bold" pitchFamily="34" charset="0"/>
                <a:ea typeface="新細明體" pitchFamily="18" charset="-120"/>
              </a:rPr>
              <a:t>Nestin</a:t>
            </a:r>
            <a:endParaRPr kumimoji="1" lang="en-US" dirty="0">
              <a:solidFill>
                <a:prstClr val="black"/>
              </a:solidFill>
              <a:latin typeface="Arial Rounded MT Bold" pitchFamily="34" charset="0"/>
              <a:ea typeface="新細明體" pitchFamily="18" charset="-120"/>
            </a:endParaRPr>
          </a:p>
        </p:txBody>
      </p:sp>
      <p:sp>
        <p:nvSpPr>
          <p:cNvPr id="101381" name="Rectangle 3"/>
          <p:cNvSpPr>
            <a:spLocks noChangeArrowheads="1"/>
          </p:cNvSpPr>
          <p:nvPr/>
        </p:nvSpPr>
        <p:spPr bwMode="auto">
          <a:xfrm>
            <a:off x="231775" y="1790700"/>
            <a:ext cx="289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2400" smtClean="0">
                <a:solidFill>
                  <a:srgbClr val="00FFFF"/>
                </a:solidFill>
                <a:latin typeface="Arial Rounded MT Bold" pitchFamily="34" charset="0"/>
              </a:rPr>
              <a:t>Stem Cell Markers</a:t>
            </a:r>
          </a:p>
        </p:txBody>
      </p:sp>
      <p:pic>
        <p:nvPicPr>
          <p:cNvPr id="101382" name="Picture 11"/>
          <p:cNvPicPr>
            <a:picLocks noChangeAspect="1" noChangeArrowheads="1"/>
          </p:cNvPicPr>
          <p:nvPr/>
        </p:nvPicPr>
        <p:blipFill>
          <a:blip r:embed="rId4">
            <a:extLst>
              <a:ext uri="{28A0092B-C50C-407E-A947-70E740481C1C}">
                <a14:useLocalDpi xmlns:a14="http://schemas.microsoft.com/office/drawing/2010/main" val="0"/>
              </a:ext>
            </a:extLst>
          </a:blip>
          <a:srcRect t="4999" b="2499"/>
          <a:stretch>
            <a:fillRect/>
          </a:stretch>
        </p:blipFill>
        <p:spPr bwMode="auto">
          <a:xfrm>
            <a:off x="5029200" y="0"/>
            <a:ext cx="4059238" cy="6858000"/>
          </a:xfrm>
          <a:prstGeom prst="rect">
            <a:avLst/>
          </a:prstGeom>
          <a:noFill/>
          <a:ln w="12700">
            <a:solidFill>
              <a:srgbClr val="0571A7"/>
            </a:solidFill>
            <a:miter lim="800000"/>
            <a:headEnd/>
            <a:tailEnd/>
          </a:ln>
          <a:extLst>
            <a:ext uri="{909E8E84-426E-40DD-AFC4-6F175D3DCCD1}">
              <a14:hiddenFill xmlns:a14="http://schemas.microsoft.com/office/drawing/2010/main">
                <a:solidFill>
                  <a:srgbClr val="FFFFFF"/>
                </a:solidFill>
              </a14:hiddenFill>
            </a:ext>
          </a:extLst>
        </p:spPr>
      </p:pic>
      <p:pic>
        <p:nvPicPr>
          <p:cNvPr id="10138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444875"/>
            <a:ext cx="2300288"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26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85800"/>
            <a:ext cx="8001000" cy="609600"/>
          </a:xfrm>
        </p:spPr>
        <p:txBody>
          <a:bodyPr rtlCol="0">
            <a:normAutofit fontScale="90000"/>
          </a:bodyPr>
          <a:lstStyle/>
          <a:p>
            <a:pPr eaLnBrk="1" fontAlgn="auto" hangingPunct="1">
              <a:spcAft>
                <a:spcPts val="0"/>
              </a:spcAft>
              <a:defRPr/>
            </a:pPr>
            <a:r>
              <a:rPr lang="en-US" sz="4000" dirty="0" smtClean="0">
                <a:solidFill>
                  <a:srgbClr val="C00000"/>
                </a:solidFill>
                <a:latin typeface="Arial Rounded MT Bold" pitchFamily="34" charset="0"/>
              </a:rPr>
              <a:t>Invasive Testing</a:t>
            </a:r>
            <a:r>
              <a:rPr lang="en-US" sz="4000" dirty="0" smtClean="0">
                <a:solidFill>
                  <a:srgbClr val="C00000"/>
                </a:solidFill>
                <a:effectLst>
                  <a:outerShdw blurRad="38100" dist="38100" dir="2700000" algn="tl">
                    <a:srgbClr val="C0C0C0"/>
                  </a:outerShdw>
                </a:effectLst>
              </a:rPr>
              <a:t/>
            </a:r>
            <a:br>
              <a:rPr lang="en-US" sz="4000" dirty="0" smtClean="0">
                <a:solidFill>
                  <a:srgbClr val="C00000"/>
                </a:solidFill>
                <a:effectLst>
                  <a:outerShdw blurRad="38100" dist="38100" dir="2700000" algn="tl">
                    <a:srgbClr val="C0C0C0"/>
                  </a:outerShdw>
                </a:effectLst>
              </a:rPr>
            </a:br>
            <a:r>
              <a:rPr lang="en-US" sz="4000" dirty="0" smtClean="0">
                <a:solidFill>
                  <a:srgbClr val="C00000"/>
                </a:solidFill>
                <a:latin typeface="Arial Rounded MT Bold" pitchFamily="34" charset="0"/>
              </a:rPr>
              <a:t>Chorionic Villus Sampling (CVS)</a:t>
            </a:r>
          </a:p>
        </p:txBody>
      </p:sp>
      <p:sp>
        <p:nvSpPr>
          <p:cNvPr id="18435" name="Rectangle 3"/>
          <p:cNvSpPr>
            <a:spLocks noGrp="1" noChangeArrowheads="1"/>
          </p:cNvSpPr>
          <p:nvPr>
            <p:ph type="body" idx="1"/>
          </p:nvPr>
        </p:nvSpPr>
        <p:spPr>
          <a:xfrm>
            <a:off x="685800" y="1752600"/>
            <a:ext cx="7620000" cy="2895600"/>
          </a:xfrm>
        </p:spPr>
        <p:txBody>
          <a:bodyPr rtlCol="0">
            <a:normAutofit/>
          </a:bodyPr>
          <a:lstStyle/>
          <a:p>
            <a:pPr eaLnBrk="1" fontAlgn="auto" hangingPunct="1">
              <a:spcBef>
                <a:spcPct val="0"/>
              </a:spcBef>
              <a:spcAft>
                <a:spcPts val="0"/>
              </a:spcAft>
              <a:buFontTx/>
              <a:buNone/>
              <a:defRPr/>
            </a:pPr>
            <a:r>
              <a:rPr lang="en-US" sz="3600" dirty="0" smtClean="0">
                <a:solidFill>
                  <a:srgbClr val="0033CC"/>
                </a:solidFill>
                <a:latin typeface="Arial Rounded MT Bold" panose="020F0704030504030204" pitchFamily="34" charset="0"/>
              </a:rPr>
              <a:t>Timeframe: 8-10 weeks post-LMP</a:t>
            </a:r>
            <a:endParaRPr lang="en-US" sz="1200" dirty="0" smtClean="0">
              <a:solidFill>
                <a:srgbClr val="0033CC"/>
              </a:solidFill>
              <a:latin typeface="Arial Rounded MT Bold" panose="020F0704030504030204" pitchFamily="34" charset="0"/>
            </a:endParaRPr>
          </a:p>
          <a:p>
            <a:pPr eaLnBrk="1" fontAlgn="auto" hangingPunct="1">
              <a:spcBef>
                <a:spcPct val="0"/>
              </a:spcBef>
              <a:spcAft>
                <a:spcPts val="0"/>
              </a:spcAft>
              <a:buFontTx/>
              <a:buNone/>
              <a:defRPr/>
            </a:pPr>
            <a:endParaRPr lang="en-US" sz="500" dirty="0" smtClean="0">
              <a:effectLst>
                <a:outerShdw blurRad="38100" dist="38100" dir="2700000" algn="tl">
                  <a:srgbClr val="C0C0C0"/>
                </a:outerShdw>
              </a:effectLst>
            </a:endParaRPr>
          </a:p>
          <a:p>
            <a:pPr eaLnBrk="1" fontAlgn="auto" hangingPunct="1">
              <a:lnSpc>
                <a:spcPct val="110000"/>
              </a:lnSpc>
              <a:spcBef>
                <a:spcPct val="0"/>
              </a:spcBef>
              <a:spcAft>
                <a:spcPts val="0"/>
              </a:spcAft>
              <a:buFont typeface="Wingdings" charset="2"/>
              <a:buChar char="§"/>
              <a:defRPr/>
            </a:pPr>
            <a:r>
              <a:rPr lang="en-US" dirty="0" smtClean="0">
                <a:latin typeface="Arial" pitchFamily="34" charset="0"/>
                <a:cs typeface="Arial" pitchFamily="34" charset="0"/>
              </a:rPr>
              <a:t>Essentially a placental biopsy</a:t>
            </a:r>
          </a:p>
          <a:p>
            <a:pPr eaLnBrk="1" fontAlgn="auto" hangingPunct="1">
              <a:lnSpc>
                <a:spcPct val="110000"/>
              </a:lnSpc>
              <a:spcBef>
                <a:spcPct val="0"/>
              </a:spcBef>
              <a:spcAft>
                <a:spcPts val="0"/>
              </a:spcAft>
              <a:buFont typeface="Wingdings" charset="2"/>
              <a:buChar char="§"/>
              <a:defRPr/>
            </a:pPr>
            <a:r>
              <a:rPr lang="en-US" dirty="0" smtClean="0">
                <a:latin typeface="Arial" pitchFamily="34" charset="0"/>
                <a:cs typeface="Arial" pitchFamily="34" charset="0"/>
              </a:rPr>
              <a:t>Tissue biopsy from the villous area of the </a:t>
            </a:r>
            <a:r>
              <a:rPr lang="en-US" dirty="0" err="1" smtClean="0">
                <a:latin typeface="Arial" pitchFamily="34" charset="0"/>
                <a:cs typeface="Arial" pitchFamily="34" charset="0"/>
              </a:rPr>
              <a:t>chorion</a:t>
            </a:r>
            <a:r>
              <a:rPr lang="en-US" dirty="0" smtClean="0">
                <a:effectLst>
                  <a:outerShdw blurRad="38100" dist="38100" dir="2700000" algn="tl">
                    <a:srgbClr val="C0C0C0"/>
                  </a:outerShdw>
                </a:effectLst>
                <a:latin typeface="Arial" pitchFamily="34" charset="0"/>
                <a:cs typeface="Arial" pitchFamily="34" charset="0"/>
              </a:rPr>
              <a:t> </a:t>
            </a:r>
            <a:r>
              <a:rPr lang="en-US" dirty="0" smtClean="0">
                <a:latin typeface="Arial" pitchFamily="34" charset="0"/>
                <a:cs typeface="Arial" pitchFamily="34" charset="0"/>
              </a:rPr>
              <a:t>is aspirated </a:t>
            </a:r>
            <a:r>
              <a:rPr lang="en-US" dirty="0" err="1" smtClean="0">
                <a:latin typeface="Arial" pitchFamily="34" charset="0"/>
                <a:cs typeface="Arial" pitchFamily="34" charset="0"/>
              </a:rPr>
              <a:t>transcervically</a:t>
            </a:r>
            <a:r>
              <a:rPr lang="en-US" dirty="0" smtClean="0">
                <a:latin typeface="Arial" pitchFamily="34" charset="0"/>
                <a:cs typeface="Arial" pitchFamily="34" charset="0"/>
              </a:rPr>
              <a:t> or </a:t>
            </a:r>
            <a:r>
              <a:rPr lang="en-US" dirty="0" err="1" smtClean="0">
                <a:latin typeface="Arial" pitchFamily="34" charset="0"/>
                <a:cs typeface="Arial" pitchFamily="34" charset="0"/>
              </a:rPr>
              <a:t>transabdominally</a:t>
            </a:r>
            <a:endParaRPr lang="en-US" dirty="0" smtClean="0">
              <a:latin typeface="Arial" pitchFamily="34" charset="0"/>
              <a:cs typeface="Arial" pitchFamily="34" charset="0"/>
            </a:endParaRPr>
          </a:p>
          <a:p>
            <a:pPr eaLnBrk="1" fontAlgn="auto" hangingPunct="1">
              <a:spcBef>
                <a:spcPct val="50000"/>
              </a:spcBef>
              <a:spcAft>
                <a:spcPts val="0"/>
              </a:spcAft>
              <a:buFontTx/>
              <a:buNone/>
              <a:defRPr/>
            </a:pPr>
            <a:endParaRPr lang="en-US" sz="2700" u="sng" dirty="0" smtClean="0"/>
          </a:p>
          <a:p>
            <a:pPr eaLnBrk="1" fontAlgn="auto" hangingPunct="1">
              <a:spcBef>
                <a:spcPct val="0"/>
              </a:spcBef>
              <a:spcAft>
                <a:spcPts val="0"/>
              </a:spcAft>
              <a:buFontTx/>
              <a:buNone/>
              <a:defRPr/>
            </a:pPr>
            <a:endParaRPr lang="en-US" sz="3500" dirty="0" smtClean="0">
              <a:effectLst>
                <a:outerShdw blurRad="38100" dist="38100" dir="2700000" algn="tl">
                  <a:srgbClr val="C0C0C0"/>
                </a:outerShdw>
              </a:effectLst>
            </a:endParaRPr>
          </a:p>
          <a:p>
            <a:pPr eaLnBrk="1" fontAlgn="auto" hangingPunct="1">
              <a:spcBef>
                <a:spcPct val="0"/>
              </a:spcBef>
              <a:spcAft>
                <a:spcPts val="0"/>
              </a:spcAft>
              <a:buFontTx/>
              <a:buNone/>
              <a:defRPr/>
            </a:pPr>
            <a:endParaRPr lang="en-US" dirty="0" smtClean="0">
              <a:effectLst>
                <a:outerShdw blurRad="38100" dist="38100" dir="2700000" algn="tl">
                  <a:srgbClr val="C0C0C0"/>
                </a:outerShdw>
              </a:effectLst>
            </a:endParaRPr>
          </a:p>
        </p:txBody>
      </p:sp>
      <p:sp>
        <p:nvSpPr>
          <p:cNvPr id="18436" name="Rectangle 4"/>
          <p:cNvSpPr>
            <a:spLocks noChangeArrowheads="1"/>
          </p:cNvSpPr>
          <p:nvPr/>
        </p:nvSpPr>
        <p:spPr bwMode="auto">
          <a:xfrm>
            <a:off x="914400" y="4876800"/>
            <a:ext cx="7696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lnSpc>
                <a:spcPct val="110000"/>
              </a:lnSpc>
              <a:spcBef>
                <a:spcPct val="50000"/>
              </a:spcBef>
              <a:spcAft>
                <a:spcPct val="0"/>
              </a:spcAft>
              <a:buFontTx/>
              <a:buNone/>
            </a:pPr>
            <a:r>
              <a:rPr kumimoji="1" lang="en-US" altLang="en-US" sz="2800" smtClean="0">
                <a:solidFill>
                  <a:srgbClr val="006600"/>
                </a:solidFill>
                <a:latin typeface="Arial Rounded MT Bold" pitchFamily="34" charset="0"/>
              </a:rPr>
              <a:t>Cells are cultured and analyzed either for chromosomes or direct DNA mutations or direct assays for biochemical activity</a:t>
            </a:r>
          </a:p>
        </p:txBody>
      </p:sp>
    </p:spTree>
    <p:extLst>
      <p:ext uri="{BB962C8B-B14F-4D97-AF65-F5344CB8AC3E}">
        <p14:creationId xmlns:p14="http://schemas.microsoft.com/office/powerpoint/2010/main" val="195054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fade">
                                      <p:cBhvr>
                                        <p:cTn id="11" dur="500"/>
                                        <p:tgtEl>
                                          <p:spTgt spid="18435">
                                            <p:txEl>
                                              <p:pRg st="2" end="2"/>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fade">
                                      <p:cBhvr>
                                        <p:cTn id="15" dur="500"/>
                                        <p:tgtEl>
                                          <p:spTgt spid="1843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fade">
                                      <p:cBhvr>
                                        <p:cTn id="18"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0"/>
      <p:bldP spid="1843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752600"/>
            <a:ext cx="86296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Rectangle 1"/>
          <p:cNvSpPr>
            <a:spLocks noChangeArrowheads="1"/>
          </p:cNvSpPr>
          <p:nvPr/>
        </p:nvSpPr>
        <p:spPr bwMode="auto">
          <a:xfrm>
            <a:off x="685800" y="457200"/>
            <a:ext cx="7927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4400" smtClean="0">
                <a:solidFill>
                  <a:srgbClr val="FFFF00"/>
                </a:solidFill>
                <a:latin typeface="Arial Rounded MT Bold" pitchFamily="34" charset="0"/>
              </a:rPr>
              <a:t>HSC Gene Therapy Timeline</a:t>
            </a:r>
            <a:r>
              <a:rPr kumimoji="1" lang="en-US" altLang="en-US" sz="2400" smtClean="0">
                <a:solidFill>
                  <a:srgbClr val="FFFF00"/>
                </a:solidFill>
                <a:latin typeface="Tahoma" pitchFamily="34" charset="0"/>
              </a:rPr>
              <a:t>.</a:t>
            </a:r>
          </a:p>
        </p:txBody>
      </p:sp>
    </p:spTree>
    <p:extLst>
      <p:ext uri="{BB962C8B-B14F-4D97-AF65-F5344CB8AC3E}">
        <p14:creationId xmlns:p14="http://schemas.microsoft.com/office/powerpoint/2010/main" val="2753617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z="4000" smtClean="0">
                <a:latin typeface="Arial Rounded MT Bold" pitchFamily="34" charset="0"/>
                <a:ea typeface="新細明體" pitchFamily="18" charset="-120"/>
              </a:rPr>
              <a:t>Stem Cell Therapy Challenges</a:t>
            </a:r>
            <a:r>
              <a:rPr lang="en-US" altLang="en-US" smtClean="0">
                <a:ea typeface="新細明體" pitchFamily="18" charset="-120"/>
              </a:rPr>
              <a:t/>
            </a:r>
            <a:br>
              <a:rPr lang="en-US" altLang="en-US" smtClean="0">
                <a:ea typeface="新細明體" pitchFamily="18" charset="-120"/>
              </a:rPr>
            </a:br>
            <a:endParaRPr lang="en-US" altLang="en-US" smtClean="0">
              <a:ea typeface="新細明體" pitchFamily="18" charset="-120"/>
            </a:endParaRPr>
          </a:p>
        </p:txBody>
      </p:sp>
      <p:sp>
        <p:nvSpPr>
          <p:cNvPr id="103427" name="Content Placeholder 2"/>
          <p:cNvSpPr>
            <a:spLocks noGrp="1"/>
          </p:cNvSpPr>
          <p:nvPr>
            <p:ph idx="1"/>
          </p:nvPr>
        </p:nvSpPr>
        <p:spPr>
          <a:xfrm>
            <a:off x="439738" y="1524000"/>
            <a:ext cx="8602662" cy="4114800"/>
          </a:xfrm>
        </p:spPr>
        <p:txBody>
          <a:bodyPr/>
          <a:lstStyle/>
          <a:p>
            <a:pPr>
              <a:buClr>
                <a:srgbClr val="00FFFF"/>
              </a:buClr>
            </a:pPr>
            <a:r>
              <a:rPr lang="en-US" altLang="en-US" smtClean="0">
                <a:latin typeface="Arial Rounded MT Bold" pitchFamily="34" charset="0"/>
                <a:ea typeface="新細明體" pitchFamily="18" charset="-120"/>
              </a:rPr>
              <a:t>Ethical considerations for ESC research</a:t>
            </a:r>
          </a:p>
          <a:p>
            <a:pPr>
              <a:buClr>
                <a:srgbClr val="00FFFF"/>
              </a:buClr>
            </a:pPr>
            <a:r>
              <a:rPr lang="en-US" altLang="en-US" smtClean="0">
                <a:latin typeface="Arial Rounded MT Bold" pitchFamily="34" charset="0"/>
                <a:ea typeface="新細明體" pitchFamily="18" charset="-120"/>
              </a:rPr>
              <a:t>Safety challenges – Use of ESCs or differentiated cells derived from ESCs for therapy? Considerations to avoid tumor formation. Immune system challenges to avoid rejection of foreign cells.</a:t>
            </a:r>
          </a:p>
          <a:p>
            <a:pPr>
              <a:buClr>
                <a:srgbClr val="00FFFF"/>
              </a:buClr>
            </a:pPr>
            <a:r>
              <a:rPr lang="en-US" altLang="en-US" smtClean="0">
                <a:latin typeface="Arial Rounded MT Bold" pitchFamily="34" charset="0"/>
                <a:ea typeface="新細明體" pitchFamily="18" charset="-120"/>
              </a:rPr>
              <a:t>Understanding the basic mechanisms that underlie stem cell biology</a:t>
            </a:r>
          </a:p>
        </p:txBody>
      </p:sp>
    </p:spTree>
    <p:extLst>
      <p:ext uri="{BB962C8B-B14F-4D97-AF65-F5344CB8AC3E}">
        <p14:creationId xmlns:p14="http://schemas.microsoft.com/office/powerpoint/2010/main" val="1503729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117600" y="228600"/>
            <a:ext cx="6908800" cy="1143000"/>
          </a:xfrm>
        </p:spPr>
        <p:txBody>
          <a:bodyPr/>
          <a:lstStyle/>
          <a:p>
            <a:r>
              <a:rPr lang="en-US" altLang="en-US" smtClean="0">
                <a:latin typeface="Arial Rounded MT Bold" pitchFamily="34" charset="0"/>
                <a:ea typeface="新細明體" pitchFamily="18" charset="-120"/>
              </a:rPr>
              <a:t>Summary</a:t>
            </a:r>
            <a:r>
              <a:rPr lang="en-US" altLang="en-US" smtClean="0">
                <a:ea typeface="新細明體" pitchFamily="18" charset="-120"/>
              </a:rPr>
              <a:t>:</a:t>
            </a:r>
            <a:br>
              <a:rPr lang="en-US" altLang="en-US" smtClean="0">
                <a:ea typeface="新細明體" pitchFamily="18" charset="-120"/>
              </a:rPr>
            </a:br>
            <a:endParaRPr lang="en-US" altLang="en-US" smtClean="0">
              <a:ea typeface="新細明體" pitchFamily="18" charset="-120"/>
            </a:endParaRPr>
          </a:p>
        </p:txBody>
      </p:sp>
      <p:sp>
        <p:nvSpPr>
          <p:cNvPr id="104451" name="Content Placeholder 2"/>
          <p:cNvSpPr>
            <a:spLocks noGrp="1"/>
          </p:cNvSpPr>
          <p:nvPr>
            <p:ph idx="1"/>
          </p:nvPr>
        </p:nvSpPr>
        <p:spPr>
          <a:xfrm>
            <a:off x="439738" y="1143000"/>
            <a:ext cx="8399462" cy="4114800"/>
          </a:xfrm>
        </p:spPr>
        <p:txBody>
          <a:bodyPr/>
          <a:lstStyle/>
          <a:p>
            <a:pPr>
              <a:buClr>
                <a:srgbClr val="66FF33"/>
              </a:buClr>
            </a:pPr>
            <a:r>
              <a:rPr lang="en-US" altLang="en-US" sz="2400" smtClean="0">
                <a:latin typeface="Arial Rounded MT Bold" pitchFamily="34" charset="0"/>
                <a:ea typeface="新細明體" pitchFamily="18" charset="-120"/>
              </a:rPr>
              <a:t>Stem cell therapies offer regenerative prospects for numerous human diseases</a:t>
            </a:r>
          </a:p>
          <a:p>
            <a:pPr>
              <a:buClr>
                <a:srgbClr val="66FF33"/>
              </a:buClr>
            </a:pPr>
            <a:r>
              <a:rPr lang="en-US" altLang="en-US" sz="2400" smtClean="0">
                <a:latin typeface="Arial Rounded MT Bold" pitchFamily="34" charset="0"/>
                <a:ea typeface="新細明體" pitchFamily="18" charset="-120"/>
              </a:rPr>
              <a:t>Stem cells are capable of renewal and differentiation.</a:t>
            </a:r>
          </a:p>
          <a:p>
            <a:pPr>
              <a:buClr>
                <a:srgbClr val="66FF33"/>
              </a:buClr>
            </a:pPr>
            <a:r>
              <a:rPr lang="en-US" altLang="en-US" sz="2400" smtClean="0">
                <a:latin typeface="Arial Rounded MT Bold" pitchFamily="34" charset="0"/>
                <a:ea typeface="新細明體" pitchFamily="18" charset="-120"/>
              </a:rPr>
              <a:t>Stem cells are derived from numerous sources and have different potency capacities.</a:t>
            </a:r>
          </a:p>
          <a:p>
            <a:pPr>
              <a:buClr>
                <a:srgbClr val="66FF33"/>
              </a:buClr>
            </a:pPr>
            <a:r>
              <a:rPr lang="en-US" altLang="en-US" sz="2400" smtClean="0">
                <a:latin typeface="Arial Rounded MT Bold" pitchFamily="34" charset="0"/>
                <a:ea typeface="新細明體" pitchFamily="18" charset="-120"/>
              </a:rPr>
              <a:t>Adult stem cells (ASCs) have been detected in numerous tissues.</a:t>
            </a:r>
          </a:p>
          <a:p>
            <a:pPr>
              <a:buClr>
                <a:srgbClr val="66FF33"/>
              </a:buClr>
            </a:pPr>
            <a:r>
              <a:rPr lang="en-US" altLang="en-US" sz="2400" smtClean="0">
                <a:latin typeface="Arial Rounded MT Bold" pitchFamily="34" charset="0"/>
                <a:ea typeface="新細明體" pitchFamily="18" charset="-120"/>
              </a:rPr>
              <a:t>Considerable debate surrounds the use of embryonic stem cells,  Adult stem cells may offer similar prospects for therapy as do as ESCs, yet a complete understanding of stem cell applications will require a basic understanding of differentiation and renewal mechanisms in ASCs and ESCs as well.</a:t>
            </a:r>
          </a:p>
        </p:txBody>
      </p:sp>
    </p:spTree>
    <p:extLst>
      <p:ext uri="{BB962C8B-B14F-4D97-AF65-F5344CB8AC3E}">
        <p14:creationId xmlns:p14="http://schemas.microsoft.com/office/powerpoint/2010/main" val="275926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pPr eaLnBrk="1" hangingPunct="1"/>
            <a:r>
              <a:rPr lang="en-US" altLang="en-US" smtClean="0">
                <a:latin typeface="Arial Rounded MT Bold" pitchFamily="34" charset="0"/>
                <a:ea typeface="新細明體" pitchFamily="18" charset="-120"/>
              </a:rPr>
              <a:t>Review of CVS Procedures</a:t>
            </a:r>
          </a:p>
        </p:txBody>
      </p:sp>
      <p:pic>
        <p:nvPicPr>
          <p:cNvPr id="57347" name="Picture1" descr="03p4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1617663"/>
            <a:ext cx="4116387"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1639888"/>
            <a:ext cx="4168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307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609600"/>
            <a:ext cx="8001000" cy="609600"/>
          </a:xfrm>
        </p:spPr>
        <p:txBody>
          <a:bodyPr rtlCol="0">
            <a:normAutofit fontScale="90000"/>
          </a:bodyPr>
          <a:lstStyle/>
          <a:p>
            <a:pPr eaLnBrk="1" fontAlgn="auto" hangingPunct="1">
              <a:spcAft>
                <a:spcPts val="0"/>
              </a:spcAft>
              <a:defRPr/>
            </a:pPr>
            <a:r>
              <a:rPr lang="en-US" sz="4000" dirty="0" smtClean="0">
                <a:solidFill>
                  <a:srgbClr val="C00000"/>
                </a:solidFill>
                <a:latin typeface="Arial Rounded MT Bold" pitchFamily="34" charset="0"/>
              </a:rPr>
              <a:t>Chorionic villus sampling (CVS)</a:t>
            </a:r>
          </a:p>
        </p:txBody>
      </p:sp>
      <p:sp>
        <p:nvSpPr>
          <p:cNvPr id="19459" name="Rectangle 3"/>
          <p:cNvSpPr>
            <a:spLocks noGrp="1" noChangeArrowheads="1"/>
          </p:cNvSpPr>
          <p:nvPr>
            <p:ph type="body" idx="1"/>
          </p:nvPr>
        </p:nvSpPr>
        <p:spPr>
          <a:xfrm>
            <a:off x="609600" y="1447800"/>
            <a:ext cx="8229600" cy="2743200"/>
          </a:xfrm>
        </p:spPr>
        <p:txBody>
          <a:bodyPr rtlCol="0">
            <a:normAutofit fontScale="77500" lnSpcReduction="20000"/>
          </a:bodyPr>
          <a:lstStyle/>
          <a:p>
            <a:pPr eaLnBrk="1" fontAlgn="auto" hangingPunct="1">
              <a:lnSpc>
                <a:spcPct val="110000"/>
              </a:lnSpc>
              <a:spcBef>
                <a:spcPct val="0"/>
              </a:spcBef>
              <a:spcAft>
                <a:spcPts val="0"/>
              </a:spcAft>
              <a:buFontTx/>
              <a:buNone/>
              <a:defRPr/>
            </a:pPr>
            <a:r>
              <a:rPr lang="en-US" sz="3800" dirty="0" smtClean="0">
                <a:solidFill>
                  <a:srgbClr val="006600"/>
                </a:solidFill>
                <a:latin typeface="Arial" pitchFamily="34" charset="0"/>
                <a:cs typeface="Arial" pitchFamily="34" charset="0"/>
              </a:rPr>
              <a:t>Advantages:</a:t>
            </a:r>
          </a:p>
          <a:p>
            <a:pPr eaLnBrk="1" fontAlgn="auto" hangingPunct="1">
              <a:lnSpc>
                <a:spcPct val="110000"/>
              </a:lnSpc>
              <a:spcBef>
                <a:spcPct val="0"/>
              </a:spcBef>
              <a:spcAft>
                <a:spcPts val="0"/>
              </a:spcAft>
              <a:buClr>
                <a:srgbClr val="990099"/>
              </a:buClr>
              <a:buFont typeface="Wingdings" pitchFamily="2" charset="2"/>
              <a:buChar char="§"/>
              <a:defRPr/>
            </a:pPr>
            <a:r>
              <a:rPr lang="en-US" sz="3400" dirty="0" smtClean="0">
                <a:solidFill>
                  <a:srgbClr val="0033CC"/>
                </a:solidFill>
                <a:latin typeface="Arial" pitchFamily="34" charset="0"/>
                <a:cs typeface="Arial" pitchFamily="34" charset="0"/>
              </a:rPr>
              <a:t>first trimester diagnosis</a:t>
            </a:r>
          </a:p>
          <a:p>
            <a:pPr eaLnBrk="1" fontAlgn="auto" hangingPunct="1">
              <a:lnSpc>
                <a:spcPct val="110000"/>
              </a:lnSpc>
              <a:spcBef>
                <a:spcPct val="0"/>
              </a:spcBef>
              <a:spcAft>
                <a:spcPts val="0"/>
              </a:spcAft>
              <a:buClr>
                <a:srgbClr val="990099"/>
              </a:buClr>
              <a:buFont typeface="Wingdings" pitchFamily="2" charset="2"/>
              <a:buChar char="§"/>
              <a:defRPr/>
            </a:pPr>
            <a:r>
              <a:rPr lang="en-US" sz="3400" dirty="0" smtClean="0">
                <a:latin typeface="Arial" pitchFamily="34" charset="0"/>
                <a:cs typeface="Arial" pitchFamily="34" charset="0"/>
              </a:rPr>
              <a:t>diagnostic results provided </a:t>
            </a:r>
          </a:p>
          <a:p>
            <a:pPr eaLnBrk="1" fontAlgn="auto" hangingPunct="1">
              <a:lnSpc>
                <a:spcPct val="110000"/>
              </a:lnSpc>
              <a:spcBef>
                <a:spcPct val="0"/>
              </a:spcBef>
              <a:spcAft>
                <a:spcPts val="0"/>
              </a:spcAft>
              <a:buClr>
                <a:srgbClr val="990099"/>
              </a:buClr>
              <a:buFont typeface="Wingdings" pitchFamily="2" charset="2"/>
              <a:buChar char="§"/>
              <a:defRPr/>
            </a:pPr>
            <a:r>
              <a:rPr lang="en-US" sz="3400" dirty="0" smtClean="0">
                <a:latin typeface="Arial" pitchFamily="34" charset="0"/>
                <a:cs typeface="Arial" pitchFamily="34" charset="0"/>
              </a:rPr>
              <a:t>99% of the time</a:t>
            </a:r>
          </a:p>
          <a:p>
            <a:pPr eaLnBrk="1" fontAlgn="auto" hangingPunct="1">
              <a:lnSpc>
                <a:spcPct val="110000"/>
              </a:lnSpc>
              <a:spcBef>
                <a:spcPct val="0"/>
              </a:spcBef>
              <a:spcAft>
                <a:spcPts val="0"/>
              </a:spcAft>
              <a:buClr>
                <a:srgbClr val="990099"/>
              </a:buClr>
              <a:buFont typeface="Wingdings" pitchFamily="2" charset="2"/>
              <a:buChar char="§"/>
              <a:defRPr/>
            </a:pPr>
            <a:r>
              <a:rPr lang="en-US" sz="3400" dirty="0" smtClean="0">
                <a:latin typeface="Arial" pitchFamily="34" charset="0"/>
                <a:cs typeface="Arial" pitchFamily="34" charset="0"/>
              </a:rPr>
              <a:t>post-CVS fetal loss rate low (1%)</a:t>
            </a:r>
          </a:p>
          <a:p>
            <a:pPr eaLnBrk="1" fontAlgn="auto" hangingPunct="1">
              <a:lnSpc>
                <a:spcPct val="110000"/>
              </a:lnSpc>
              <a:spcBef>
                <a:spcPct val="0"/>
              </a:spcBef>
              <a:spcAft>
                <a:spcPts val="0"/>
              </a:spcAft>
              <a:buClr>
                <a:srgbClr val="990099"/>
              </a:buClr>
              <a:buFont typeface="Wingdings" pitchFamily="2" charset="2"/>
              <a:buChar char="§"/>
              <a:defRPr/>
            </a:pPr>
            <a:r>
              <a:rPr lang="en-US" sz="3400" dirty="0" smtClean="0">
                <a:latin typeface="Arial" pitchFamily="34" charset="0"/>
                <a:cs typeface="Arial" pitchFamily="34" charset="0"/>
              </a:rPr>
              <a:t>results usually obtained in 5-7 days</a:t>
            </a:r>
          </a:p>
          <a:p>
            <a:pPr eaLnBrk="1" fontAlgn="auto" hangingPunct="1">
              <a:lnSpc>
                <a:spcPct val="110000"/>
              </a:lnSpc>
              <a:spcBef>
                <a:spcPct val="0"/>
              </a:spcBef>
              <a:spcAft>
                <a:spcPts val="0"/>
              </a:spcAft>
              <a:buFontTx/>
              <a:buNone/>
              <a:defRPr/>
            </a:pPr>
            <a:endParaRPr lang="en-US" sz="1800" dirty="0" smtClean="0"/>
          </a:p>
          <a:p>
            <a:pPr eaLnBrk="1" fontAlgn="auto" hangingPunct="1">
              <a:lnSpc>
                <a:spcPct val="110000"/>
              </a:lnSpc>
              <a:spcBef>
                <a:spcPct val="0"/>
              </a:spcBef>
              <a:spcAft>
                <a:spcPts val="0"/>
              </a:spcAft>
              <a:buFontTx/>
              <a:buNone/>
              <a:defRPr/>
            </a:pPr>
            <a:r>
              <a:rPr lang="en-US" sz="2200" dirty="0" smtClean="0">
                <a:effectLst>
                  <a:outerShdw blurRad="38100" dist="38100" dir="2700000" algn="tl">
                    <a:srgbClr val="C0C0C0"/>
                  </a:outerShdw>
                </a:effectLst>
              </a:rPr>
              <a:t>	</a:t>
            </a:r>
            <a:endParaRPr lang="en-US" sz="2200" u="sng" dirty="0" smtClean="0">
              <a:effectLst>
                <a:outerShdw blurRad="38100" dist="38100" dir="2700000" algn="tl">
                  <a:srgbClr val="C0C0C0"/>
                </a:outerShdw>
              </a:effectLst>
            </a:endParaRPr>
          </a:p>
          <a:p>
            <a:pPr eaLnBrk="1" fontAlgn="auto" hangingPunct="1">
              <a:lnSpc>
                <a:spcPct val="110000"/>
              </a:lnSpc>
              <a:spcBef>
                <a:spcPct val="0"/>
              </a:spcBef>
              <a:spcAft>
                <a:spcPts val="0"/>
              </a:spcAft>
              <a:buFontTx/>
              <a:buNone/>
              <a:defRPr/>
            </a:pPr>
            <a:endParaRPr lang="en-US" sz="2200" dirty="0" smtClean="0">
              <a:effectLst>
                <a:outerShdw blurRad="38100" dist="38100" dir="2700000" algn="tl">
                  <a:srgbClr val="C0C0C0"/>
                </a:outerShdw>
              </a:effectLst>
            </a:endParaRPr>
          </a:p>
          <a:p>
            <a:pPr eaLnBrk="1" fontAlgn="auto" hangingPunct="1">
              <a:lnSpc>
                <a:spcPct val="110000"/>
              </a:lnSpc>
              <a:spcBef>
                <a:spcPct val="0"/>
              </a:spcBef>
              <a:spcAft>
                <a:spcPts val="0"/>
              </a:spcAft>
              <a:buFontTx/>
              <a:buNone/>
              <a:defRPr/>
            </a:pPr>
            <a:endParaRPr lang="en-US" sz="2000" dirty="0" smtClean="0">
              <a:effectLst>
                <a:outerShdw blurRad="38100" dist="38100" dir="2700000" algn="tl">
                  <a:srgbClr val="C0C0C0"/>
                </a:outerShdw>
              </a:effectLst>
            </a:endParaRPr>
          </a:p>
        </p:txBody>
      </p:sp>
      <p:sp>
        <p:nvSpPr>
          <p:cNvPr id="19460" name="Rectangle 4"/>
          <p:cNvSpPr>
            <a:spLocks noChangeArrowheads="1"/>
          </p:cNvSpPr>
          <p:nvPr/>
        </p:nvSpPr>
        <p:spPr bwMode="auto">
          <a:xfrm>
            <a:off x="609600" y="3970338"/>
            <a:ext cx="7924800" cy="2597150"/>
          </a:xfrm>
          <a:prstGeom prst="rect">
            <a:avLst/>
          </a:prstGeom>
          <a:noFill/>
          <a:ln w="9525">
            <a:noFill/>
            <a:miter lim="800000"/>
            <a:headEnd/>
            <a:tailEnd/>
          </a:ln>
          <a:effectLst/>
        </p:spPr>
        <p:txBody>
          <a:bodyPr>
            <a:spAutoFit/>
          </a:bodyPr>
          <a:lstStyle/>
          <a:p>
            <a:pPr fontAlgn="base">
              <a:lnSpc>
                <a:spcPct val="110000"/>
              </a:lnSpc>
              <a:spcBef>
                <a:spcPct val="0"/>
              </a:spcBef>
              <a:spcAft>
                <a:spcPct val="0"/>
              </a:spcAft>
              <a:buClr>
                <a:srgbClr val="66FF33"/>
              </a:buClr>
              <a:defRPr/>
            </a:pPr>
            <a:r>
              <a:rPr kumimoji="1" lang="en-US" sz="2800" b="1" dirty="0">
                <a:solidFill>
                  <a:srgbClr val="990099"/>
                </a:solidFill>
                <a:latin typeface="Arial" pitchFamily="34" charset="0"/>
                <a:ea typeface="新細明體" pitchFamily="18" charset="-120"/>
                <a:cs typeface="Arial" pitchFamily="34" charset="0"/>
              </a:rPr>
              <a:t>Disadvantages</a:t>
            </a:r>
            <a:endParaRPr kumimoji="1" lang="en-US" sz="2800" dirty="0">
              <a:solidFill>
                <a:srgbClr val="990099"/>
              </a:solidFill>
              <a:latin typeface="Arial" pitchFamily="34" charset="0"/>
              <a:ea typeface="新細明體" pitchFamily="18" charset="-120"/>
              <a:cs typeface="Arial" pitchFamily="34" charset="0"/>
            </a:endParaRPr>
          </a:p>
          <a:p>
            <a:pPr marL="349250" indent="-349250" fontAlgn="base">
              <a:lnSpc>
                <a:spcPct val="110000"/>
              </a:lnSpc>
              <a:spcBef>
                <a:spcPct val="0"/>
              </a:spcBef>
              <a:spcAft>
                <a:spcPct val="0"/>
              </a:spcAft>
              <a:buClr>
                <a:srgbClr val="006600"/>
              </a:buClr>
              <a:buFont typeface="Wingdings" pitchFamily="2" charset="2"/>
              <a:buChar char="§"/>
              <a:defRPr/>
            </a:pPr>
            <a:r>
              <a:rPr kumimoji="1" lang="en-US" sz="2400" dirty="0">
                <a:solidFill>
                  <a:prstClr val="black"/>
                </a:solidFill>
                <a:latin typeface="Arial" pitchFamily="34" charset="0"/>
                <a:ea typeface="新細明體" pitchFamily="18" charset="-120"/>
                <a:cs typeface="Arial" pitchFamily="34" charset="0"/>
              </a:rPr>
              <a:t>looks only at </a:t>
            </a:r>
            <a:r>
              <a:rPr kumimoji="1" lang="en-US" sz="2400" dirty="0" err="1">
                <a:solidFill>
                  <a:prstClr val="black"/>
                </a:solidFill>
                <a:latin typeface="Arial" pitchFamily="34" charset="0"/>
                <a:ea typeface="新細明體" pitchFamily="18" charset="-120"/>
                <a:cs typeface="Arial" pitchFamily="34" charset="0"/>
              </a:rPr>
              <a:t>extraembryonic</a:t>
            </a:r>
            <a:r>
              <a:rPr kumimoji="1" lang="en-US" sz="2400" dirty="0">
                <a:solidFill>
                  <a:prstClr val="black"/>
                </a:solidFill>
                <a:latin typeface="Arial" pitchFamily="34" charset="0"/>
                <a:ea typeface="新細明體" pitchFamily="18" charset="-120"/>
                <a:cs typeface="Arial" pitchFamily="34" charset="0"/>
              </a:rPr>
              <a:t> material - will not detect a defect arising after embryonic material partitioned off</a:t>
            </a:r>
          </a:p>
          <a:p>
            <a:pPr marL="349250" indent="-349250" fontAlgn="base">
              <a:lnSpc>
                <a:spcPct val="110000"/>
              </a:lnSpc>
              <a:spcBef>
                <a:spcPct val="0"/>
              </a:spcBef>
              <a:spcAft>
                <a:spcPct val="0"/>
              </a:spcAft>
              <a:buClr>
                <a:srgbClr val="006600"/>
              </a:buClr>
              <a:buFont typeface="Wingdings" pitchFamily="2" charset="2"/>
              <a:buChar char="§"/>
              <a:defRPr/>
            </a:pPr>
            <a:r>
              <a:rPr kumimoji="1" lang="en-US" sz="2400" dirty="0">
                <a:solidFill>
                  <a:prstClr val="black"/>
                </a:solidFill>
                <a:latin typeface="Arial" pitchFamily="34" charset="0"/>
                <a:ea typeface="新細明體" pitchFamily="18" charset="-120"/>
                <a:cs typeface="Arial" pitchFamily="34" charset="0"/>
              </a:rPr>
              <a:t>confined placental </a:t>
            </a:r>
            <a:r>
              <a:rPr kumimoji="1" lang="en-US" sz="2400" dirty="0" err="1">
                <a:solidFill>
                  <a:prstClr val="black"/>
                </a:solidFill>
                <a:latin typeface="Arial" pitchFamily="34" charset="0"/>
                <a:ea typeface="新細明體" pitchFamily="18" charset="-120"/>
                <a:cs typeface="Arial" pitchFamily="34" charset="0"/>
              </a:rPr>
              <a:t>mosaicism</a:t>
            </a:r>
            <a:r>
              <a:rPr kumimoji="1" lang="en-US" sz="2400" dirty="0">
                <a:solidFill>
                  <a:prstClr val="black"/>
                </a:solidFill>
                <a:latin typeface="Arial" pitchFamily="34" charset="0"/>
                <a:ea typeface="新細明體" pitchFamily="18" charset="-120"/>
                <a:cs typeface="Arial" pitchFamily="34" charset="0"/>
              </a:rPr>
              <a:t> may be a problem (2%)</a:t>
            </a:r>
          </a:p>
          <a:p>
            <a:pPr marL="349250" indent="-349250" fontAlgn="base">
              <a:lnSpc>
                <a:spcPct val="110000"/>
              </a:lnSpc>
              <a:spcBef>
                <a:spcPct val="0"/>
              </a:spcBef>
              <a:spcAft>
                <a:spcPct val="0"/>
              </a:spcAft>
              <a:buClr>
                <a:srgbClr val="006600"/>
              </a:buClr>
              <a:buFont typeface="Wingdings" pitchFamily="2" charset="2"/>
              <a:buChar char="§"/>
              <a:defRPr/>
            </a:pPr>
            <a:r>
              <a:rPr kumimoji="1" lang="en-US" sz="2400" dirty="0">
                <a:solidFill>
                  <a:prstClr val="black"/>
                </a:solidFill>
                <a:latin typeface="Arial" pitchFamily="34" charset="0"/>
                <a:ea typeface="新細明體" pitchFamily="18" charset="-120"/>
                <a:cs typeface="Arial" pitchFamily="34" charset="0"/>
              </a:rPr>
              <a:t>only gathers cells, not fluid - </a:t>
            </a:r>
            <a:r>
              <a:rPr kumimoji="1" lang="en-US" sz="2400" u="sng" dirty="0">
                <a:solidFill>
                  <a:prstClr val="black"/>
                </a:solidFill>
                <a:latin typeface="Arial" pitchFamily="34" charset="0"/>
                <a:ea typeface="新細明體" pitchFamily="18" charset="-120"/>
                <a:cs typeface="Arial" pitchFamily="34" charset="0"/>
              </a:rPr>
              <a:t>can’t </a:t>
            </a:r>
            <a:r>
              <a:rPr kumimoji="1" lang="en-US" sz="2400" u="sng" dirty="0">
                <a:solidFill>
                  <a:srgbClr val="990099"/>
                </a:solidFill>
                <a:latin typeface="Arial" pitchFamily="34" charset="0"/>
                <a:ea typeface="新細明體" pitchFamily="18" charset="-120"/>
                <a:cs typeface="Arial" pitchFamily="34" charset="0"/>
              </a:rPr>
              <a:t>measure AFP</a:t>
            </a:r>
          </a:p>
          <a:p>
            <a:pPr marL="349250" indent="-349250" fontAlgn="base">
              <a:lnSpc>
                <a:spcPct val="110000"/>
              </a:lnSpc>
              <a:spcBef>
                <a:spcPct val="0"/>
              </a:spcBef>
              <a:spcAft>
                <a:spcPct val="0"/>
              </a:spcAft>
              <a:buClr>
                <a:srgbClr val="006600"/>
              </a:buClr>
              <a:buFont typeface="Wingdings" pitchFamily="2" charset="2"/>
              <a:buChar char="§"/>
              <a:defRPr/>
            </a:pPr>
            <a:r>
              <a:rPr kumimoji="1" lang="en-US" sz="2400" b="1" dirty="0">
                <a:solidFill>
                  <a:srgbClr val="990099"/>
                </a:solidFill>
                <a:latin typeface="Arial" pitchFamily="34" charset="0"/>
                <a:ea typeface="新細明體" pitchFamily="18" charset="-120"/>
                <a:cs typeface="Arial" pitchFamily="34" charset="0"/>
              </a:rPr>
              <a:t>Can’t identify NTDs</a:t>
            </a:r>
            <a:endParaRPr kumimoji="1" lang="en-US" sz="2400" u="sng" dirty="0">
              <a:solidFill>
                <a:srgbClr val="990099"/>
              </a:solidFill>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107604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t="50012" b="4060"/>
          <a:stretch>
            <a:fillRect/>
          </a:stretch>
        </p:blipFill>
        <p:spPr bwMode="auto">
          <a:xfrm>
            <a:off x="457200" y="228600"/>
            <a:ext cx="792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7145338" y="2362200"/>
            <a:ext cx="1143000" cy="5842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spcBef>
                <a:spcPct val="0"/>
              </a:spcBef>
              <a:spcAft>
                <a:spcPct val="0"/>
              </a:spcAft>
              <a:buFontTx/>
              <a:buNone/>
            </a:pPr>
            <a:r>
              <a:rPr kumimoji="1" lang="en-US" altLang="en-US" sz="1600" b="1" smtClean="0">
                <a:solidFill>
                  <a:srgbClr val="FFFF00"/>
                </a:solidFill>
                <a:latin typeface="Arial" pitchFamily="34" charset="0"/>
                <a:cs typeface="Arial" pitchFamily="34" charset="0"/>
              </a:rPr>
              <a:t>Molecular</a:t>
            </a:r>
          </a:p>
          <a:p>
            <a:pPr algn="ctr" eaLnBrk="1" fontAlgn="base" hangingPunct="1">
              <a:spcBef>
                <a:spcPct val="0"/>
              </a:spcBef>
              <a:spcAft>
                <a:spcPct val="0"/>
              </a:spcAft>
              <a:buFontTx/>
              <a:buNone/>
            </a:pPr>
            <a:r>
              <a:rPr kumimoji="1" lang="en-US" altLang="en-US" sz="1600" b="1" smtClean="0">
                <a:solidFill>
                  <a:srgbClr val="FFFF00"/>
                </a:solidFill>
                <a:latin typeface="Arial" pitchFamily="34" charset="0"/>
                <a:cs typeface="Arial" pitchFamily="34" charset="0"/>
              </a:rPr>
              <a:t>Testing</a:t>
            </a:r>
          </a:p>
        </p:txBody>
      </p:sp>
      <p:pic>
        <p:nvPicPr>
          <p:cNvPr id="59396"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4038600"/>
            <a:ext cx="33528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4"/>
          <p:cNvSpPr>
            <a:spLocks noChangeArrowheads="1"/>
          </p:cNvSpPr>
          <p:nvPr/>
        </p:nvSpPr>
        <p:spPr bwMode="auto">
          <a:xfrm>
            <a:off x="5410200" y="4141788"/>
            <a:ext cx="27384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4000" b="1" smtClean="0">
                <a:solidFill>
                  <a:srgbClr val="990099"/>
                </a:solidFill>
                <a:latin typeface="Arial Rounded MT Bold" pitchFamily="34" charset="0"/>
              </a:rPr>
              <a:t>Chorionic </a:t>
            </a:r>
          </a:p>
          <a:p>
            <a:pPr eaLnBrk="1" fontAlgn="base" hangingPunct="1">
              <a:spcBef>
                <a:spcPct val="0"/>
              </a:spcBef>
              <a:spcAft>
                <a:spcPct val="0"/>
              </a:spcAft>
              <a:buFontTx/>
              <a:buNone/>
            </a:pPr>
            <a:r>
              <a:rPr kumimoji="1" lang="en-US" altLang="en-US" sz="4000" b="1" smtClean="0">
                <a:solidFill>
                  <a:srgbClr val="990099"/>
                </a:solidFill>
                <a:latin typeface="Arial Rounded MT Bold" pitchFamily="34" charset="0"/>
              </a:rPr>
              <a:t>Villus </a:t>
            </a:r>
          </a:p>
          <a:p>
            <a:pPr eaLnBrk="1" fontAlgn="base" hangingPunct="1">
              <a:spcBef>
                <a:spcPct val="0"/>
              </a:spcBef>
              <a:spcAft>
                <a:spcPct val="0"/>
              </a:spcAft>
              <a:buFontTx/>
              <a:buNone/>
            </a:pPr>
            <a:r>
              <a:rPr kumimoji="1" lang="en-US" altLang="en-US" sz="4000" b="1" smtClean="0">
                <a:solidFill>
                  <a:srgbClr val="990099"/>
                </a:solidFill>
                <a:latin typeface="Arial Rounded MT Bold" pitchFamily="34" charset="0"/>
              </a:rPr>
              <a:t>Material</a:t>
            </a:r>
          </a:p>
        </p:txBody>
      </p:sp>
    </p:spTree>
    <p:extLst>
      <p:ext uri="{BB962C8B-B14F-4D97-AF65-F5344CB8AC3E}">
        <p14:creationId xmlns:p14="http://schemas.microsoft.com/office/powerpoint/2010/main" val="8530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96938" y="255588"/>
            <a:ext cx="8001000" cy="609600"/>
          </a:xfrm>
        </p:spPr>
        <p:txBody>
          <a:bodyPr rtlCol="0">
            <a:normAutofit fontScale="90000"/>
          </a:bodyPr>
          <a:lstStyle/>
          <a:p>
            <a:pPr eaLnBrk="1" fontAlgn="auto" hangingPunct="1">
              <a:spcAft>
                <a:spcPts val="0"/>
              </a:spcAft>
              <a:defRPr/>
            </a:pPr>
            <a:r>
              <a:rPr lang="en-US" sz="4000" dirty="0" err="1" smtClean="0">
                <a:solidFill>
                  <a:srgbClr val="990099"/>
                </a:solidFill>
                <a:latin typeface="Arial Rounded MT Bold" pitchFamily="34" charset="0"/>
              </a:rPr>
              <a:t>Cordocentesis</a:t>
            </a:r>
            <a:endParaRPr lang="en-US" sz="4000" dirty="0" smtClean="0">
              <a:solidFill>
                <a:srgbClr val="990099"/>
              </a:solidFill>
              <a:latin typeface="Arial Rounded MT Bold" pitchFamily="34" charset="0"/>
            </a:endParaRPr>
          </a:p>
        </p:txBody>
      </p:sp>
      <p:sp>
        <p:nvSpPr>
          <p:cNvPr id="25603" name="Rectangle 3"/>
          <p:cNvSpPr>
            <a:spLocks noGrp="1" noChangeArrowheads="1"/>
          </p:cNvSpPr>
          <p:nvPr>
            <p:ph type="body" idx="1"/>
          </p:nvPr>
        </p:nvSpPr>
        <p:spPr>
          <a:xfrm>
            <a:off x="609600" y="1371600"/>
            <a:ext cx="8229600" cy="3352800"/>
          </a:xfrm>
        </p:spPr>
        <p:txBody>
          <a:bodyPr rtlCol="0">
            <a:normAutofit/>
          </a:bodyPr>
          <a:lstStyle/>
          <a:p>
            <a:pPr eaLnBrk="1" fontAlgn="auto" hangingPunct="1">
              <a:lnSpc>
                <a:spcPct val="90000"/>
              </a:lnSpc>
              <a:spcBef>
                <a:spcPct val="0"/>
              </a:spcBef>
              <a:spcAft>
                <a:spcPts val="0"/>
              </a:spcAft>
              <a:buFontTx/>
              <a:buNone/>
              <a:defRPr/>
            </a:pPr>
            <a:r>
              <a:rPr lang="en-US" sz="3000" dirty="0" smtClean="0">
                <a:solidFill>
                  <a:srgbClr val="006600"/>
                </a:solidFill>
                <a:latin typeface="Arial Rounded MT Bold" pitchFamily="34" charset="0"/>
                <a:cs typeface="Arial" pitchFamily="34" charset="0"/>
              </a:rPr>
              <a:t>Advantages:</a:t>
            </a:r>
          </a:p>
          <a:p>
            <a:pPr eaLnBrk="1" fontAlgn="auto" hangingPunct="1">
              <a:lnSpc>
                <a:spcPct val="90000"/>
              </a:lnSpc>
              <a:spcBef>
                <a:spcPct val="0"/>
              </a:spcBef>
              <a:spcAft>
                <a:spcPts val="0"/>
              </a:spcAft>
              <a:buClr>
                <a:srgbClr val="0033CC"/>
              </a:buClr>
              <a:buFont typeface="Wingdings" pitchFamily="2" charset="2"/>
              <a:buChar char="§"/>
              <a:defRPr/>
            </a:pPr>
            <a:r>
              <a:rPr lang="en-US" sz="2800" dirty="0" smtClean="0">
                <a:solidFill>
                  <a:srgbClr val="990099"/>
                </a:solidFill>
                <a:latin typeface="Arial" pitchFamily="34" charset="0"/>
                <a:cs typeface="Arial" pitchFamily="34" charset="0"/>
              </a:rPr>
              <a:t>Rapid diagnosis time</a:t>
            </a:r>
            <a:r>
              <a:rPr lang="en-US" sz="2800" dirty="0" smtClean="0">
                <a:solidFill>
                  <a:srgbClr val="FFC000"/>
                </a:solidFill>
                <a:latin typeface="Arial" pitchFamily="34" charset="0"/>
                <a:cs typeface="Arial" pitchFamily="34" charset="0"/>
              </a:rPr>
              <a:t>, </a:t>
            </a:r>
            <a:r>
              <a:rPr lang="en-US" sz="2800" dirty="0" smtClean="0">
                <a:latin typeface="Arial" pitchFamily="34" charset="0"/>
                <a:cs typeface="Arial" pitchFamily="34" charset="0"/>
              </a:rPr>
              <a:t>fetal blood cells only need to be cultured for a few days to provide good chromosomes</a:t>
            </a:r>
            <a:r>
              <a:rPr lang="en-US" sz="3000" dirty="0" smtClean="0">
                <a:effectLst>
                  <a:outerShdw blurRad="38100" dist="38100" dir="2700000" algn="tl">
                    <a:srgbClr val="C0C0C0"/>
                  </a:outerShdw>
                </a:effectLst>
              </a:rPr>
              <a:t>	</a:t>
            </a:r>
          </a:p>
          <a:p>
            <a:pPr eaLnBrk="1" fontAlgn="auto" hangingPunct="1">
              <a:lnSpc>
                <a:spcPct val="90000"/>
              </a:lnSpc>
              <a:spcBef>
                <a:spcPct val="0"/>
              </a:spcBef>
              <a:spcAft>
                <a:spcPts val="0"/>
              </a:spcAft>
              <a:buFontTx/>
              <a:buNone/>
              <a:defRPr/>
            </a:pPr>
            <a:endParaRPr lang="en-US" sz="2800" dirty="0" smtClean="0">
              <a:effectLst>
                <a:outerShdw blurRad="38100" dist="38100" dir="2700000" algn="tl">
                  <a:srgbClr val="C0C0C0"/>
                </a:outerShdw>
              </a:effectLst>
            </a:endParaRPr>
          </a:p>
        </p:txBody>
      </p:sp>
      <p:sp>
        <p:nvSpPr>
          <p:cNvPr id="25604" name="Rectangle 4"/>
          <p:cNvSpPr>
            <a:spLocks noChangeArrowheads="1"/>
          </p:cNvSpPr>
          <p:nvPr/>
        </p:nvSpPr>
        <p:spPr bwMode="auto">
          <a:xfrm>
            <a:off x="668338" y="2997200"/>
            <a:ext cx="84582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defRPr/>
            </a:pPr>
            <a:r>
              <a:rPr kumimoji="1" lang="en-US" sz="3000" b="1" dirty="0">
                <a:solidFill>
                  <a:srgbClr val="FF0000"/>
                </a:solidFill>
                <a:latin typeface="Arial" pitchFamily="34" charset="0"/>
                <a:ea typeface="新細明體" pitchFamily="18" charset="-120"/>
                <a:cs typeface="Arial" pitchFamily="34" charset="0"/>
              </a:rPr>
              <a:t>Disadvantages</a:t>
            </a:r>
          </a:p>
          <a:p>
            <a:pPr marL="457200" indent="-457200" fontAlgn="base">
              <a:spcBef>
                <a:spcPct val="0"/>
              </a:spcBef>
              <a:spcAft>
                <a:spcPct val="0"/>
              </a:spcAft>
              <a:buClr>
                <a:srgbClr val="990099"/>
              </a:buClr>
              <a:buFont typeface="Wingdings" pitchFamily="2" charset="2"/>
              <a:buChar char="§"/>
              <a:defRPr/>
            </a:pPr>
            <a:r>
              <a:rPr kumimoji="1" lang="en-US" sz="2800" dirty="0">
                <a:solidFill>
                  <a:prstClr val="black"/>
                </a:solidFill>
                <a:latin typeface="Arial" pitchFamily="34" charset="0"/>
                <a:ea typeface="新細明體" pitchFamily="18" charset="-120"/>
                <a:cs typeface="Arial" pitchFamily="34" charset="0"/>
              </a:rPr>
              <a:t>Must be performed by a </a:t>
            </a:r>
            <a:r>
              <a:rPr kumimoji="1" lang="en-US" sz="2800" dirty="0" err="1">
                <a:solidFill>
                  <a:prstClr val="black"/>
                </a:solidFill>
                <a:latin typeface="Arial" pitchFamily="34" charset="0"/>
                <a:ea typeface="新細明體" pitchFamily="18" charset="-120"/>
                <a:cs typeface="Arial" pitchFamily="34" charset="0"/>
              </a:rPr>
              <a:t>perineonatologist</a:t>
            </a:r>
            <a:r>
              <a:rPr kumimoji="1" lang="en-US" sz="2800" dirty="0">
                <a:solidFill>
                  <a:prstClr val="black"/>
                </a:solidFill>
                <a:latin typeface="Arial" pitchFamily="34" charset="0"/>
                <a:ea typeface="新細明體" pitchFamily="18" charset="-120"/>
                <a:cs typeface="Arial" pitchFamily="34" charset="0"/>
              </a:rPr>
              <a:t> because of difficulty in accessing the umbilical vein</a:t>
            </a:r>
          </a:p>
          <a:p>
            <a:pPr marL="457200" indent="-457200" fontAlgn="base">
              <a:spcBef>
                <a:spcPct val="0"/>
              </a:spcBef>
              <a:spcAft>
                <a:spcPct val="0"/>
              </a:spcAft>
              <a:buClr>
                <a:srgbClr val="990099"/>
              </a:buClr>
              <a:buFont typeface="Wingdings" pitchFamily="2" charset="2"/>
              <a:buChar char="§"/>
              <a:defRPr/>
            </a:pPr>
            <a:r>
              <a:rPr kumimoji="1" lang="en-US" sz="2800" dirty="0">
                <a:solidFill>
                  <a:prstClr val="black"/>
                </a:solidFill>
                <a:latin typeface="Arial" pitchFamily="34" charset="0"/>
                <a:ea typeface="新細明體" pitchFamily="18" charset="-120"/>
                <a:cs typeface="Arial" pitchFamily="34" charset="0"/>
              </a:rPr>
              <a:t>Higher fetal loss than with CVS or </a:t>
            </a:r>
            <a:r>
              <a:rPr kumimoji="1" lang="en-US" sz="2800" dirty="0" err="1">
                <a:solidFill>
                  <a:prstClr val="black"/>
                </a:solidFill>
                <a:latin typeface="Arial" pitchFamily="34" charset="0"/>
                <a:ea typeface="新細明體" pitchFamily="18" charset="-120"/>
                <a:cs typeface="Arial" pitchFamily="34" charset="0"/>
              </a:rPr>
              <a:t>Amnio</a:t>
            </a:r>
            <a:r>
              <a:rPr kumimoji="1" lang="en-US" sz="2800" dirty="0">
                <a:solidFill>
                  <a:prstClr val="black"/>
                </a:solidFill>
                <a:latin typeface="Arial" pitchFamily="34" charset="0"/>
                <a:ea typeface="新細明體" pitchFamily="18" charset="-120"/>
                <a:cs typeface="Arial" pitchFamily="34" charset="0"/>
              </a:rPr>
              <a:t> (2-3%)</a:t>
            </a:r>
          </a:p>
        </p:txBody>
      </p:sp>
      <p:sp>
        <p:nvSpPr>
          <p:cNvPr id="2" name="Rectangle 1"/>
          <p:cNvSpPr/>
          <p:nvPr/>
        </p:nvSpPr>
        <p:spPr>
          <a:xfrm>
            <a:off x="-323850" y="981075"/>
            <a:ext cx="8963025" cy="2160588"/>
          </a:xfrm>
          <a:prstGeom prst="rect">
            <a:avLst/>
          </a:prstGeom>
        </p:spPr>
        <p:txBody>
          <a:bodyPr>
            <a:spAutoFit/>
          </a:bodyPr>
          <a:lstStyle/>
          <a:p>
            <a:pPr algn="ctr" fontAlgn="base">
              <a:lnSpc>
                <a:spcPct val="90000"/>
              </a:lnSpc>
              <a:spcBef>
                <a:spcPct val="0"/>
              </a:spcBef>
              <a:spcAft>
                <a:spcPct val="0"/>
              </a:spcAft>
              <a:defRPr/>
            </a:pPr>
            <a:r>
              <a:rPr kumimoji="1" lang="en-US" sz="2400" dirty="0">
                <a:solidFill>
                  <a:srgbClr val="0033CC"/>
                </a:solidFill>
                <a:latin typeface="Arial Rounded MT Bold" pitchFamily="34" charset="0"/>
                <a:ea typeface="新細明體" pitchFamily="18" charset="-120"/>
              </a:rPr>
              <a:t>Timeframe: 19-21 weeks post-LMP</a:t>
            </a:r>
          </a:p>
          <a:p>
            <a:pPr fontAlgn="base">
              <a:lnSpc>
                <a:spcPct val="90000"/>
              </a:lnSpc>
              <a:spcBef>
                <a:spcPct val="0"/>
              </a:spcBef>
              <a:spcAft>
                <a:spcPct val="0"/>
              </a:spcAft>
              <a:defRPr/>
            </a:pPr>
            <a:endParaRPr kumimoji="1" lang="en-US" sz="2400" dirty="0">
              <a:solidFill>
                <a:srgbClr val="889DF8"/>
              </a:solidFill>
              <a:effectLst>
                <a:outerShdw blurRad="38100" dist="38100" dir="2700000" algn="tl">
                  <a:srgbClr val="C0C0C0"/>
                </a:outerShdw>
              </a:effectLst>
              <a:latin typeface="Arial Rounded MT Bold" pitchFamily="34" charset="0"/>
              <a:ea typeface="新細明體" pitchFamily="18" charset="-120"/>
            </a:endParaRPr>
          </a:p>
          <a:p>
            <a:pPr fontAlgn="base">
              <a:lnSpc>
                <a:spcPct val="90000"/>
              </a:lnSpc>
              <a:spcBef>
                <a:spcPct val="50000"/>
              </a:spcBef>
              <a:spcAft>
                <a:spcPct val="0"/>
              </a:spcAft>
              <a:defRPr/>
            </a:pPr>
            <a:endParaRPr kumimoji="1" lang="en-US" sz="2400" dirty="0">
              <a:solidFill>
                <a:prstClr val="black"/>
              </a:solidFill>
              <a:effectLst>
                <a:outerShdw blurRad="38100" dist="38100" dir="2700000" algn="tl">
                  <a:srgbClr val="C0C0C0"/>
                </a:outerShdw>
              </a:effectLst>
              <a:ea typeface="新細明體" pitchFamily="18" charset="-120"/>
            </a:endParaRPr>
          </a:p>
          <a:p>
            <a:pPr fontAlgn="base">
              <a:lnSpc>
                <a:spcPct val="120000"/>
              </a:lnSpc>
              <a:spcBef>
                <a:spcPct val="0"/>
              </a:spcBef>
              <a:spcAft>
                <a:spcPct val="0"/>
              </a:spcAft>
              <a:defRPr/>
            </a:pPr>
            <a:endParaRPr kumimoji="1" lang="en-US" sz="1600" dirty="0">
              <a:solidFill>
                <a:prstClr val="black"/>
              </a:solidFill>
              <a:effectLst>
                <a:outerShdw blurRad="38100" dist="38100" dir="2700000" algn="tl">
                  <a:srgbClr val="C0C0C0"/>
                </a:outerShdw>
              </a:effectLst>
              <a:ea typeface="新細明體" pitchFamily="18" charset="-120"/>
            </a:endParaRPr>
          </a:p>
          <a:p>
            <a:pPr fontAlgn="base">
              <a:lnSpc>
                <a:spcPct val="120000"/>
              </a:lnSpc>
              <a:spcBef>
                <a:spcPct val="0"/>
              </a:spcBef>
              <a:spcAft>
                <a:spcPct val="0"/>
              </a:spcAft>
              <a:defRPr/>
            </a:pPr>
            <a:r>
              <a:rPr kumimoji="1" lang="en-US" sz="1600" dirty="0">
                <a:solidFill>
                  <a:prstClr val="black"/>
                </a:solidFill>
                <a:effectLst>
                  <a:outerShdw blurRad="38100" dist="38100" dir="2700000" algn="tl">
                    <a:srgbClr val="C0C0C0"/>
                  </a:outerShdw>
                </a:effectLst>
                <a:ea typeface="新細明體" pitchFamily="18" charset="-120"/>
              </a:rPr>
              <a:t> </a:t>
            </a:r>
          </a:p>
          <a:p>
            <a:pPr fontAlgn="base">
              <a:lnSpc>
                <a:spcPct val="120000"/>
              </a:lnSpc>
              <a:spcBef>
                <a:spcPct val="0"/>
              </a:spcBef>
              <a:spcAft>
                <a:spcPct val="0"/>
              </a:spcAft>
              <a:defRPr/>
            </a:pPr>
            <a:r>
              <a:rPr kumimoji="1" lang="en-US" sz="1600" dirty="0">
                <a:solidFill>
                  <a:prstClr val="black"/>
                </a:solidFill>
                <a:effectLst>
                  <a:outerShdw blurRad="38100" dist="38100" dir="2700000" algn="tl">
                    <a:srgbClr val="C0C0C0"/>
                  </a:outerShdw>
                </a:effectLst>
                <a:ea typeface="新細明體" pitchFamily="18" charset="-120"/>
              </a:rPr>
              <a:t> </a:t>
            </a:r>
          </a:p>
        </p:txBody>
      </p:sp>
      <p:sp>
        <p:nvSpPr>
          <p:cNvPr id="60422" name="Rectangle 2"/>
          <p:cNvSpPr>
            <a:spLocks noChangeArrowheads="1"/>
          </p:cNvSpPr>
          <p:nvPr/>
        </p:nvSpPr>
        <p:spPr bwMode="auto">
          <a:xfrm>
            <a:off x="3059113" y="5127625"/>
            <a:ext cx="2655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US" altLang="en-US" sz="1800" smtClean="0">
                <a:solidFill>
                  <a:srgbClr val="C00000"/>
                </a:solidFill>
              </a:rPr>
              <a:t> </a:t>
            </a:r>
            <a:r>
              <a:rPr kumimoji="1" lang="en-US" altLang="en-US" sz="3600" smtClean="0">
                <a:solidFill>
                  <a:srgbClr val="C00000"/>
                </a:solidFill>
                <a:latin typeface="Arial Rounded MT Bold" pitchFamily="34" charset="0"/>
                <a:cs typeface="Times New Roman" pitchFamily="18" charset="0"/>
              </a:rPr>
              <a:t>Fetoscopy</a:t>
            </a:r>
            <a:r>
              <a:rPr kumimoji="1" lang="en-US" altLang="en-US" sz="3600" smtClean="0">
                <a:solidFill>
                  <a:srgbClr val="C00000"/>
                </a:solidFill>
              </a:rPr>
              <a:t> </a:t>
            </a:r>
            <a:endParaRPr kumimoji="1" lang="en-US" altLang="en-US" sz="3600" smtClean="0">
              <a:solidFill>
                <a:prstClr val="black"/>
              </a:solidFill>
            </a:endParaRPr>
          </a:p>
        </p:txBody>
      </p:sp>
      <p:sp>
        <p:nvSpPr>
          <p:cNvPr id="60423" name="Rectangle 3"/>
          <p:cNvSpPr>
            <a:spLocks noChangeArrowheads="1"/>
          </p:cNvSpPr>
          <p:nvPr/>
        </p:nvSpPr>
        <p:spPr bwMode="auto">
          <a:xfrm>
            <a:off x="1662113" y="5576888"/>
            <a:ext cx="52911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base" hangingPunct="1">
              <a:lnSpc>
                <a:spcPct val="90000"/>
              </a:lnSpc>
              <a:spcBef>
                <a:spcPct val="0"/>
              </a:spcBef>
              <a:spcAft>
                <a:spcPct val="0"/>
              </a:spcAft>
              <a:buFontTx/>
              <a:buNone/>
            </a:pPr>
            <a:r>
              <a:rPr kumimoji="1" lang="en-US" altLang="en-US" sz="2400" smtClean="0">
                <a:solidFill>
                  <a:srgbClr val="0033CC"/>
                </a:solidFill>
                <a:latin typeface="Arial Rounded MT Bold" pitchFamily="34" charset="0"/>
              </a:rPr>
              <a:t>Timeframe: 15-18 weeks post-LMP</a:t>
            </a:r>
          </a:p>
        </p:txBody>
      </p:sp>
      <p:sp>
        <p:nvSpPr>
          <p:cNvPr id="60424" name="Rectangle 4"/>
          <p:cNvSpPr>
            <a:spLocks noChangeArrowheads="1"/>
          </p:cNvSpPr>
          <p:nvPr/>
        </p:nvSpPr>
        <p:spPr bwMode="auto">
          <a:xfrm>
            <a:off x="1085850" y="5981700"/>
            <a:ext cx="762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fontAlgn="base" hangingPunct="1">
              <a:spcBef>
                <a:spcPct val="0"/>
              </a:spcBef>
              <a:spcAft>
                <a:spcPct val="0"/>
              </a:spcAft>
              <a:buFontTx/>
              <a:buNone/>
            </a:pPr>
            <a:r>
              <a:rPr kumimoji="1" lang="en-GB" altLang="en-US" sz="2000" smtClean="0">
                <a:solidFill>
                  <a:srgbClr val="006600"/>
                </a:solidFill>
                <a:latin typeface="Arial Rounded MT Bold" pitchFamily="34" charset="0"/>
              </a:rPr>
              <a:t>Structural abnormalities, skin bx for (epidermolysis bullosa) </a:t>
            </a:r>
            <a:endParaRPr kumimoji="1" lang="en-US" altLang="en-US" sz="2000" smtClean="0">
              <a:solidFill>
                <a:srgbClr val="006600"/>
              </a:solidFill>
            </a:endParaRPr>
          </a:p>
        </p:txBody>
      </p:sp>
    </p:spTree>
    <p:extLst>
      <p:ext uri="{BB962C8B-B14F-4D97-AF65-F5344CB8AC3E}">
        <p14:creationId xmlns:p14="http://schemas.microsoft.com/office/powerpoint/2010/main" val="1241387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1877</Words>
  <Application>Microsoft Office PowerPoint</Application>
  <PresentationFormat>On-screen Show (4:3)</PresentationFormat>
  <Paragraphs>401</Paragraphs>
  <Slides>52</Slides>
  <Notes>11</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1_Office Theme</vt:lpstr>
      <vt:lpstr>Invasive Procedures</vt:lpstr>
      <vt:lpstr>Amniocentesis</vt:lpstr>
      <vt:lpstr>Amniocentesis</vt:lpstr>
      <vt:lpstr>Amniocentesis</vt:lpstr>
      <vt:lpstr>Invasive Testing Chorionic Villus Sampling (CVS)</vt:lpstr>
      <vt:lpstr>Review of CVS Procedures</vt:lpstr>
      <vt:lpstr>Chorionic villus sampling (CVS)</vt:lpstr>
      <vt:lpstr>PowerPoint Presentation</vt:lpstr>
      <vt:lpstr>Cordocentesis</vt:lpstr>
      <vt:lpstr>PowerPoint Presentation</vt:lpstr>
      <vt:lpstr>Prenatal Diagnosis</vt:lpstr>
      <vt:lpstr>Preimplantation Genetic Diagnosis (PGD)</vt:lpstr>
      <vt:lpstr>PowerPoint Presentation</vt:lpstr>
      <vt:lpstr>Preimplantation genetic diagnosis (PGD) </vt:lpstr>
      <vt:lpstr>PGD Process</vt:lpstr>
      <vt:lpstr>PowerPoint Presentation</vt:lpstr>
      <vt:lpstr>Preimplantation Genetic Diagnosis (PGD) </vt:lpstr>
      <vt:lpstr>PowerPoint Presentation</vt:lpstr>
      <vt:lpstr>PGD may now be offered</vt:lpstr>
      <vt:lpstr>PGD for HLA Typing</vt:lpstr>
      <vt:lpstr>HLA Tissue Typing Saviour Siblings</vt:lpstr>
      <vt:lpstr>Preimplantation Genetic Diagnosis (PGD) </vt:lpstr>
      <vt:lpstr>PGD Indications</vt:lpstr>
      <vt:lpstr>PGD Indications</vt:lpstr>
      <vt:lpstr>Causes of Misdiagnosis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Therapy of Genetic Disorders  MGL-14 July. 14th  2014    </vt:lpstr>
      <vt:lpstr>Types of Genetic Testing </vt:lpstr>
      <vt:lpstr>Current Therapy of Genetic Disorders</vt:lpstr>
      <vt:lpstr>Therapy of Genetic Disorders</vt:lpstr>
      <vt:lpstr>Therapy of Genetic Disorders</vt:lpstr>
      <vt:lpstr>Therapy of Genetic Disorders</vt:lpstr>
      <vt:lpstr>Examples of Current Enzyme Therapy</vt:lpstr>
      <vt:lpstr>PowerPoint Presentation</vt:lpstr>
      <vt:lpstr>PowerPoint Presentation</vt:lpstr>
      <vt:lpstr>Therapy of Genetic Disorders</vt:lpstr>
      <vt:lpstr>STEM CELL THERRAPY</vt:lpstr>
      <vt:lpstr>Potential of Stem Cells  </vt:lpstr>
      <vt:lpstr>Properties of Human Embryonic Stem Cells in Culture</vt:lpstr>
      <vt:lpstr>Adult Stem Cells</vt:lpstr>
      <vt:lpstr>Embryonic vs Adult Stem Cells</vt:lpstr>
      <vt:lpstr>PowerPoint Presentation</vt:lpstr>
      <vt:lpstr>PowerPoint Presentation</vt:lpstr>
      <vt:lpstr>Stem Cell Therapy Challenges </vt:lpstr>
      <vt:lpstr>Summary: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Procedures</dc:title>
  <dc:creator>AbdElaziz Al-Shawa</dc:creator>
  <cp:lastModifiedBy>AbdElaziz Al-Shawa</cp:lastModifiedBy>
  <cp:revision>1</cp:revision>
  <dcterms:created xsi:type="dcterms:W3CDTF">2006-08-16T00:00:00Z</dcterms:created>
  <dcterms:modified xsi:type="dcterms:W3CDTF">2015-04-30T10:56:12Z</dcterms:modified>
</cp:coreProperties>
</file>